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93" r:id="rId2"/>
    <p:sldId id="313" r:id="rId3"/>
    <p:sldId id="403" r:id="rId4"/>
    <p:sldId id="314" r:id="rId5"/>
    <p:sldId id="334" r:id="rId6"/>
    <p:sldId id="261" r:id="rId7"/>
    <p:sldId id="363" r:id="rId8"/>
    <p:sldId id="359" r:id="rId9"/>
    <p:sldId id="360" r:id="rId10"/>
    <p:sldId id="361" r:id="rId11"/>
    <p:sldId id="362" r:id="rId12"/>
    <p:sldId id="336" r:id="rId13"/>
    <p:sldId id="267" r:id="rId14"/>
    <p:sldId id="337" r:id="rId15"/>
    <p:sldId id="339" r:id="rId16"/>
    <p:sldId id="338" r:id="rId17"/>
    <p:sldId id="341" r:id="rId18"/>
    <p:sldId id="342" r:id="rId19"/>
    <p:sldId id="383" r:id="rId20"/>
    <p:sldId id="384" r:id="rId21"/>
    <p:sldId id="343" r:id="rId22"/>
    <p:sldId id="344" r:id="rId23"/>
    <p:sldId id="401" r:id="rId24"/>
    <p:sldId id="368" r:id="rId25"/>
    <p:sldId id="366" r:id="rId26"/>
    <p:sldId id="369" r:id="rId27"/>
    <p:sldId id="370" r:id="rId28"/>
    <p:sldId id="371" r:id="rId29"/>
    <p:sldId id="372" r:id="rId30"/>
    <p:sldId id="374" r:id="rId31"/>
    <p:sldId id="377" r:id="rId32"/>
    <p:sldId id="378" r:id="rId33"/>
    <p:sldId id="379" r:id="rId34"/>
    <p:sldId id="375" r:id="rId35"/>
    <p:sldId id="332" r:id="rId36"/>
    <p:sldId id="376" r:id="rId37"/>
    <p:sldId id="382" r:id="rId38"/>
    <p:sldId id="391" r:id="rId39"/>
    <p:sldId id="395" r:id="rId40"/>
    <p:sldId id="400" r:id="rId41"/>
    <p:sldId id="396" r:id="rId42"/>
    <p:sldId id="397" r:id="rId43"/>
    <p:sldId id="380" r:id="rId44"/>
    <p:sldId id="381" r:id="rId45"/>
    <p:sldId id="276" r:id="rId46"/>
    <p:sldId id="398" r:id="rId47"/>
    <p:sldId id="402" r:id="rId48"/>
    <p:sldId id="365" r:id="rId49"/>
    <p:sldId id="386" r:id="rId50"/>
    <p:sldId id="387" r:id="rId51"/>
    <p:sldId id="388" r:id="rId52"/>
    <p:sldId id="312" r:id="rId5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92" d="100"/>
          <a:sy n="92" d="100"/>
        </p:scale>
        <p:origin x="-948" y="-102"/>
      </p:cViewPr>
      <p:guideLst>
        <p:guide orient="horz" pos="2160"/>
        <p:guide pos="2880"/>
      </p:guideLst>
    </p:cSldViewPr>
  </p:slideViewPr>
  <p:notesTextViewPr>
    <p:cViewPr>
      <p:scale>
        <a:sx n="1" d="1"/>
        <a:sy n="1" d="1"/>
      </p:scale>
      <p:origin x="0" y="0"/>
    </p:cViewPr>
  </p:notesTextViewPr>
  <p:sorterViewPr>
    <p:cViewPr>
      <p:scale>
        <a:sx n="100" d="100"/>
        <a:sy n="100" d="100"/>
      </p:scale>
      <p:origin x="0" y="36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ainffss1.ca.intra\orgaos1\auge\Departamentos\SUBCONTROLADORIAS\SIT\Transpar&#234;ncia%20Passiva\Semana%20da%20LAI%202016\n&#250;mero%20la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40" b="0" i="0" u="none" strike="noStrike" kern="1200" spc="0" baseline="0">
                <a:solidFill>
                  <a:sysClr val="windowText" lastClr="000000"/>
                </a:solidFill>
                <a:latin typeface="+mn-lt"/>
                <a:ea typeface="+mn-ea"/>
                <a:cs typeface="+mn-cs"/>
              </a:defRPr>
            </a:pPr>
            <a:r>
              <a:rPr lang="pt-BR" sz="1600" b="1">
                <a:solidFill>
                  <a:sysClr val="windowText" lastClr="000000"/>
                </a:solidFill>
              </a:rPr>
              <a:t>Pedidos de Acesso à Informação</a:t>
            </a:r>
          </a:p>
        </c:rich>
      </c:tx>
      <c:layout>
        <c:manualLayout>
          <c:xMode val="edge"/>
          <c:yMode val="edge"/>
          <c:x val="0.35767344706911636"/>
          <c:y val="2.7777777777777776E-2"/>
        </c:manualLayout>
      </c:layout>
      <c:overlay val="0"/>
      <c:spPr>
        <a:noFill/>
        <a:ln>
          <a:noFill/>
        </a:ln>
        <a:effectLst/>
      </c:spPr>
    </c:title>
    <c:autoTitleDeleted val="0"/>
    <c:plotArea>
      <c:layout/>
      <c:barChart>
        <c:barDir val="col"/>
        <c:grouping val="clustered"/>
        <c:varyColors val="0"/>
        <c:ser>
          <c:idx val="0"/>
          <c:order val="0"/>
          <c:tx>
            <c:strRef>
              <c:f>Plan1!$H$4</c:f>
              <c:strCache>
                <c:ptCount val="1"/>
                <c:pt idx="0">
                  <c:v>número de pedidos</c:v>
                </c:pt>
              </c:strCache>
            </c:strRef>
          </c:tx>
          <c:spPr>
            <a:solidFill>
              <a:schemeClr val="accent1"/>
            </a:solidFill>
            <a:ln>
              <a:noFill/>
            </a:ln>
            <a:effectLst/>
          </c:spPr>
          <c:invertIfNegative val="0"/>
          <c:cat>
            <c:numRef>
              <c:f>Plan1!$I$3:$M$3</c:f>
              <c:numCache>
                <c:formatCode>General</c:formatCode>
                <c:ptCount val="5"/>
                <c:pt idx="0">
                  <c:v>2012</c:v>
                </c:pt>
                <c:pt idx="1">
                  <c:v>2013</c:v>
                </c:pt>
                <c:pt idx="2">
                  <c:v>2014</c:v>
                </c:pt>
                <c:pt idx="3">
                  <c:v>2015</c:v>
                </c:pt>
                <c:pt idx="4">
                  <c:v>2016</c:v>
                </c:pt>
              </c:numCache>
            </c:numRef>
          </c:cat>
          <c:val>
            <c:numRef>
              <c:f>Plan1!$I$4:$M$4</c:f>
              <c:numCache>
                <c:formatCode>General</c:formatCode>
                <c:ptCount val="5"/>
                <c:pt idx="0">
                  <c:v>1283</c:v>
                </c:pt>
                <c:pt idx="1">
                  <c:v>3005</c:v>
                </c:pt>
                <c:pt idx="2">
                  <c:v>2979</c:v>
                </c:pt>
                <c:pt idx="3">
                  <c:v>5349</c:v>
                </c:pt>
                <c:pt idx="4">
                  <c:v>1750</c:v>
                </c:pt>
              </c:numCache>
            </c:numRef>
          </c:val>
        </c:ser>
        <c:ser>
          <c:idx val="1"/>
          <c:order val="1"/>
          <c:tx>
            <c:strRef>
              <c:f>Plan1!$H$5</c:f>
              <c:strCache>
                <c:ptCount val="1"/>
                <c:pt idx="0">
                  <c:v>pedidos respondidos</c:v>
                </c:pt>
              </c:strCache>
            </c:strRef>
          </c:tx>
          <c:spPr>
            <a:solidFill>
              <a:schemeClr val="accent2"/>
            </a:solidFill>
            <a:ln>
              <a:noFill/>
            </a:ln>
            <a:effectLst/>
          </c:spPr>
          <c:invertIfNegative val="0"/>
          <c:cat>
            <c:numRef>
              <c:f>Plan1!$I$3:$M$3</c:f>
              <c:numCache>
                <c:formatCode>General</c:formatCode>
                <c:ptCount val="5"/>
                <c:pt idx="0">
                  <c:v>2012</c:v>
                </c:pt>
                <c:pt idx="1">
                  <c:v>2013</c:v>
                </c:pt>
                <c:pt idx="2">
                  <c:v>2014</c:v>
                </c:pt>
                <c:pt idx="3">
                  <c:v>2015</c:v>
                </c:pt>
                <c:pt idx="4">
                  <c:v>2016</c:v>
                </c:pt>
              </c:numCache>
            </c:numRef>
          </c:cat>
          <c:val>
            <c:numRef>
              <c:f>Plan1!$I$5:$M$5</c:f>
              <c:numCache>
                <c:formatCode>General</c:formatCode>
                <c:ptCount val="5"/>
                <c:pt idx="0">
                  <c:v>1270</c:v>
                </c:pt>
                <c:pt idx="1">
                  <c:v>2989</c:v>
                </c:pt>
                <c:pt idx="2">
                  <c:v>2892</c:v>
                </c:pt>
                <c:pt idx="3">
                  <c:v>5344</c:v>
                </c:pt>
                <c:pt idx="4">
                  <c:v>1485</c:v>
                </c:pt>
              </c:numCache>
            </c:numRef>
          </c:val>
        </c:ser>
        <c:dLbls>
          <c:showLegendKey val="0"/>
          <c:showVal val="0"/>
          <c:showCatName val="0"/>
          <c:showSerName val="0"/>
          <c:showPercent val="0"/>
          <c:showBubbleSize val="0"/>
        </c:dLbls>
        <c:gapWidth val="120"/>
        <c:axId val="128809984"/>
        <c:axId val="90912384"/>
      </c:barChart>
      <c:catAx>
        <c:axId val="12880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90912384"/>
        <c:crosses val="autoZero"/>
        <c:auto val="1"/>
        <c:lblAlgn val="ctr"/>
        <c:lblOffset val="100"/>
        <c:noMultiLvlLbl val="0"/>
      </c:catAx>
      <c:valAx>
        <c:axId val="90912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pt-BR">
                    <a:solidFill>
                      <a:sysClr val="windowText" lastClr="000000"/>
                    </a:solidFill>
                  </a:rPr>
                  <a:t>Número</a:t>
                </a:r>
                <a:r>
                  <a:rPr lang="pt-BR" baseline="0">
                    <a:solidFill>
                      <a:sysClr val="windowText" lastClr="000000"/>
                    </a:solidFill>
                  </a:rPr>
                  <a:t> de pedidos</a:t>
                </a:r>
                <a:endParaRPr lang="pt-BR">
                  <a:solidFill>
                    <a:sysClr val="windowText" lastClr="000000"/>
                  </a:solidFill>
                </a:endParaRPr>
              </a:p>
            </c:rich>
          </c:tx>
          <c:layout>
            <c:manualLayout>
              <c:xMode val="edge"/>
              <c:yMode val="edge"/>
              <c:x val="0.1058524003362144"/>
              <c:y val="0.3176340708686787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pt-BR"/>
          </a:p>
        </c:txPr>
        <c:crossAx val="1288099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ysClr val="windowText" lastClr="000000"/>
                </a:solidFill>
                <a:latin typeface="+mn-lt"/>
                <a:ea typeface="+mn-ea"/>
                <a:cs typeface="+mn-cs"/>
              </a:defRPr>
            </a:pPr>
            <a:endParaRPr lang="pt-BR"/>
          </a:p>
        </c:txPr>
      </c:dTable>
      <c:spPr>
        <a:noFill/>
        <a:ln>
          <a:noFill/>
        </a:ln>
        <a:effectLst/>
      </c:spPr>
    </c:plotArea>
    <c:plotVisOnly val="1"/>
    <c:dispBlanksAs val="gap"/>
    <c:showDLblsOverMax val="0"/>
  </c:chart>
  <c:spPr>
    <a:noFill/>
    <a:ln>
      <a:noFill/>
    </a:ln>
    <a:effectLst/>
  </c:spPr>
  <c:txPr>
    <a:bodyPr/>
    <a:lstStyle/>
    <a:p>
      <a:pPr>
        <a:defRPr sz="1200"/>
      </a:pPr>
      <a:endParaRPr lang="pt-B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52E1D-67CF-46AC-A520-B858BD590CE1}" type="datetimeFigureOut">
              <a:rPr lang="pt-BR" smtClean="0"/>
              <a:t>13/05/2016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C8D539-10A6-47CA-9B40-6E10CB8494BE}" type="slidenum">
              <a:rPr lang="pt-BR" smtClean="0"/>
              <a:t>‹nº›</a:t>
            </a:fld>
            <a:endParaRPr lang="pt-BR"/>
          </a:p>
        </p:txBody>
      </p:sp>
    </p:spTree>
    <p:extLst>
      <p:ext uri="{BB962C8B-B14F-4D97-AF65-F5344CB8AC3E}">
        <p14:creationId xmlns:p14="http://schemas.microsoft.com/office/powerpoint/2010/main" val="69794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lstStyle/>
          <a:p>
            <a:endParaRPr lang="pt-BR" dirty="0">
              <a:solidFill>
                <a:srgbClr val="7030A0"/>
              </a:solidFill>
            </a:endParaRPr>
          </a:p>
        </p:txBody>
      </p:sp>
      <p:sp>
        <p:nvSpPr>
          <p:cNvPr id="4" name="Espaço Reservado para Número de Slide 3"/>
          <p:cNvSpPr>
            <a:spLocks noGrp="1"/>
          </p:cNvSpPr>
          <p:nvPr>
            <p:ph type="sldNum" sz="quarter" idx="10"/>
          </p:nvPr>
        </p:nvSpPr>
        <p:spPr/>
        <p:txBody>
          <a:bodyPr/>
          <a:lstStyle/>
          <a:p>
            <a:fld id="{8588A29D-CBBB-4CA3-ACC9-3132E04522F4}" type="slidenum">
              <a:rPr lang="pt-BR" smtClean="0">
                <a:solidFill>
                  <a:prstClr val="black"/>
                </a:solidFill>
              </a:rPr>
              <a:pPr/>
              <a:t>1</a:t>
            </a:fld>
            <a:endParaRPr lang="pt-BR">
              <a:solidFill>
                <a:prstClr val="black"/>
              </a:solidFill>
            </a:endParaRPr>
          </a:p>
        </p:txBody>
      </p:sp>
    </p:spTree>
    <p:extLst>
      <p:ext uri="{BB962C8B-B14F-4D97-AF65-F5344CB8AC3E}">
        <p14:creationId xmlns:p14="http://schemas.microsoft.com/office/powerpoint/2010/main" val="310986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2C8D539-10A6-47CA-9B40-6E10CB8494BE}" type="slidenum">
              <a:rPr lang="pt-BR" smtClean="0"/>
              <a:t>39</a:t>
            </a:fld>
            <a:endParaRPr lang="pt-BR"/>
          </a:p>
        </p:txBody>
      </p:sp>
    </p:spTree>
    <p:extLst>
      <p:ext uri="{BB962C8B-B14F-4D97-AF65-F5344CB8AC3E}">
        <p14:creationId xmlns:p14="http://schemas.microsoft.com/office/powerpoint/2010/main" val="810573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2C8D539-10A6-47CA-9B40-6E10CB8494BE}" type="slidenum">
              <a:rPr lang="pt-BR" smtClean="0"/>
              <a:t>40</a:t>
            </a:fld>
            <a:endParaRPr lang="pt-BR"/>
          </a:p>
        </p:txBody>
      </p:sp>
    </p:spTree>
    <p:extLst>
      <p:ext uri="{BB962C8B-B14F-4D97-AF65-F5344CB8AC3E}">
        <p14:creationId xmlns:p14="http://schemas.microsoft.com/office/powerpoint/2010/main" val="269770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2A7C336-5DA8-4777-9812-DC3E09CF42C8}" type="datetimeFigureOut">
              <a:rPr lang="pt-BR" smtClean="0">
                <a:solidFill>
                  <a:prstClr val="black">
                    <a:tint val="75000"/>
                  </a:prstClr>
                </a:solidFill>
              </a:rPr>
              <a:pPr/>
              <a:t>13/05/2016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04DF919-A201-443C-8579-00204533DA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17554917"/>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2A7C336-5DA8-4777-9812-DC3E09CF42C8}" type="datetimeFigureOut">
              <a:rPr lang="pt-BR" smtClean="0">
                <a:solidFill>
                  <a:prstClr val="black">
                    <a:tint val="75000"/>
                  </a:prstClr>
                </a:solidFill>
              </a:rPr>
              <a:pPr/>
              <a:t>13/05/2016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04DF919-A201-443C-8579-00204533DA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68895897"/>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2"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2A7C336-5DA8-4777-9812-DC3E09CF42C8}" type="datetimeFigureOut">
              <a:rPr lang="pt-BR" smtClean="0">
                <a:solidFill>
                  <a:prstClr val="black">
                    <a:tint val="75000"/>
                  </a:prstClr>
                </a:solidFill>
              </a:rPr>
              <a:pPr/>
              <a:t>13/05/2016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04DF919-A201-443C-8579-00204533DA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9230507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2A7C336-5DA8-4777-9812-DC3E09CF42C8}" type="datetimeFigureOut">
              <a:rPr lang="pt-BR" smtClean="0">
                <a:solidFill>
                  <a:prstClr val="black">
                    <a:tint val="75000"/>
                  </a:prstClr>
                </a:solidFill>
              </a:rPr>
              <a:pPr/>
              <a:t>13/05/2016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04DF919-A201-443C-8579-00204533DA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07249126"/>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45"/>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2A7C336-5DA8-4777-9812-DC3E09CF42C8}" type="datetimeFigureOut">
              <a:rPr lang="pt-BR" smtClean="0">
                <a:solidFill>
                  <a:prstClr val="black">
                    <a:tint val="75000"/>
                  </a:prstClr>
                </a:solidFill>
              </a:rPr>
              <a:pPr/>
              <a:t>13/05/2016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04DF919-A201-443C-8579-00204533DA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824889203"/>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2A7C336-5DA8-4777-9812-DC3E09CF42C8}" type="datetimeFigureOut">
              <a:rPr lang="pt-BR" smtClean="0">
                <a:solidFill>
                  <a:prstClr val="black">
                    <a:tint val="75000"/>
                  </a:prstClr>
                </a:solidFill>
              </a:rPr>
              <a:pPr/>
              <a:t>13/05/2016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04DF919-A201-443C-8579-00204533DA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81775302"/>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2"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2A7C336-5DA8-4777-9812-DC3E09CF42C8}" type="datetimeFigureOut">
              <a:rPr lang="pt-BR" smtClean="0">
                <a:solidFill>
                  <a:prstClr val="black">
                    <a:tint val="75000"/>
                  </a:prstClr>
                </a:solidFill>
              </a:rPr>
              <a:pPr/>
              <a:t>13/05/2016</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04DF919-A201-443C-8579-00204533DA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579215172"/>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2A7C336-5DA8-4777-9812-DC3E09CF42C8}" type="datetimeFigureOut">
              <a:rPr lang="pt-BR" smtClean="0">
                <a:solidFill>
                  <a:prstClr val="black">
                    <a:tint val="75000"/>
                  </a:prstClr>
                </a:solidFill>
              </a:rPr>
              <a:pPr/>
              <a:t>13/05/2016</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04DF919-A201-443C-8579-00204533DA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0581360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2A7C336-5DA8-4777-9812-DC3E09CF42C8}" type="datetimeFigureOut">
              <a:rPr lang="pt-BR" smtClean="0">
                <a:solidFill>
                  <a:prstClr val="black">
                    <a:tint val="75000"/>
                  </a:prstClr>
                </a:solidFill>
              </a:rPr>
              <a:pPr/>
              <a:t>13/05/2016</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04DF919-A201-443C-8579-00204533DA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51958235"/>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2A7C336-5DA8-4777-9812-DC3E09CF42C8}" type="datetimeFigureOut">
              <a:rPr lang="pt-BR" smtClean="0">
                <a:solidFill>
                  <a:prstClr val="black">
                    <a:tint val="75000"/>
                  </a:prstClr>
                </a:solidFill>
              </a:rPr>
              <a:pPr/>
              <a:t>13/05/2016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04DF919-A201-443C-8579-00204533DA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20779536"/>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2A7C336-5DA8-4777-9812-DC3E09CF42C8}" type="datetimeFigureOut">
              <a:rPr lang="pt-BR" smtClean="0">
                <a:solidFill>
                  <a:prstClr val="black">
                    <a:tint val="75000"/>
                  </a:prstClr>
                </a:solidFill>
              </a:rPr>
              <a:pPr/>
              <a:t>13/05/2016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04DF919-A201-443C-8579-00204533DA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54508714"/>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7C336-5DA8-4777-9812-DC3E09CF42C8}" type="datetimeFigureOut">
              <a:rPr lang="pt-BR" smtClean="0">
                <a:solidFill>
                  <a:prstClr val="black">
                    <a:tint val="75000"/>
                  </a:prstClr>
                </a:solidFill>
              </a:rPr>
              <a:pPr/>
              <a:t>13/05/2016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DF919-A201-443C-8579-00204533DA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83087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transparencia.mg.gov.br/lei-de-acesso-a-informacao"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www.transparencia.mg.gov.br/lei-de-acesso-a-informacao"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transparencia.mg.gov.br/lei-de-acesso-a-informacao"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www.transparencia.mg.gov.br/lei-de-acesso-a-informacao"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acessoainformacao.fortaleza.ce.gov.br/sistema/site/img/imagem_composica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908720"/>
            <a:ext cx="2937291" cy="3950658"/>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036089" y="5498204"/>
            <a:ext cx="7272808" cy="646331"/>
          </a:xfrm>
          <a:prstGeom prst="rect">
            <a:avLst/>
          </a:prstGeom>
        </p:spPr>
        <p:txBody>
          <a:bodyPr wrap="square">
            <a:spAutoFit/>
          </a:bodyPr>
          <a:lstStyle/>
          <a:p>
            <a:pPr algn="ctr"/>
            <a:r>
              <a:rPr lang="pt-BR" dirty="0" err="1">
                <a:latin typeface="Arial Black" panose="020B0A04020102020204" pitchFamily="34" charset="0"/>
              </a:rPr>
              <a:t>Subcontroladoria</a:t>
            </a:r>
            <a:r>
              <a:rPr lang="pt-BR" dirty="0">
                <a:latin typeface="Arial Black" panose="020B0A04020102020204" pitchFamily="34" charset="0"/>
              </a:rPr>
              <a:t> da Informação Institucional e da Transparência</a:t>
            </a:r>
          </a:p>
        </p:txBody>
      </p:sp>
    </p:spTree>
    <p:extLst>
      <p:ext uri="{BB962C8B-B14F-4D97-AF65-F5344CB8AC3E}">
        <p14:creationId xmlns:p14="http://schemas.microsoft.com/office/powerpoint/2010/main" val="1802587079"/>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b="1" dirty="0" smtClean="0"/>
              <a:t>Lei Federal 12.527 - A Lei de Acesso à Informação</a:t>
            </a:r>
            <a:br>
              <a:rPr lang="pt-BR" sz="2800" b="1" dirty="0" smtClean="0"/>
            </a:br>
            <a:endParaRPr lang="pt-BR" sz="2800" b="1" dirty="0"/>
          </a:p>
        </p:txBody>
      </p:sp>
      <p:sp>
        <p:nvSpPr>
          <p:cNvPr id="3" name="Espaço Reservado para Conteúdo 2"/>
          <p:cNvSpPr>
            <a:spLocks noGrp="1"/>
          </p:cNvSpPr>
          <p:nvPr>
            <p:ph idx="1"/>
          </p:nvPr>
        </p:nvSpPr>
        <p:spPr>
          <a:xfrm>
            <a:off x="539552" y="1556792"/>
            <a:ext cx="8119814" cy="4351338"/>
          </a:xfrm>
        </p:spPr>
        <p:txBody>
          <a:bodyPr>
            <a:normAutofit fontScale="85000" lnSpcReduction="10000"/>
          </a:bodyPr>
          <a:lstStyle/>
          <a:p>
            <a:pPr marL="0" indent="0">
              <a:buNone/>
            </a:pPr>
            <a:r>
              <a:rPr lang="pt-BR" b="1" dirty="0" smtClean="0">
                <a:solidFill>
                  <a:schemeClr val="accent1">
                    <a:lumMod val="75000"/>
                  </a:schemeClr>
                </a:solidFill>
              </a:rPr>
              <a:t>O PEDIDO DE ACESSO À INFORMAÇÃO: REQUISITOS LEGAIS</a:t>
            </a:r>
          </a:p>
          <a:p>
            <a:pPr marL="0" indent="0">
              <a:buNone/>
            </a:pPr>
            <a:endParaRPr lang="pt-BR" dirty="0" smtClean="0"/>
          </a:p>
          <a:p>
            <a:pPr marL="0" indent="0">
              <a:buNone/>
            </a:pPr>
            <a:endParaRPr lang="pt-BR" dirty="0" smtClean="0"/>
          </a:p>
          <a:p>
            <a:pPr marL="0" indent="0">
              <a:buNone/>
            </a:pPr>
            <a:r>
              <a:rPr lang="pt-BR" dirty="0" smtClean="0"/>
              <a:t>É interessante que o pedido de acesso à informação contenha:</a:t>
            </a:r>
          </a:p>
          <a:p>
            <a:pPr marL="0" indent="0">
              <a:buNone/>
            </a:pPr>
            <a:endParaRPr lang="pt-BR" dirty="0" smtClean="0"/>
          </a:p>
          <a:p>
            <a:r>
              <a:rPr lang="pt-BR" dirty="0" smtClean="0"/>
              <a:t>nome do requerente;</a:t>
            </a:r>
          </a:p>
          <a:p>
            <a:r>
              <a:rPr lang="pt-BR" dirty="0" smtClean="0"/>
              <a:t>número de documento de identificação válido;</a:t>
            </a:r>
          </a:p>
          <a:p>
            <a:r>
              <a:rPr lang="pt-BR" dirty="0" smtClean="0"/>
              <a:t>especificação, de forma clara e precisa, da informação requerida; e</a:t>
            </a:r>
          </a:p>
          <a:p>
            <a:r>
              <a:rPr lang="pt-BR" dirty="0" smtClean="0"/>
              <a:t>endereço físico ou eletrônico do requerente, para recebimento de comunicações ou da informação requerida. </a:t>
            </a:r>
            <a:endParaRPr lang="pt-BR" dirty="0"/>
          </a:p>
        </p:txBody>
      </p:sp>
    </p:spTree>
    <p:extLst>
      <p:ext uri="{BB962C8B-B14F-4D97-AF65-F5344CB8AC3E}">
        <p14:creationId xmlns:p14="http://schemas.microsoft.com/office/powerpoint/2010/main" val="453222800"/>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96" y="0"/>
            <a:ext cx="7886700" cy="1325563"/>
          </a:xfrm>
        </p:spPr>
        <p:txBody>
          <a:bodyPr/>
          <a:lstStyle/>
          <a:p>
            <a:r>
              <a:rPr lang="pt-BR" dirty="0" smtClean="0"/>
              <a:t>Portal da Transparência MG</a:t>
            </a:r>
            <a:endParaRPr lang="pt-BR" dirty="0"/>
          </a:p>
        </p:txBody>
      </p:sp>
      <p:sp>
        <p:nvSpPr>
          <p:cNvPr id="5" name="CaixaDeTexto 4"/>
          <p:cNvSpPr txBox="1"/>
          <p:nvPr/>
        </p:nvSpPr>
        <p:spPr>
          <a:xfrm>
            <a:off x="323531" y="1268760"/>
            <a:ext cx="6272465" cy="707886"/>
          </a:xfrm>
          <a:prstGeom prst="rect">
            <a:avLst/>
          </a:prstGeom>
          <a:noFill/>
        </p:spPr>
        <p:txBody>
          <a:bodyPr wrap="square" rtlCol="0">
            <a:spAutoFit/>
          </a:bodyPr>
          <a:lstStyle/>
          <a:p>
            <a:r>
              <a:rPr lang="pt-BR" sz="2000" b="1" dirty="0" smtClean="0">
                <a:solidFill>
                  <a:schemeClr val="accent1">
                    <a:lumMod val="75000"/>
                  </a:schemeClr>
                </a:solidFill>
              </a:rPr>
              <a:t>Transparência Passiva: Sistema eletrônico do Serviço de Informação ao Cidadão</a:t>
            </a:r>
            <a:endParaRPr lang="pt-BR"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92" y="1916832"/>
            <a:ext cx="4964857" cy="456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436073"/>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310333" y="1082643"/>
            <a:ext cx="4361978" cy="1754326"/>
          </a:xfrm>
          <a:prstGeom prst="rect">
            <a:avLst/>
          </a:prstGeom>
          <a:noFill/>
        </p:spPr>
        <p:txBody>
          <a:bodyPr wrap="square" rtlCol="0">
            <a:spAutoFit/>
          </a:bodyPr>
          <a:lstStyle/>
          <a:p>
            <a:pPr algn="just">
              <a:lnSpc>
                <a:spcPct val="150000"/>
              </a:lnSpc>
            </a:pPr>
            <a:r>
              <a:rPr lang="pt-BR" dirty="0" smtClean="0">
                <a:cs typeface="Arial" panose="020B0604020202020204" pitchFamily="34" charset="0"/>
              </a:rPr>
              <a:t>O prazo para atendimento do pedido de acesso á informação é de até</a:t>
            </a:r>
            <a:r>
              <a:rPr lang="pt-BR" b="1" dirty="0" smtClean="0">
                <a:cs typeface="Arial" panose="020B0604020202020204" pitchFamily="34" charset="0"/>
              </a:rPr>
              <a:t> 20 </a:t>
            </a:r>
            <a:r>
              <a:rPr lang="pt-BR" b="1" dirty="0">
                <a:cs typeface="Arial" panose="020B0604020202020204" pitchFamily="34" charset="0"/>
              </a:rPr>
              <a:t>(vinte) </a:t>
            </a:r>
            <a:r>
              <a:rPr lang="pt-BR" dirty="0">
                <a:cs typeface="Arial" panose="020B0604020202020204" pitchFamily="34" charset="0"/>
              </a:rPr>
              <a:t>dias corridos, </a:t>
            </a:r>
            <a:r>
              <a:rPr lang="pt-BR" b="1" dirty="0">
                <a:cs typeface="Arial" panose="020B0604020202020204" pitchFamily="34" charset="0"/>
              </a:rPr>
              <a:t>prorrogáveis </a:t>
            </a:r>
            <a:r>
              <a:rPr lang="pt-BR" dirty="0">
                <a:cs typeface="Arial" panose="020B0604020202020204" pitchFamily="34" charset="0"/>
              </a:rPr>
              <a:t>por </a:t>
            </a:r>
            <a:r>
              <a:rPr lang="pt-BR" b="1" dirty="0">
                <a:cs typeface="Arial" panose="020B0604020202020204" pitchFamily="34" charset="0"/>
              </a:rPr>
              <a:t>mais 10 (dez), </a:t>
            </a:r>
            <a:r>
              <a:rPr lang="pt-BR" dirty="0">
                <a:cs typeface="Arial" panose="020B0604020202020204" pitchFamily="34" charset="0"/>
              </a:rPr>
              <a:t>desde que haja </a:t>
            </a:r>
            <a:r>
              <a:rPr lang="pt-BR" b="1" dirty="0">
                <a:cs typeface="Arial" panose="020B0604020202020204" pitchFamily="34" charset="0"/>
              </a:rPr>
              <a:t>justificativa</a:t>
            </a:r>
            <a:r>
              <a:rPr lang="pt-BR" dirty="0">
                <a:cs typeface="Arial" panose="020B0604020202020204" pitchFamily="34" charset="0"/>
              </a:rPr>
              <a:t>. </a:t>
            </a:r>
          </a:p>
        </p:txBody>
      </p:sp>
      <p:sp>
        <p:nvSpPr>
          <p:cNvPr id="8" name="Retângulo de cantos arredondados 7"/>
          <p:cNvSpPr/>
          <p:nvPr/>
        </p:nvSpPr>
        <p:spPr>
          <a:xfrm>
            <a:off x="611560" y="3501008"/>
            <a:ext cx="8299344" cy="2096091"/>
          </a:xfrm>
          <a:prstGeom prst="roundRect">
            <a:avLst>
              <a:gd name="adj" fmla="val 100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tângulo de cantos arredondados 8"/>
          <p:cNvSpPr/>
          <p:nvPr/>
        </p:nvSpPr>
        <p:spPr>
          <a:xfrm>
            <a:off x="346457" y="3789040"/>
            <a:ext cx="8325854" cy="2156517"/>
          </a:xfrm>
          <a:prstGeom prst="roundRect">
            <a:avLst>
              <a:gd name="adj" fmla="val 10000"/>
            </a:avLst>
          </a:prstGeom>
          <a:ln>
            <a:solidFill>
              <a:schemeClr val="tx1">
                <a:lumMod val="95000"/>
                <a:lumOff val="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CaixaDeTexto 9"/>
          <p:cNvSpPr txBox="1"/>
          <p:nvPr/>
        </p:nvSpPr>
        <p:spPr>
          <a:xfrm>
            <a:off x="476935" y="3925265"/>
            <a:ext cx="8064897" cy="1697068"/>
          </a:xfrm>
          <a:prstGeom prst="rect">
            <a:avLst/>
          </a:prstGeom>
          <a:noFill/>
        </p:spPr>
        <p:txBody>
          <a:bodyPr wrap="square" rtlCol="0">
            <a:spAutoFit/>
          </a:bodyPr>
          <a:lstStyle/>
          <a:p>
            <a:pPr algn="just">
              <a:lnSpc>
                <a:spcPct val="150000"/>
              </a:lnSpc>
            </a:pPr>
            <a:r>
              <a:rPr lang="pt-BR" sz="2400" dirty="0"/>
              <a:t>Havendo a informação ela deve ser entregue de </a:t>
            </a:r>
            <a:r>
              <a:rPr lang="pt-BR" sz="2400" dirty="0" smtClean="0"/>
              <a:t>imediato ao cidadão, </a:t>
            </a:r>
            <a:r>
              <a:rPr lang="pt-BR" sz="2400" dirty="0"/>
              <a:t>o prazo de 20 dias é para levantamento dos dados da resposta. (art. 17 do decreto 45.969</a:t>
            </a:r>
            <a:r>
              <a:rPr lang="pt-BR" sz="2400" dirty="0" smtClean="0"/>
              <a:t>).</a:t>
            </a:r>
            <a:endParaRPr lang="pt-BR" sz="2400" dirty="0"/>
          </a:p>
        </p:txBody>
      </p:sp>
      <p:pic>
        <p:nvPicPr>
          <p:cNvPr id="11" name="Picture 8" descr="http://ligacavaloscorrida.pt/wp-content/uploads/2012/05/calendar-475x264.jpg"/>
          <p:cNvPicPr>
            <a:picLocks noChangeAspect="1" noChangeArrowheads="1"/>
          </p:cNvPicPr>
          <p:nvPr/>
        </p:nvPicPr>
        <p:blipFill rotWithShape="1">
          <a:blip r:embed="rId2">
            <a:extLst>
              <a:ext uri="{28A0092B-C50C-407E-A947-70E740481C1C}">
                <a14:useLocalDpi xmlns:a14="http://schemas.microsoft.com/office/drawing/2010/main" val="0"/>
              </a:ext>
            </a:extLst>
          </a:blip>
          <a:srcRect l="7328"/>
          <a:stretch/>
        </p:blipFill>
        <p:spPr bwMode="auto">
          <a:xfrm>
            <a:off x="192959" y="536208"/>
            <a:ext cx="4091009" cy="245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83197"/>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ângulo isósceles 10"/>
          <p:cNvSpPr/>
          <p:nvPr/>
        </p:nvSpPr>
        <p:spPr>
          <a:xfrm>
            <a:off x="4012841" y="1035046"/>
            <a:ext cx="3799521" cy="45701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de cantos arredondados 8"/>
          <p:cNvSpPr/>
          <p:nvPr/>
        </p:nvSpPr>
        <p:spPr>
          <a:xfrm>
            <a:off x="5868145" y="4869168"/>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5" name="Retângulo 4"/>
          <p:cNvSpPr>
            <a:spLocks noChangeArrowheads="1"/>
          </p:cNvSpPr>
          <p:nvPr/>
        </p:nvSpPr>
        <p:spPr bwMode="auto">
          <a:xfrm>
            <a:off x="589197" y="480156"/>
            <a:ext cx="3278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A Lei de Acesso à Informação</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5" y="924347"/>
            <a:ext cx="33118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476672"/>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5438" y="995563"/>
            <a:ext cx="2997552" cy="646331"/>
          </a:xfrm>
          <a:prstGeom prst="rect">
            <a:avLst/>
          </a:prstGeom>
          <a:noFill/>
        </p:spPr>
        <p:txBody>
          <a:bodyPr wrap="none" rtlCol="0">
            <a:spAutoFit/>
          </a:bodyPr>
          <a:lstStyle/>
          <a:p>
            <a:r>
              <a:rPr lang="pt-BR" b="1" dirty="0" smtClean="0">
                <a:solidFill>
                  <a:schemeClr val="accent1">
                    <a:lumMod val="75000"/>
                  </a:schemeClr>
                </a:solidFill>
                <a:latin typeface="Calibri" pitchFamily="34" charset="0"/>
                <a:cs typeface="Calibri" pitchFamily="34" charset="0"/>
              </a:rPr>
              <a:t>PROCESSO ADMINISTRATIVO </a:t>
            </a:r>
          </a:p>
          <a:p>
            <a:r>
              <a:rPr lang="pt-BR" b="1" dirty="0" smtClean="0">
                <a:solidFill>
                  <a:schemeClr val="accent1">
                    <a:lumMod val="75000"/>
                  </a:schemeClr>
                </a:solidFill>
                <a:latin typeface="Calibri" pitchFamily="34" charset="0"/>
                <a:cs typeface="Calibri" pitchFamily="34" charset="0"/>
              </a:rPr>
              <a:t>DE ACESSO À INFORMAÇÃO</a:t>
            </a:r>
            <a:endParaRPr lang="pt-BR" b="1" dirty="0">
              <a:solidFill>
                <a:schemeClr val="accent1">
                  <a:lumMod val="75000"/>
                </a:schemeClr>
              </a:solidFill>
              <a:latin typeface="Calibri" pitchFamily="34" charset="0"/>
              <a:cs typeface="Calibri" pitchFamily="34" charset="0"/>
            </a:endParaRPr>
          </a:p>
        </p:txBody>
      </p:sp>
      <p:sp>
        <p:nvSpPr>
          <p:cNvPr id="10" name="CaixaDeTexto 9"/>
          <p:cNvSpPr txBox="1"/>
          <p:nvPr/>
        </p:nvSpPr>
        <p:spPr>
          <a:xfrm>
            <a:off x="655046" y="5689710"/>
            <a:ext cx="2898343" cy="646331"/>
          </a:xfrm>
          <a:prstGeom prst="rect">
            <a:avLst/>
          </a:prstGeom>
          <a:noFill/>
        </p:spPr>
        <p:txBody>
          <a:bodyPr wrap="square" rtlCol="0">
            <a:spAutoFit/>
          </a:bodyPr>
          <a:lstStyle/>
          <a:p>
            <a:r>
              <a:rPr lang="pt-BR" dirty="0" smtClean="0"/>
              <a:t>Inicia-se com um pedido protocolado junto ao SIC</a:t>
            </a:r>
            <a:endParaRPr lang="pt-BR" dirty="0"/>
          </a:p>
        </p:txBody>
      </p:sp>
      <p:cxnSp>
        <p:nvCxnSpPr>
          <p:cNvPr id="12" name="Conector reto 11"/>
          <p:cNvCxnSpPr/>
          <p:nvPr/>
        </p:nvCxnSpPr>
        <p:spPr>
          <a:xfrm>
            <a:off x="673335" y="5605188"/>
            <a:ext cx="7024006" cy="17698"/>
          </a:xfrm>
          <a:prstGeom prst="line">
            <a:avLst/>
          </a:prstGeom>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a:off x="5868145" y="4869168"/>
            <a:ext cx="3096344" cy="646331"/>
          </a:xfrm>
          <a:prstGeom prst="rect">
            <a:avLst/>
          </a:prstGeom>
          <a:noFill/>
        </p:spPr>
        <p:txBody>
          <a:bodyPr wrap="square" rtlCol="0">
            <a:spAutoFit/>
          </a:bodyPr>
          <a:lstStyle/>
          <a:p>
            <a:pPr algn="ctr"/>
            <a:r>
              <a:rPr lang="pt-BR" dirty="0" smtClean="0"/>
              <a:t>1ª Instância: superior à que proferiu a decisão</a:t>
            </a:r>
            <a:endParaRPr lang="pt-BR" dirty="0"/>
          </a:p>
        </p:txBody>
      </p:sp>
      <p:sp>
        <p:nvSpPr>
          <p:cNvPr id="15" name="Retângulo de cantos arredondados 14"/>
          <p:cNvSpPr/>
          <p:nvPr/>
        </p:nvSpPr>
        <p:spPr>
          <a:xfrm>
            <a:off x="4283968" y="5805272"/>
            <a:ext cx="2664296"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16" name="CaixaDeTexto 15"/>
          <p:cNvSpPr txBox="1"/>
          <p:nvPr/>
        </p:nvSpPr>
        <p:spPr>
          <a:xfrm>
            <a:off x="4283968" y="5805272"/>
            <a:ext cx="2664296" cy="646331"/>
          </a:xfrm>
          <a:prstGeom prst="rect">
            <a:avLst/>
          </a:prstGeom>
          <a:noFill/>
        </p:spPr>
        <p:txBody>
          <a:bodyPr wrap="square" rtlCol="0">
            <a:spAutoFit/>
          </a:bodyPr>
          <a:lstStyle/>
          <a:p>
            <a:pPr algn="ctr"/>
            <a:r>
              <a:rPr lang="pt-BR" dirty="0" smtClean="0"/>
              <a:t>Protocolo do pedido de acesso ao SIC</a:t>
            </a:r>
            <a:endParaRPr lang="pt-BR" dirty="0"/>
          </a:p>
        </p:txBody>
      </p:sp>
      <p:sp>
        <p:nvSpPr>
          <p:cNvPr id="18" name="Retângulo de cantos arredondados 17"/>
          <p:cNvSpPr/>
          <p:nvPr/>
        </p:nvSpPr>
        <p:spPr>
          <a:xfrm>
            <a:off x="5868145" y="3934805"/>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19" name="CaixaDeTexto 18"/>
          <p:cNvSpPr txBox="1"/>
          <p:nvPr/>
        </p:nvSpPr>
        <p:spPr>
          <a:xfrm>
            <a:off x="5868145" y="3934805"/>
            <a:ext cx="3096344" cy="646331"/>
          </a:xfrm>
          <a:prstGeom prst="rect">
            <a:avLst/>
          </a:prstGeom>
          <a:noFill/>
        </p:spPr>
        <p:txBody>
          <a:bodyPr wrap="square" rtlCol="0">
            <a:spAutoFit/>
          </a:bodyPr>
          <a:lstStyle/>
          <a:p>
            <a:pPr algn="ctr"/>
            <a:r>
              <a:rPr lang="pt-BR" dirty="0" smtClean="0"/>
              <a:t>2ª Instância: autoridade máxima do órgão ou entidade</a:t>
            </a:r>
            <a:endParaRPr lang="pt-BR" dirty="0"/>
          </a:p>
        </p:txBody>
      </p:sp>
      <p:sp>
        <p:nvSpPr>
          <p:cNvPr id="20" name="Retângulo de cantos arredondados 19"/>
          <p:cNvSpPr/>
          <p:nvPr/>
        </p:nvSpPr>
        <p:spPr>
          <a:xfrm>
            <a:off x="5868145" y="2996960"/>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21" name="CaixaDeTexto 20"/>
          <p:cNvSpPr txBox="1"/>
          <p:nvPr/>
        </p:nvSpPr>
        <p:spPr>
          <a:xfrm>
            <a:off x="5868145" y="2996956"/>
            <a:ext cx="3096344" cy="646331"/>
          </a:xfrm>
          <a:prstGeom prst="rect">
            <a:avLst/>
          </a:prstGeom>
          <a:noFill/>
        </p:spPr>
        <p:txBody>
          <a:bodyPr wrap="square" rtlCol="0">
            <a:spAutoFit/>
          </a:bodyPr>
          <a:lstStyle/>
          <a:p>
            <a:pPr algn="ctr"/>
            <a:r>
              <a:rPr lang="pt-BR" dirty="0" smtClean="0"/>
              <a:t>3ª Instância: Controladoria Geral</a:t>
            </a:r>
            <a:endParaRPr lang="pt-BR" dirty="0"/>
          </a:p>
        </p:txBody>
      </p:sp>
      <p:sp>
        <p:nvSpPr>
          <p:cNvPr id="22" name="Retângulo de cantos arredondados 21"/>
          <p:cNvSpPr/>
          <p:nvPr/>
        </p:nvSpPr>
        <p:spPr>
          <a:xfrm>
            <a:off x="5868145" y="2060856"/>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23" name="CaixaDeTexto 22"/>
          <p:cNvSpPr txBox="1"/>
          <p:nvPr/>
        </p:nvSpPr>
        <p:spPr>
          <a:xfrm>
            <a:off x="5868145" y="2060856"/>
            <a:ext cx="3096344" cy="646331"/>
          </a:xfrm>
          <a:prstGeom prst="rect">
            <a:avLst/>
          </a:prstGeom>
          <a:noFill/>
        </p:spPr>
        <p:txBody>
          <a:bodyPr wrap="square" rtlCol="0">
            <a:spAutoFit/>
          </a:bodyPr>
          <a:lstStyle/>
          <a:p>
            <a:pPr algn="ctr"/>
            <a:r>
              <a:rPr lang="pt-BR" dirty="0"/>
              <a:t>4</a:t>
            </a:r>
            <a:r>
              <a:rPr lang="pt-BR" dirty="0" smtClean="0"/>
              <a:t>ª Instância: Comissão Mista de Reavaliação de Informações</a:t>
            </a:r>
            <a:endParaRPr lang="pt-BR" dirty="0"/>
          </a:p>
        </p:txBody>
      </p:sp>
    </p:spTree>
    <p:extLst>
      <p:ext uri="{BB962C8B-B14F-4D97-AF65-F5344CB8AC3E}">
        <p14:creationId xmlns:p14="http://schemas.microsoft.com/office/powerpoint/2010/main" val="133818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ângulo isósceles 10"/>
          <p:cNvSpPr/>
          <p:nvPr/>
        </p:nvSpPr>
        <p:spPr>
          <a:xfrm>
            <a:off x="4012839" y="1035050"/>
            <a:ext cx="3799521" cy="45701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de cantos arredondados 8"/>
          <p:cNvSpPr/>
          <p:nvPr/>
        </p:nvSpPr>
        <p:spPr>
          <a:xfrm>
            <a:off x="5868145" y="4869168"/>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5" name="Retângulo 4"/>
          <p:cNvSpPr>
            <a:spLocks noChangeArrowheads="1"/>
          </p:cNvSpPr>
          <p:nvPr/>
        </p:nvSpPr>
        <p:spPr bwMode="auto">
          <a:xfrm>
            <a:off x="589197" y="408148"/>
            <a:ext cx="3278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A Lei de Acesso à Informação</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5" y="852339"/>
            <a:ext cx="33118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404664"/>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5438" y="923555"/>
            <a:ext cx="2997552" cy="646331"/>
          </a:xfrm>
          <a:prstGeom prst="rect">
            <a:avLst/>
          </a:prstGeom>
          <a:noFill/>
        </p:spPr>
        <p:txBody>
          <a:bodyPr wrap="none" rtlCol="0">
            <a:spAutoFit/>
          </a:bodyPr>
          <a:lstStyle/>
          <a:p>
            <a:r>
              <a:rPr lang="pt-BR" b="1" dirty="0" smtClean="0">
                <a:solidFill>
                  <a:schemeClr val="accent1">
                    <a:lumMod val="75000"/>
                  </a:schemeClr>
                </a:solidFill>
                <a:latin typeface="Calibri" pitchFamily="34" charset="0"/>
                <a:cs typeface="Calibri" pitchFamily="34" charset="0"/>
              </a:rPr>
              <a:t>PROCESSO ADMINISTRATIVO </a:t>
            </a:r>
          </a:p>
          <a:p>
            <a:r>
              <a:rPr lang="pt-BR" b="1" dirty="0" smtClean="0">
                <a:solidFill>
                  <a:schemeClr val="accent1">
                    <a:lumMod val="75000"/>
                  </a:schemeClr>
                </a:solidFill>
                <a:latin typeface="Calibri" pitchFamily="34" charset="0"/>
                <a:cs typeface="Calibri" pitchFamily="34" charset="0"/>
              </a:rPr>
              <a:t>DE ACESSO À INFORMAÇÃO</a:t>
            </a:r>
            <a:endParaRPr lang="pt-BR" b="1" dirty="0">
              <a:solidFill>
                <a:schemeClr val="accent1">
                  <a:lumMod val="75000"/>
                </a:schemeClr>
              </a:solidFill>
              <a:latin typeface="Calibri" pitchFamily="34" charset="0"/>
              <a:cs typeface="Calibri" pitchFamily="34" charset="0"/>
            </a:endParaRPr>
          </a:p>
        </p:txBody>
      </p:sp>
      <p:sp>
        <p:nvSpPr>
          <p:cNvPr id="10" name="CaixaDeTexto 9"/>
          <p:cNvSpPr txBox="1"/>
          <p:nvPr/>
        </p:nvSpPr>
        <p:spPr>
          <a:xfrm>
            <a:off x="655046" y="4869160"/>
            <a:ext cx="3212292" cy="1200329"/>
          </a:xfrm>
          <a:prstGeom prst="rect">
            <a:avLst/>
          </a:prstGeom>
          <a:noFill/>
        </p:spPr>
        <p:txBody>
          <a:bodyPr wrap="square" rtlCol="0">
            <a:spAutoFit/>
          </a:bodyPr>
          <a:lstStyle/>
          <a:p>
            <a:r>
              <a:rPr lang="pt-BR" dirty="0"/>
              <a:t>Da resposta do SIC cabe recurso à autoridade hierarquicamente superior à que a </a:t>
            </a:r>
            <a:r>
              <a:rPr lang="pt-BR" dirty="0" smtClean="0"/>
              <a:t>forneceu a informação</a:t>
            </a:r>
            <a:endParaRPr lang="pt-BR" dirty="0"/>
          </a:p>
        </p:txBody>
      </p:sp>
      <p:cxnSp>
        <p:nvCxnSpPr>
          <p:cNvPr id="12" name="Conector reto 11"/>
          <p:cNvCxnSpPr/>
          <p:nvPr/>
        </p:nvCxnSpPr>
        <p:spPr>
          <a:xfrm flipV="1">
            <a:off x="601893" y="4797152"/>
            <a:ext cx="6487995" cy="19636"/>
          </a:xfrm>
          <a:prstGeom prst="line">
            <a:avLst/>
          </a:prstGeom>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a:off x="5868145" y="4869168"/>
            <a:ext cx="3096344" cy="646331"/>
          </a:xfrm>
          <a:prstGeom prst="rect">
            <a:avLst/>
          </a:prstGeom>
          <a:noFill/>
        </p:spPr>
        <p:txBody>
          <a:bodyPr wrap="square" rtlCol="0">
            <a:spAutoFit/>
          </a:bodyPr>
          <a:lstStyle/>
          <a:p>
            <a:pPr algn="ctr"/>
            <a:r>
              <a:rPr lang="pt-BR" dirty="0" smtClean="0"/>
              <a:t>1ª Instância: superior à que proferiu a decisão</a:t>
            </a:r>
            <a:endParaRPr lang="pt-BR" dirty="0"/>
          </a:p>
        </p:txBody>
      </p:sp>
      <p:sp>
        <p:nvSpPr>
          <p:cNvPr id="15" name="Retângulo de cantos arredondados 14"/>
          <p:cNvSpPr/>
          <p:nvPr/>
        </p:nvSpPr>
        <p:spPr>
          <a:xfrm>
            <a:off x="4283968" y="5805272"/>
            <a:ext cx="2664296"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16" name="CaixaDeTexto 15"/>
          <p:cNvSpPr txBox="1"/>
          <p:nvPr/>
        </p:nvSpPr>
        <p:spPr>
          <a:xfrm>
            <a:off x="4283968" y="5805272"/>
            <a:ext cx="2664296" cy="646331"/>
          </a:xfrm>
          <a:prstGeom prst="rect">
            <a:avLst/>
          </a:prstGeom>
          <a:noFill/>
        </p:spPr>
        <p:txBody>
          <a:bodyPr wrap="square" rtlCol="0">
            <a:spAutoFit/>
          </a:bodyPr>
          <a:lstStyle/>
          <a:p>
            <a:pPr algn="ctr"/>
            <a:r>
              <a:rPr lang="pt-BR" dirty="0" smtClean="0"/>
              <a:t>Protocolo do pedido de acesso ao SIC</a:t>
            </a:r>
            <a:endParaRPr lang="pt-BR" dirty="0"/>
          </a:p>
        </p:txBody>
      </p:sp>
      <p:sp>
        <p:nvSpPr>
          <p:cNvPr id="18" name="Retângulo de cantos arredondados 17"/>
          <p:cNvSpPr/>
          <p:nvPr/>
        </p:nvSpPr>
        <p:spPr>
          <a:xfrm>
            <a:off x="5868145" y="3934805"/>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19" name="CaixaDeTexto 18"/>
          <p:cNvSpPr txBox="1"/>
          <p:nvPr/>
        </p:nvSpPr>
        <p:spPr>
          <a:xfrm>
            <a:off x="5868145" y="3934805"/>
            <a:ext cx="3096344" cy="646331"/>
          </a:xfrm>
          <a:prstGeom prst="rect">
            <a:avLst/>
          </a:prstGeom>
          <a:noFill/>
        </p:spPr>
        <p:txBody>
          <a:bodyPr wrap="square" rtlCol="0">
            <a:spAutoFit/>
          </a:bodyPr>
          <a:lstStyle/>
          <a:p>
            <a:pPr algn="ctr"/>
            <a:r>
              <a:rPr lang="pt-BR" dirty="0" smtClean="0"/>
              <a:t>2ª Instância: autoridade máxima do órgão ou entidade</a:t>
            </a:r>
            <a:endParaRPr lang="pt-BR" dirty="0"/>
          </a:p>
        </p:txBody>
      </p:sp>
      <p:sp>
        <p:nvSpPr>
          <p:cNvPr id="20" name="Retângulo de cantos arredondados 19"/>
          <p:cNvSpPr/>
          <p:nvPr/>
        </p:nvSpPr>
        <p:spPr>
          <a:xfrm>
            <a:off x="5868145" y="2996960"/>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21" name="CaixaDeTexto 20"/>
          <p:cNvSpPr txBox="1"/>
          <p:nvPr/>
        </p:nvSpPr>
        <p:spPr>
          <a:xfrm>
            <a:off x="5868145" y="2996956"/>
            <a:ext cx="3096344" cy="646331"/>
          </a:xfrm>
          <a:prstGeom prst="rect">
            <a:avLst/>
          </a:prstGeom>
          <a:noFill/>
        </p:spPr>
        <p:txBody>
          <a:bodyPr wrap="square" rtlCol="0">
            <a:spAutoFit/>
          </a:bodyPr>
          <a:lstStyle/>
          <a:p>
            <a:pPr algn="ctr"/>
            <a:r>
              <a:rPr lang="pt-BR" dirty="0" smtClean="0"/>
              <a:t>3ª Instância: Controladoria Geral</a:t>
            </a:r>
            <a:endParaRPr lang="pt-BR" dirty="0"/>
          </a:p>
        </p:txBody>
      </p:sp>
      <p:sp>
        <p:nvSpPr>
          <p:cNvPr id="22" name="Retângulo de cantos arredondados 21"/>
          <p:cNvSpPr/>
          <p:nvPr/>
        </p:nvSpPr>
        <p:spPr>
          <a:xfrm>
            <a:off x="5868145" y="2060856"/>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23" name="CaixaDeTexto 22"/>
          <p:cNvSpPr txBox="1"/>
          <p:nvPr/>
        </p:nvSpPr>
        <p:spPr>
          <a:xfrm>
            <a:off x="5868145" y="2060856"/>
            <a:ext cx="3096344" cy="646331"/>
          </a:xfrm>
          <a:prstGeom prst="rect">
            <a:avLst/>
          </a:prstGeom>
          <a:noFill/>
        </p:spPr>
        <p:txBody>
          <a:bodyPr wrap="square" rtlCol="0">
            <a:spAutoFit/>
          </a:bodyPr>
          <a:lstStyle/>
          <a:p>
            <a:pPr algn="ctr"/>
            <a:r>
              <a:rPr lang="pt-BR" dirty="0"/>
              <a:t>4</a:t>
            </a:r>
            <a:r>
              <a:rPr lang="pt-BR" dirty="0" smtClean="0"/>
              <a:t>ª Instância: Comissão Mista de Reavaliação de Informações</a:t>
            </a:r>
            <a:endParaRPr lang="pt-BR" dirty="0"/>
          </a:p>
        </p:txBody>
      </p:sp>
    </p:spTree>
    <p:extLst>
      <p:ext uri="{BB962C8B-B14F-4D97-AF65-F5344CB8AC3E}">
        <p14:creationId xmlns:p14="http://schemas.microsoft.com/office/powerpoint/2010/main" val="11360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ângulo isósceles 10"/>
          <p:cNvSpPr/>
          <p:nvPr/>
        </p:nvSpPr>
        <p:spPr>
          <a:xfrm>
            <a:off x="4012839" y="1035050"/>
            <a:ext cx="3799521" cy="45701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de cantos arredondados 8"/>
          <p:cNvSpPr/>
          <p:nvPr/>
        </p:nvSpPr>
        <p:spPr>
          <a:xfrm>
            <a:off x="5868145" y="4869168"/>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5" name="Retângulo 4"/>
          <p:cNvSpPr>
            <a:spLocks noChangeArrowheads="1"/>
          </p:cNvSpPr>
          <p:nvPr/>
        </p:nvSpPr>
        <p:spPr bwMode="auto">
          <a:xfrm>
            <a:off x="589197" y="408148"/>
            <a:ext cx="3278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A Lei de Acesso à Informação</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5" y="852339"/>
            <a:ext cx="33118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404664"/>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5438" y="923555"/>
            <a:ext cx="2997552" cy="646331"/>
          </a:xfrm>
          <a:prstGeom prst="rect">
            <a:avLst/>
          </a:prstGeom>
          <a:noFill/>
        </p:spPr>
        <p:txBody>
          <a:bodyPr wrap="none" rtlCol="0">
            <a:spAutoFit/>
          </a:bodyPr>
          <a:lstStyle/>
          <a:p>
            <a:r>
              <a:rPr lang="pt-BR" b="1" dirty="0" smtClean="0">
                <a:solidFill>
                  <a:schemeClr val="accent1">
                    <a:lumMod val="75000"/>
                  </a:schemeClr>
                </a:solidFill>
                <a:latin typeface="Calibri" pitchFamily="34" charset="0"/>
                <a:cs typeface="Calibri" pitchFamily="34" charset="0"/>
              </a:rPr>
              <a:t>PROCESSO ADMINISTRATIVO </a:t>
            </a:r>
          </a:p>
          <a:p>
            <a:r>
              <a:rPr lang="pt-BR" b="1" dirty="0" smtClean="0">
                <a:solidFill>
                  <a:schemeClr val="accent1">
                    <a:lumMod val="75000"/>
                  </a:schemeClr>
                </a:solidFill>
                <a:latin typeface="Calibri" pitchFamily="34" charset="0"/>
                <a:cs typeface="Calibri" pitchFamily="34" charset="0"/>
              </a:rPr>
              <a:t>DE ACESSO À INFORMAÇÃO</a:t>
            </a:r>
            <a:endParaRPr lang="pt-BR" b="1" dirty="0">
              <a:solidFill>
                <a:schemeClr val="accent1">
                  <a:lumMod val="75000"/>
                </a:schemeClr>
              </a:solidFill>
              <a:latin typeface="Calibri" pitchFamily="34" charset="0"/>
              <a:cs typeface="Calibri" pitchFamily="34" charset="0"/>
            </a:endParaRPr>
          </a:p>
        </p:txBody>
      </p:sp>
      <p:sp>
        <p:nvSpPr>
          <p:cNvPr id="10" name="CaixaDeTexto 9"/>
          <p:cNvSpPr txBox="1"/>
          <p:nvPr/>
        </p:nvSpPr>
        <p:spPr>
          <a:xfrm>
            <a:off x="655046" y="4869160"/>
            <a:ext cx="3124866" cy="1200329"/>
          </a:xfrm>
          <a:prstGeom prst="rect">
            <a:avLst/>
          </a:prstGeom>
          <a:noFill/>
        </p:spPr>
        <p:txBody>
          <a:bodyPr wrap="square" rtlCol="0">
            <a:spAutoFit/>
          </a:bodyPr>
          <a:lstStyle/>
          <a:p>
            <a:r>
              <a:rPr lang="pt-BR" dirty="0"/>
              <a:t>...ou, da ausência de resposta no prazo legal, cabe </a:t>
            </a:r>
            <a:r>
              <a:rPr lang="pt-BR" b="1" dirty="0" smtClean="0"/>
              <a:t>reclamação </a:t>
            </a:r>
            <a:r>
              <a:rPr lang="pt-BR" dirty="0"/>
              <a:t>à autoridade de </a:t>
            </a:r>
            <a:r>
              <a:rPr lang="pt-BR" dirty="0" smtClean="0"/>
              <a:t>máxima do órgão/entidade</a:t>
            </a:r>
            <a:endParaRPr lang="pt-BR" b="1" dirty="0"/>
          </a:p>
        </p:txBody>
      </p:sp>
      <p:cxnSp>
        <p:nvCxnSpPr>
          <p:cNvPr id="12" name="Conector reto 11"/>
          <p:cNvCxnSpPr/>
          <p:nvPr/>
        </p:nvCxnSpPr>
        <p:spPr>
          <a:xfrm flipV="1">
            <a:off x="601893" y="4797152"/>
            <a:ext cx="6487995" cy="19636"/>
          </a:xfrm>
          <a:prstGeom prst="line">
            <a:avLst/>
          </a:prstGeom>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a:off x="5868145" y="4869168"/>
            <a:ext cx="3096344" cy="646331"/>
          </a:xfrm>
          <a:prstGeom prst="rect">
            <a:avLst/>
          </a:prstGeom>
          <a:noFill/>
        </p:spPr>
        <p:txBody>
          <a:bodyPr wrap="square" rtlCol="0">
            <a:spAutoFit/>
          </a:bodyPr>
          <a:lstStyle/>
          <a:p>
            <a:pPr algn="ctr"/>
            <a:r>
              <a:rPr lang="pt-BR" dirty="0" smtClean="0"/>
              <a:t>1ª Instância: superior à que proferiu a decisão</a:t>
            </a:r>
            <a:endParaRPr lang="pt-BR" dirty="0"/>
          </a:p>
        </p:txBody>
      </p:sp>
      <p:sp>
        <p:nvSpPr>
          <p:cNvPr id="15" name="Retângulo de cantos arredondados 14"/>
          <p:cNvSpPr/>
          <p:nvPr/>
        </p:nvSpPr>
        <p:spPr>
          <a:xfrm>
            <a:off x="4283968" y="5805272"/>
            <a:ext cx="2664296"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16" name="CaixaDeTexto 15"/>
          <p:cNvSpPr txBox="1"/>
          <p:nvPr/>
        </p:nvSpPr>
        <p:spPr>
          <a:xfrm>
            <a:off x="4283968" y="5805272"/>
            <a:ext cx="2664296" cy="646331"/>
          </a:xfrm>
          <a:prstGeom prst="rect">
            <a:avLst/>
          </a:prstGeom>
          <a:noFill/>
        </p:spPr>
        <p:txBody>
          <a:bodyPr wrap="square" rtlCol="0">
            <a:spAutoFit/>
          </a:bodyPr>
          <a:lstStyle/>
          <a:p>
            <a:pPr algn="ctr"/>
            <a:r>
              <a:rPr lang="pt-BR" dirty="0" smtClean="0"/>
              <a:t>Protocolo do pedido de acesso ao SIC</a:t>
            </a:r>
            <a:endParaRPr lang="pt-BR" dirty="0"/>
          </a:p>
        </p:txBody>
      </p:sp>
      <p:sp>
        <p:nvSpPr>
          <p:cNvPr id="18" name="Retângulo de cantos arredondados 17"/>
          <p:cNvSpPr/>
          <p:nvPr/>
        </p:nvSpPr>
        <p:spPr>
          <a:xfrm>
            <a:off x="5868145" y="3934805"/>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19" name="CaixaDeTexto 18"/>
          <p:cNvSpPr txBox="1"/>
          <p:nvPr/>
        </p:nvSpPr>
        <p:spPr>
          <a:xfrm>
            <a:off x="5868145" y="3934805"/>
            <a:ext cx="3096344" cy="646331"/>
          </a:xfrm>
          <a:prstGeom prst="rect">
            <a:avLst/>
          </a:prstGeom>
          <a:noFill/>
        </p:spPr>
        <p:txBody>
          <a:bodyPr wrap="square" rtlCol="0">
            <a:spAutoFit/>
          </a:bodyPr>
          <a:lstStyle/>
          <a:p>
            <a:pPr algn="ctr"/>
            <a:r>
              <a:rPr lang="pt-BR" dirty="0" smtClean="0"/>
              <a:t>2ª Instância: autoridade máxima do órgão ou entidade</a:t>
            </a:r>
            <a:endParaRPr lang="pt-BR" dirty="0"/>
          </a:p>
        </p:txBody>
      </p:sp>
      <p:sp>
        <p:nvSpPr>
          <p:cNvPr id="20" name="Retângulo de cantos arredondados 19"/>
          <p:cNvSpPr/>
          <p:nvPr/>
        </p:nvSpPr>
        <p:spPr>
          <a:xfrm>
            <a:off x="5868145" y="2996960"/>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21" name="CaixaDeTexto 20"/>
          <p:cNvSpPr txBox="1"/>
          <p:nvPr/>
        </p:nvSpPr>
        <p:spPr>
          <a:xfrm>
            <a:off x="5868145" y="2996956"/>
            <a:ext cx="3096344" cy="646331"/>
          </a:xfrm>
          <a:prstGeom prst="rect">
            <a:avLst/>
          </a:prstGeom>
          <a:noFill/>
        </p:spPr>
        <p:txBody>
          <a:bodyPr wrap="square" rtlCol="0">
            <a:spAutoFit/>
          </a:bodyPr>
          <a:lstStyle/>
          <a:p>
            <a:pPr algn="ctr"/>
            <a:r>
              <a:rPr lang="pt-BR" dirty="0" smtClean="0"/>
              <a:t>3ª Instância: Controladoria Geral</a:t>
            </a:r>
            <a:endParaRPr lang="pt-BR" dirty="0"/>
          </a:p>
        </p:txBody>
      </p:sp>
      <p:sp>
        <p:nvSpPr>
          <p:cNvPr id="22" name="Retângulo de cantos arredondados 21"/>
          <p:cNvSpPr/>
          <p:nvPr/>
        </p:nvSpPr>
        <p:spPr>
          <a:xfrm>
            <a:off x="5868145" y="2060856"/>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23" name="CaixaDeTexto 22"/>
          <p:cNvSpPr txBox="1"/>
          <p:nvPr/>
        </p:nvSpPr>
        <p:spPr>
          <a:xfrm>
            <a:off x="5868145" y="2060856"/>
            <a:ext cx="3096344" cy="646331"/>
          </a:xfrm>
          <a:prstGeom prst="rect">
            <a:avLst/>
          </a:prstGeom>
          <a:noFill/>
        </p:spPr>
        <p:txBody>
          <a:bodyPr wrap="square" rtlCol="0">
            <a:spAutoFit/>
          </a:bodyPr>
          <a:lstStyle/>
          <a:p>
            <a:pPr algn="ctr"/>
            <a:r>
              <a:rPr lang="pt-BR" dirty="0"/>
              <a:t>4</a:t>
            </a:r>
            <a:r>
              <a:rPr lang="pt-BR" dirty="0" smtClean="0"/>
              <a:t>ª Instância: Comissão Mista de Reavaliação de Informações</a:t>
            </a:r>
            <a:endParaRPr lang="pt-BR" dirty="0"/>
          </a:p>
        </p:txBody>
      </p:sp>
    </p:spTree>
    <p:extLst>
      <p:ext uri="{BB962C8B-B14F-4D97-AF65-F5344CB8AC3E}">
        <p14:creationId xmlns:p14="http://schemas.microsoft.com/office/powerpoint/2010/main" val="29537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ângulo isósceles 10"/>
          <p:cNvSpPr/>
          <p:nvPr/>
        </p:nvSpPr>
        <p:spPr>
          <a:xfrm>
            <a:off x="4012841" y="1035046"/>
            <a:ext cx="3799521" cy="45701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de cantos arredondados 8"/>
          <p:cNvSpPr/>
          <p:nvPr/>
        </p:nvSpPr>
        <p:spPr>
          <a:xfrm>
            <a:off x="5868145" y="4869168"/>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5" name="Retângulo 4"/>
          <p:cNvSpPr>
            <a:spLocks noChangeArrowheads="1"/>
          </p:cNvSpPr>
          <p:nvPr/>
        </p:nvSpPr>
        <p:spPr bwMode="auto">
          <a:xfrm>
            <a:off x="589197" y="408148"/>
            <a:ext cx="3278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A Lei de Acesso à Informação</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5" y="852339"/>
            <a:ext cx="33118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404664"/>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5438" y="923555"/>
            <a:ext cx="2997552" cy="646331"/>
          </a:xfrm>
          <a:prstGeom prst="rect">
            <a:avLst/>
          </a:prstGeom>
          <a:noFill/>
        </p:spPr>
        <p:txBody>
          <a:bodyPr wrap="none" rtlCol="0">
            <a:spAutoFit/>
          </a:bodyPr>
          <a:lstStyle/>
          <a:p>
            <a:r>
              <a:rPr lang="pt-BR" b="1" dirty="0" smtClean="0">
                <a:solidFill>
                  <a:schemeClr val="accent1">
                    <a:lumMod val="75000"/>
                  </a:schemeClr>
                </a:solidFill>
                <a:latin typeface="Calibri" pitchFamily="34" charset="0"/>
                <a:cs typeface="Calibri" pitchFamily="34" charset="0"/>
              </a:rPr>
              <a:t>PROCESSO ADMINISTRATIVO </a:t>
            </a:r>
          </a:p>
          <a:p>
            <a:r>
              <a:rPr lang="pt-BR" b="1" dirty="0" smtClean="0">
                <a:solidFill>
                  <a:schemeClr val="accent1">
                    <a:lumMod val="75000"/>
                  </a:schemeClr>
                </a:solidFill>
                <a:latin typeface="Calibri" pitchFamily="34" charset="0"/>
                <a:cs typeface="Calibri" pitchFamily="34" charset="0"/>
              </a:rPr>
              <a:t>DE ACESSO À INFORMAÇÃO</a:t>
            </a:r>
            <a:endParaRPr lang="pt-BR" b="1" dirty="0">
              <a:solidFill>
                <a:schemeClr val="accent1">
                  <a:lumMod val="75000"/>
                </a:schemeClr>
              </a:solidFill>
              <a:latin typeface="Calibri" pitchFamily="34" charset="0"/>
              <a:cs typeface="Calibri" pitchFamily="34" charset="0"/>
            </a:endParaRPr>
          </a:p>
        </p:txBody>
      </p:sp>
      <p:sp>
        <p:nvSpPr>
          <p:cNvPr id="10" name="CaixaDeTexto 9"/>
          <p:cNvSpPr txBox="1"/>
          <p:nvPr/>
        </p:nvSpPr>
        <p:spPr>
          <a:xfrm>
            <a:off x="655046" y="4005064"/>
            <a:ext cx="2898343" cy="1754326"/>
          </a:xfrm>
          <a:prstGeom prst="rect">
            <a:avLst/>
          </a:prstGeom>
          <a:noFill/>
        </p:spPr>
        <p:txBody>
          <a:bodyPr wrap="square" rtlCol="0">
            <a:spAutoFit/>
          </a:bodyPr>
          <a:lstStyle/>
          <a:p>
            <a:r>
              <a:rPr lang="pt-BR" dirty="0"/>
              <a:t>Da decisão da autoridade hierarquicamente superior à que forneceu a resposta cabe recurso à autoridade máxima do órgão ou entidade</a:t>
            </a:r>
            <a:endParaRPr lang="pt-BR" b="1" dirty="0"/>
          </a:p>
        </p:txBody>
      </p:sp>
      <p:cxnSp>
        <p:nvCxnSpPr>
          <p:cNvPr id="12" name="Conector reto 11"/>
          <p:cNvCxnSpPr/>
          <p:nvPr/>
        </p:nvCxnSpPr>
        <p:spPr>
          <a:xfrm flipV="1">
            <a:off x="623340" y="3931319"/>
            <a:ext cx="6487995" cy="19636"/>
          </a:xfrm>
          <a:prstGeom prst="line">
            <a:avLst/>
          </a:prstGeom>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a:off x="5868145" y="4869168"/>
            <a:ext cx="3096344" cy="646331"/>
          </a:xfrm>
          <a:prstGeom prst="rect">
            <a:avLst/>
          </a:prstGeom>
          <a:noFill/>
        </p:spPr>
        <p:txBody>
          <a:bodyPr wrap="square" rtlCol="0">
            <a:spAutoFit/>
          </a:bodyPr>
          <a:lstStyle/>
          <a:p>
            <a:pPr algn="ctr"/>
            <a:r>
              <a:rPr lang="pt-BR" dirty="0" smtClean="0"/>
              <a:t>1ª Instância: superior à que proferiu a decisão</a:t>
            </a:r>
            <a:endParaRPr lang="pt-BR" dirty="0"/>
          </a:p>
        </p:txBody>
      </p:sp>
      <p:sp>
        <p:nvSpPr>
          <p:cNvPr id="15" name="Retângulo de cantos arredondados 14"/>
          <p:cNvSpPr/>
          <p:nvPr/>
        </p:nvSpPr>
        <p:spPr>
          <a:xfrm>
            <a:off x="4283968" y="5805272"/>
            <a:ext cx="2664296"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16" name="CaixaDeTexto 15"/>
          <p:cNvSpPr txBox="1"/>
          <p:nvPr/>
        </p:nvSpPr>
        <p:spPr>
          <a:xfrm>
            <a:off x="4283968" y="5805272"/>
            <a:ext cx="2664296" cy="646331"/>
          </a:xfrm>
          <a:prstGeom prst="rect">
            <a:avLst/>
          </a:prstGeom>
          <a:noFill/>
        </p:spPr>
        <p:txBody>
          <a:bodyPr wrap="square" rtlCol="0">
            <a:spAutoFit/>
          </a:bodyPr>
          <a:lstStyle/>
          <a:p>
            <a:pPr algn="ctr"/>
            <a:r>
              <a:rPr lang="pt-BR" dirty="0" smtClean="0"/>
              <a:t>Protocolo do pedido de acesso ao SIC</a:t>
            </a:r>
            <a:endParaRPr lang="pt-BR" dirty="0"/>
          </a:p>
        </p:txBody>
      </p:sp>
      <p:sp>
        <p:nvSpPr>
          <p:cNvPr id="18" name="Retângulo de cantos arredondados 17"/>
          <p:cNvSpPr/>
          <p:nvPr/>
        </p:nvSpPr>
        <p:spPr>
          <a:xfrm>
            <a:off x="5868145" y="3934805"/>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19" name="CaixaDeTexto 18"/>
          <p:cNvSpPr txBox="1"/>
          <p:nvPr/>
        </p:nvSpPr>
        <p:spPr>
          <a:xfrm>
            <a:off x="5868145" y="3934805"/>
            <a:ext cx="3096344" cy="646331"/>
          </a:xfrm>
          <a:prstGeom prst="rect">
            <a:avLst/>
          </a:prstGeom>
          <a:noFill/>
        </p:spPr>
        <p:txBody>
          <a:bodyPr wrap="square" rtlCol="0">
            <a:spAutoFit/>
          </a:bodyPr>
          <a:lstStyle/>
          <a:p>
            <a:pPr algn="ctr"/>
            <a:r>
              <a:rPr lang="pt-BR" dirty="0" smtClean="0"/>
              <a:t>2ª Instância: autoridade máxima do órgão ou entidade</a:t>
            </a:r>
            <a:endParaRPr lang="pt-BR" dirty="0"/>
          </a:p>
        </p:txBody>
      </p:sp>
      <p:sp>
        <p:nvSpPr>
          <p:cNvPr id="20" name="Retângulo de cantos arredondados 19"/>
          <p:cNvSpPr/>
          <p:nvPr/>
        </p:nvSpPr>
        <p:spPr>
          <a:xfrm>
            <a:off x="5868145" y="2996960"/>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21" name="CaixaDeTexto 20"/>
          <p:cNvSpPr txBox="1"/>
          <p:nvPr/>
        </p:nvSpPr>
        <p:spPr>
          <a:xfrm>
            <a:off x="5868145" y="2996956"/>
            <a:ext cx="3096344" cy="646331"/>
          </a:xfrm>
          <a:prstGeom prst="rect">
            <a:avLst/>
          </a:prstGeom>
          <a:noFill/>
        </p:spPr>
        <p:txBody>
          <a:bodyPr wrap="square" rtlCol="0">
            <a:spAutoFit/>
          </a:bodyPr>
          <a:lstStyle/>
          <a:p>
            <a:pPr algn="ctr"/>
            <a:r>
              <a:rPr lang="pt-BR" dirty="0" smtClean="0"/>
              <a:t>3ª Instância: Controladoria Geral</a:t>
            </a:r>
            <a:endParaRPr lang="pt-BR" dirty="0"/>
          </a:p>
        </p:txBody>
      </p:sp>
      <p:sp>
        <p:nvSpPr>
          <p:cNvPr id="22" name="Retângulo de cantos arredondados 21"/>
          <p:cNvSpPr/>
          <p:nvPr/>
        </p:nvSpPr>
        <p:spPr>
          <a:xfrm>
            <a:off x="5868145" y="2060856"/>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23" name="CaixaDeTexto 22"/>
          <p:cNvSpPr txBox="1"/>
          <p:nvPr/>
        </p:nvSpPr>
        <p:spPr>
          <a:xfrm>
            <a:off x="5868145" y="2060856"/>
            <a:ext cx="3096344" cy="646331"/>
          </a:xfrm>
          <a:prstGeom prst="rect">
            <a:avLst/>
          </a:prstGeom>
          <a:noFill/>
        </p:spPr>
        <p:txBody>
          <a:bodyPr wrap="square" rtlCol="0">
            <a:spAutoFit/>
          </a:bodyPr>
          <a:lstStyle/>
          <a:p>
            <a:pPr algn="ctr"/>
            <a:r>
              <a:rPr lang="pt-BR" dirty="0"/>
              <a:t>4</a:t>
            </a:r>
            <a:r>
              <a:rPr lang="pt-BR" dirty="0" smtClean="0"/>
              <a:t>ª Instância: Comissão Mista de Reavaliação de Informações</a:t>
            </a:r>
            <a:endParaRPr lang="pt-BR" dirty="0"/>
          </a:p>
        </p:txBody>
      </p:sp>
    </p:spTree>
    <p:extLst>
      <p:ext uri="{BB962C8B-B14F-4D97-AF65-F5344CB8AC3E}">
        <p14:creationId xmlns:p14="http://schemas.microsoft.com/office/powerpoint/2010/main" val="77472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ângulo isósceles 10"/>
          <p:cNvSpPr/>
          <p:nvPr/>
        </p:nvSpPr>
        <p:spPr>
          <a:xfrm>
            <a:off x="4012841" y="1035046"/>
            <a:ext cx="3799521" cy="45701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de cantos arredondados 8"/>
          <p:cNvSpPr/>
          <p:nvPr/>
        </p:nvSpPr>
        <p:spPr>
          <a:xfrm>
            <a:off x="5868145" y="4869168"/>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5" name="Retângulo 4"/>
          <p:cNvSpPr>
            <a:spLocks noChangeArrowheads="1"/>
          </p:cNvSpPr>
          <p:nvPr/>
        </p:nvSpPr>
        <p:spPr bwMode="auto">
          <a:xfrm>
            <a:off x="589197" y="408148"/>
            <a:ext cx="3278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A Lei de Acesso à Informação</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5" y="852339"/>
            <a:ext cx="33118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404664"/>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5438" y="923555"/>
            <a:ext cx="2997552" cy="646331"/>
          </a:xfrm>
          <a:prstGeom prst="rect">
            <a:avLst/>
          </a:prstGeom>
          <a:noFill/>
        </p:spPr>
        <p:txBody>
          <a:bodyPr wrap="none" rtlCol="0">
            <a:spAutoFit/>
          </a:bodyPr>
          <a:lstStyle/>
          <a:p>
            <a:r>
              <a:rPr lang="pt-BR" b="1" dirty="0" smtClean="0">
                <a:solidFill>
                  <a:schemeClr val="accent1">
                    <a:lumMod val="75000"/>
                  </a:schemeClr>
                </a:solidFill>
                <a:latin typeface="Calibri" pitchFamily="34" charset="0"/>
                <a:cs typeface="Calibri" pitchFamily="34" charset="0"/>
              </a:rPr>
              <a:t>PROCESSO ADMINISTRATIVO </a:t>
            </a:r>
          </a:p>
          <a:p>
            <a:r>
              <a:rPr lang="pt-BR" b="1" dirty="0" smtClean="0">
                <a:solidFill>
                  <a:schemeClr val="accent1">
                    <a:lumMod val="75000"/>
                  </a:schemeClr>
                </a:solidFill>
                <a:latin typeface="Calibri" pitchFamily="34" charset="0"/>
                <a:cs typeface="Calibri" pitchFamily="34" charset="0"/>
              </a:rPr>
              <a:t>DE ACESSO À INFORMAÇÃO</a:t>
            </a:r>
            <a:endParaRPr lang="pt-BR" b="1" dirty="0">
              <a:solidFill>
                <a:schemeClr val="accent1">
                  <a:lumMod val="75000"/>
                </a:schemeClr>
              </a:solidFill>
              <a:latin typeface="Calibri" pitchFamily="34" charset="0"/>
              <a:cs typeface="Calibri" pitchFamily="34" charset="0"/>
            </a:endParaRPr>
          </a:p>
        </p:txBody>
      </p:sp>
      <p:sp>
        <p:nvSpPr>
          <p:cNvPr id="10" name="CaixaDeTexto 9"/>
          <p:cNvSpPr txBox="1"/>
          <p:nvPr/>
        </p:nvSpPr>
        <p:spPr>
          <a:xfrm>
            <a:off x="589197" y="3010668"/>
            <a:ext cx="3622763" cy="646331"/>
          </a:xfrm>
          <a:prstGeom prst="rect">
            <a:avLst/>
          </a:prstGeom>
          <a:noFill/>
        </p:spPr>
        <p:txBody>
          <a:bodyPr wrap="square" rtlCol="0">
            <a:spAutoFit/>
          </a:bodyPr>
          <a:lstStyle/>
          <a:p>
            <a:r>
              <a:rPr lang="pt-BR" dirty="0"/>
              <a:t>...da qual cabe recurso </a:t>
            </a:r>
            <a:r>
              <a:rPr lang="pt-BR" dirty="0" smtClean="0"/>
              <a:t>à Controladoria-Geral do Estado - CGE</a:t>
            </a:r>
            <a:endParaRPr lang="pt-BR" b="1" dirty="0"/>
          </a:p>
        </p:txBody>
      </p:sp>
      <p:cxnSp>
        <p:nvCxnSpPr>
          <p:cNvPr id="12" name="Conector reto 11"/>
          <p:cNvCxnSpPr/>
          <p:nvPr/>
        </p:nvCxnSpPr>
        <p:spPr>
          <a:xfrm flipV="1">
            <a:off x="673335" y="2991032"/>
            <a:ext cx="6487995" cy="19636"/>
          </a:xfrm>
          <a:prstGeom prst="line">
            <a:avLst/>
          </a:prstGeom>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a:off x="5868145" y="4869168"/>
            <a:ext cx="3096344" cy="646331"/>
          </a:xfrm>
          <a:prstGeom prst="rect">
            <a:avLst/>
          </a:prstGeom>
          <a:noFill/>
        </p:spPr>
        <p:txBody>
          <a:bodyPr wrap="square" rtlCol="0">
            <a:spAutoFit/>
          </a:bodyPr>
          <a:lstStyle/>
          <a:p>
            <a:pPr algn="ctr"/>
            <a:r>
              <a:rPr lang="pt-BR" dirty="0" smtClean="0"/>
              <a:t>1ª Instância: superior à que proferiu a decisão</a:t>
            </a:r>
            <a:endParaRPr lang="pt-BR" dirty="0"/>
          </a:p>
        </p:txBody>
      </p:sp>
      <p:sp>
        <p:nvSpPr>
          <p:cNvPr id="15" name="Retângulo de cantos arredondados 14"/>
          <p:cNvSpPr/>
          <p:nvPr/>
        </p:nvSpPr>
        <p:spPr>
          <a:xfrm>
            <a:off x="4283968" y="5805272"/>
            <a:ext cx="2664296"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16" name="CaixaDeTexto 15"/>
          <p:cNvSpPr txBox="1"/>
          <p:nvPr/>
        </p:nvSpPr>
        <p:spPr>
          <a:xfrm>
            <a:off x="4283968" y="5805272"/>
            <a:ext cx="2664296" cy="646331"/>
          </a:xfrm>
          <a:prstGeom prst="rect">
            <a:avLst/>
          </a:prstGeom>
          <a:noFill/>
        </p:spPr>
        <p:txBody>
          <a:bodyPr wrap="square" rtlCol="0">
            <a:spAutoFit/>
          </a:bodyPr>
          <a:lstStyle/>
          <a:p>
            <a:pPr algn="ctr"/>
            <a:r>
              <a:rPr lang="pt-BR" dirty="0" smtClean="0"/>
              <a:t>Protocolo do pedido de acesso ao SIC</a:t>
            </a:r>
            <a:endParaRPr lang="pt-BR" dirty="0"/>
          </a:p>
        </p:txBody>
      </p:sp>
      <p:sp>
        <p:nvSpPr>
          <p:cNvPr id="18" name="Retângulo de cantos arredondados 17"/>
          <p:cNvSpPr/>
          <p:nvPr/>
        </p:nvSpPr>
        <p:spPr>
          <a:xfrm>
            <a:off x="5868145" y="3934805"/>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19" name="CaixaDeTexto 18"/>
          <p:cNvSpPr txBox="1"/>
          <p:nvPr/>
        </p:nvSpPr>
        <p:spPr>
          <a:xfrm>
            <a:off x="5868145" y="3934805"/>
            <a:ext cx="3096344" cy="646331"/>
          </a:xfrm>
          <a:prstGeom prst="rect">
            <a:avLst/>
          </a:prstGeom>
          <a:noFill/>
        </p:spPr>
        <p:txBody>
          <a:bodyPr wrap="square" rtlCol="0">
            <a:spAutoFit/>
          </a:bodyPr>
          <a:lstStyle/>
          <a:p>
            <a:pPr algn="ctr"/>
            <a:r>
              <a:rPr lang="pt-BR" dirty="0" smtClean="0"/>
              <a:t>2ª Instância: autoridade máxima do órgão ou entidade</a:t>
            </a:r>
            <a:endParaRPr lang="pt-BR" dirty="0"/>
          </a:p>
        </p:txBody>
      </p:sp>
      <p:sp>
        <p:nvSpPr>
          <p:cNvPr id="20" name="Retângulo de cantos arredondados 19"/>
          <p:cNvSpPr/>
          <p:nvPr/>
        </p:nvSpPr>
        <p:spPr>
          <a:xfrm>
            <a:off x="5868145" y="2996960"/>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21" name="CaixaDeTexto 20"/>
          <p:cNvSpPr txBox="1"/>
          <p:nvPr/>
        </p:nvSpPr>
        <p:spPr>
          <a:xfrm>
            <a:off x="5868145" y="2996956"/>
            <a:ext cx="3096344" cy="646331"/>
          </a:xfrm>
          <a:prstGeom prst="rect">
            <a:avLst/>
          </a:prstGeom>
          <a:noFill/>
        </p:spPr>
        <p:txBody>
          <a:bodyPr wrap="square" rtlCol="0">
            <a:spAutoFit/>
          </a:bodyPr>
          <a:lstStyle/>
          <a:p>
            <a:pPr algn="ctr"/>
            <a:r>
              <a:rPr lang="pt-BR" dirty="0" smtClean="0"/>
              <a:t>3ª Instância: Controladoria Geral</a:t>
            </a:r>
            <a:endParaRPr lang="pt-BR" dirty="0"/>
          </a:p>
        </p:txBody>
      </p:sp>
      <p:sp>
        <p:nvSpPr>
          <p:cNvPr id="22" name="Retângulo de cantos arredondados 21"/>
          <p:cNvSpPr/>
          <p:nvPr/>
        </p:nvSpPr>
        <p:spPr>
          <a:xfrm>
            <a:off x="5868145" y="2060856"/>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23" name="CaixaDeTexto 22"/>
          <p:cNvSpPr txBox="1"/>
          <p:nvPr/>
        </p:nvSpPr>
        <p:spPr>
          <a:xfrm>
            <a:off x="5868145" y="2060856"/>
            <a:ext cx="3096344" cy="646331"/>
          </a:xfrm>
          <a:prstGeom prst="rect">
            <a:avLst/>
          </a:prstGeom>
          <a:noFill/>
        </p:spPr>
        <p:txBody>
          <a:bodyPr wrap="square" rtlCol="0">
            <a:spAutoFit/>
          </a:bodyPr>
          <a:lstStyle/>
          <a:p>
            <a:pPr algn="ctr"/>
            <a:r>
              <a:rPr lang="pt-BR" dirty="0"/>
              <a:t>4</a:t>
            </a:r>
            <a:r>
              <a:rPr lang="pt-BR" dirty="0" smtClean="0"/>
              <a:t>ª Instância: Comissão Mista de Reavaliação de Informações</a:t>
            </a:r>
            <a:endParaRPr lang="pt-BR" dirty="0"/>
          </a:p>
        </p:txBody>
      </p:sp>
    </p:spTree>
    <p:extLst>
      <p:ext uri="{BB962C8B-B14F-4D97-AF65-F5344CB8AC3E}">
        <p14:creationId xmlns:p14="http://schemas.microsoft.com/office/powerpoint/2010/main" val="302769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ângulo isósceles 10"/>
          <p:cNvSpPr/>
          <p:nvPr/>
        </p:nvSpPr>
        <p:spPr>
          <a:xfrm>
            <a:off x="4012841" y="1035046"/>
            <a:ext cx="3799521" cy="45701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de cantos arredondados 8"/>
          <p:cNvSpPr/>
          <p:nvPr/>
        </p:nvSpPr>
        <p:spPr>
          <a:xfrm>
            <a:off x="5868145" y="4869168"/>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5" name="Retângulo 4"/>
          <p:cNvSpPr>
            <a:spLocks noChangeArrowheads="1"/>
          </p:cNvSpPr>
          <p:nvPr/>
        </p:nvSpPr>
        <p:spPr bwMode="auto">
          <a:xfrm>
            <a:off x="589197" y="408148"/>
            <a:ext cx="3278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A Lei de Acesso à Informação</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5" y="852339"/>
            <a:ext cx="33118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404664"/>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5438" y="923555"/>
            <a:ext cx="2997552" cy="646331"/>
          </a:xfrm>
          <a:prstGeom prst="rect">
            <a:avLst/>
          </a:prstGeom>
          <a:noFill/>
        </p:spPr>
        <p:txBody>
          <a:bodyPr wrap="none" rtlCol="0">
            <a:spAutoFit/>
          </a:bodyPr>
          <a:lstStyle/>
          <a:p>
            <a:r>
              <a:rPr lang="pt-BR" b="1" dirty="0" smtClean="0">
                <a:solidFill>
                  <a:schemeClr val="accent1">
                    <a:lumMod val="75000"/>
                  </a:schemeClr>
                </a:solidFill>
                <a:latin typeface="Calibri" pitchFamily="34" charset="0"/>
                <a:cs typeface="Calibri" pitchFamily="34" charset="0"/>
              </a:rPr>
              <a:t>PROCESSO ADMINISTRATIVO </a:t>
            </a:r>
          </a:p>
          <a:p>
            <a:r>
              <a:rPr lang="pt-BR" b="1" dirty="0" smtClean="0">
                <a:solidFill>
                  <a:schemeClr val="accent1">
                    <a:lumMod val="75000"/>
                  </a:schemeClr>
                </a:solidFill>
                <a:latin typeface="Calibri" pitchFamily="34" charset="0"/>
                <a:cs typeface="Calibri" pitchFamily="34" charset="0"/>
              </a:rPr>
              <a:t>DE ACESSO À INFORMAÇÃO</a:t>
            </a:r>
            <a:endParaRPr lang="pt-BR" b="1" dirty="0">
              <a:solidFill>
                <a:schemeClr val="accent1">
                  <a:lumMod val="75000"/>
                </a:schemeClr>
              </a:solidFill>
              <a:latin typeface="Calibri" pitchFamily="34" charset="0"/>
              <a:cs typeface="Calibri" pitchFamily="34" charset="0"/>
            </a:endParaRPr>
          </a:p>
        </p:txBody>
      </p:sp>
      <p:sp>
        <p:nvSpPr>
          <p:cNvPr id="10" name="CaixaDeTexto 9"/>
          <p:cNvSpPr txBox="1"/>
          <p:nvPr/>
        </p:nvSpPr>
        <p:spPr>
          <a:xfrm>
            <a:off x="601893" y="2077057"/>
            <a:ext cx="3013793" cy="2585323"/>
          </a:xfrm>
          <a:prstGeom prst="rect">
            <a:avLst/>
          </a:prstGeom>
          <a:noFill/>
        </p:spPr>
        <p:txBody>
          <a:bodyPr wrap="square" rtlCol="0">
            <a:spAutoFit/>
          </a:bodyPr>
          <a:lstStyle/>
          <a:p>
            <a:r>
              <a:rPr lang="pt-BR" dirty="0"/>
              <a:t>Finalmente, da decisão da </a:t>
            </a:r>
            <a:r>
              <a:rPr lang="pt-BR" dirty="0" smtClean="0"/>
              <a:t>CGE </a:t>
            </a:r>
            <a:r>
              <a:rPr lang="pt-BR" dirty="0"/>
              <a:t>ainda cabe recurso à Comissão Mista de Reavaliação de Informações, colegiado </a:t>
            </a:r>
            <a:r>
              <a:rPr lang="pt-BR" dirty="0" smtClean="0"/>
              <a:t>composto por vários secretários de estado </a:t>
            </a:r>
            <a:r>
              <a:rPr lang="pt-BR" dirty="0"/>
              <a:t>que é a última instância de todos os processos criados pela LAI.</a:t>
            </a:r>
            <a:endParaRPr lang="pt-BR" b="1" dirty="0"/>
          </a:p>
        </p:txBody>
      </p:sp>
      <p:cxnSp>
        <p:nvCxnSpPr>
          <p:cNvPr id="12" name="Conector reto 11"/>
          <p:cNvCxnSpPr/>
          <p:nvPr/>
        </p:nvCxnSpPr>
        <p:spPr>
          <a:xfrm flipV="1">
            <a:off x="673335" y="2060852"/>
            <a:ext cx="6487995" cy="19636"/>
          </a:xfrm>
          <a:prstGeom prst="line">
            <a:avLst/>
          </a:prstGeom>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a:off x="5868145" y="4869168"/>
            <a:ext cx="3096344" cy="646331"/>
          </a:xfrm>
          <a:prstGeom prst="rect">
            <a:avLst/>
          </a:prstGeom>
          <a:noFill/>
        </p:spPr>
        <p:txBody>
          <a:bodyPr wrap="square" rtlCol="0">
            <a:spAutoFit/>
          </a:bodyPr>
          <a:lstStyle/>
          <a:p>
            <a:pPr algn="ctr"/>
            <a:r>
              <a:rPr lang="pt-BR" dirty="0" smtClean="0"/>
              <a:t>1ª Instância: superior à que proferiu a decisão</a:t>
            </a:r>
            <a:endParaRPr lang="pt-BR" dirty="0"/>
          </a:p>
        </p:txBody>
      </p:sp>
      <p:sp>
        <p:nvSpPr>
          <p:cNvPr id="15" name="Retângulo de cantos arredondados 14"/>
          <p:cNvSpPr/>
          <p:nvPr/>
        </p:nvSpPr>
        <p:spPr>
          <a:xfrm>
            <a:off x="4283968" y="5805272"/>
            <a:ext cx="2664296"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16" name="CaixaDeTexto 15"/>
          <p:cNvSpPr txBox="1"/>
          <p:nvPr/>
        </p:nvSpPr>
        <p:spPr>
          <a:xfrm>
            <a:off x="4283968" y="5805272"/>
            <a:ext cx="2664296" cy="646331"/>
          </a:xfrm>
          <a:prstGeom prst="rect">
            <a:avLst/>
          </a:prstGeom>
          <a:noFill/>
        </p:spPr>
        <p:txBody>
          <a:bodyPr wrap="square" rtlCol="0">
            <a:spAutoFit/>
          </a:bodyPr>
          <a:lstStyle/>
          <a:p>
            <a:pPr algn="ctr"/>
            <a:r>
              <a:rPr lang="pt-BR" dirty="0" smtClean="0"/>
              <a:t>Protocolo do pedido de acesso ao SIC</a:t>
            </a:r>
            <a:endParaRPr lang="pt-BR" dirty="0"/>
          </a:p>
        </p:txBody>
      </p:sp>
      <p:sp>
        <p:nvSpPr>
          <p:cNvPr id="18" name="Retângulo de cantos arredondados 17"/>
          <p:cNvSpPr/>
          <p:nvPr/>
        </p:nvSpPr>
        <p:spPr>
          <a:xfrm>
            <a:off x="5868145" y="3934805"/>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19" name="CaixaDeTexto 18"/>
          <p:cNvSpPr txBox="1"/>
          <p:nvPr/>
        </p:nvSpPr>
        <p:spPr>
          <a:xfrm>
            <a:off x="5868145" y="3934805"/>
            <a:ext cx="3096344" cy="646331"/>
          </a:xfrm>
          <a:prstGeom prst="rect">
            <a:avLst/>
          </a:prstGeom>
          <a:noFill/>
        </p:spPr>
        <p:txBody>
          <a:bodyPr wrap="square" rtlCol="0">
            <a:spAutoFit/>
          </a:bodyPr>
          <a:lstStyle/>
          <a:p>
            <a:pPr algn="ctr"/>
            <a:r>
              <a:rPr lang="pt-BR" dirty="0" smtClean="0"/>
              <a:t>2ª Instância: autoridade máxima do órgão ou entidade</a:t>
            </a:r>
            <a:endParaRPr lang="pt-BR" dirty="0"/>
          </a:p>
        </p:txBody>
      </p:sp>
      <p:sp>
        <p:nvSpPr>
          <p:cNvPr id="20" name="Retângulo de cantos arredondados 19"/>
          <p:cNvSpPr/>
          <p:nvPr/>
        </p:nvSpPr>
        <p:spPr>
          <a:xfrm>
            <a:off x="5868145" y="2996960"/>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21" name="CaixaDeTexto 20"/>
          <p:cNvSpPr txBox="1"/>
          <p:nvPr/>
        </p:nvSpPr>
        <p:spPr>
          <a:xfrm>
            <a:off x="5868145" y="2996956"/>
            <a:ext cx="3096344" cy="646331"/>
          </a:xfrm>
          <a:prstGeom prst="rect">
            <a:avLst/>
          </a:prstGeom>
          <a:noFill/>
        </p:spPr>
        <p:txBody>
          <a:bodyPr wrap="square" rtlCol="0">
            <a:spAutoFit/>
          </a:bodyPr>
          <a:lstStyle/>
          <a:p>
            <a:pPr algn="ctr"/>
            <a:r>
              <a:rPr lang="pt-BR" dirty="0" smtClean="0"/>
              <a:t>3ª Instância: Controladoria Geral</a:t>
            </a:r>
            <a:endParaRPr lang="pt-BR" dirty="0"/>
          </a:p>
        </p:txBody>
      </p:sp>
      <p:sp>
        <p:nvSpPr>
          <p:cNvPr id="22" name="Retângulo de cantos arredondados 21"/>
          <p:cNvSpPr/>
          <p:nvPr/>
        </p:nvSpPr>
        <p:spPr>
          <a:xfrm>
            <a:off x="5868145" y="2060856"/>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23" name="CaixaDeTexto 22"/>
          <p:cNvSpPr txBox="1"/>
          <p:nvPr/>
        </p:nvSpPr>
        <p:spPr>
          <a:xfrm>
            <a:off x="5868145" y="2060856"/>
            <a:ext cx="3096344" cy="646331"/>
          </a:xfrm>
          <a:prstGeom prst="rect">
            <a:avLst/>
          </a:prstGeom>
          <a:noFill/>
        </p:spPr>
        <p:txBody>
          <a:bodyPr wrap="square" rtlCol="0">
            <a:spAutoFit/>
          </a:bodyPr>
          <a:lstStyle/>
          <a:p>
            <a:pPr algn="ctr"/>
            <a:r>
              <a:rPr lang="pt-BR" dirty="0"/>
              <a:t>4</a:t>
            </a:r>
            <a:r>
              <a:rPr lang="pt-BR" dirty="0" smtClean="0"/>
              <a:t>ª Instância: Comissão Mista de Reavaliação de Informações</a:t>
            </a:r>
            <a:endParaRPr lang="pt-BR" dirty="0"/>
          </a:p>
        </p:txBody>
      </p:sp>
    </p:spTree>
    <p:extLst>
      <p:ext uri="{BB962C8B-B14F-4D97-AF65-F5344CB8AC3E}">
        <p14:creationId xmlns:p14="http://schemas.microsoft.com/office/powerpoint/2010/main" val="249512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182338995"/>
              </p:ext>
            </p:extLst>
          </p:nvPr>
        </p:nvGraphicFramePr>
        <p:xfrm>
          <a:off x="554702" y="1556792"/>
          <a:ext cx="8049746" cy="4392488"/>
        </p:xfrm>
        <a:graphic>
          <a:graphicData uri="http://schemas.openxmlformats.org/drawingml/2006/table">
            <a:tbl>
              <a:tblPr firstRow="1" firstCol="1" bandRow="1">
                <a:tableStyleId>{5C22544A-7EE6-4342-B048-85BDC9FD1C3A}</a:tableStyleId>
              </a:tblPr>
              <a:tblGrid>
                <a:gridCol w="1038734"/>
                <a:gridCol w="3377941"/>
                <a:gridCol w="1852154"/>
                <a:gridCol w="1780917"/>
              </a:tblGrid>
              <a:tr h="532783">
                <a:tc gridSpan="4">
                  <a:txBody>
                    <a:bodyPr/>
                    <a:lstStyle/>
                    <a:p>
                      <a:pPr algn="ctr">
                        <a:lnSpc>
                          <a:spcPct val="107000"/>
                        </a:lnSpc>
                        <a:spcAft>
                          <a:spcPts val="0"/>
                        </a:spcAft>
                      </a:pPr>
                      <a:r>
                        <a:rPr lang="pt-BR" sz="2200" spc="90" dirty="0">
                          <a:effectLst/>
                        </a:rPr>
                        <a:t>Recursos</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pt-BR"/>
                    </a:p>
                  </a:txBody>
                  <a:tcPr/>
                </a:tc>
                <a:tc hMerge="1">
                  <a:txBody>
                    <a:bodyPr/>
                    <a:lstStyle/>
                    <a:p>
                      <a:endParaRPr lang="pt-BR"/>
                    </a:p>
                  </a:txBody>
                  <a:tcPr/>
                </a:tc>
                <a:tc hMerge="1">
                  <a:txBody>
                    <a:bodyPr/>
                    <a:lstStyle/>
                    <a:p>
                      <a:endParaRPr lang="pt-BR"/>
                    </a:p>
                  </a:txBody>
                  <a:tcPr/>
                </a:tc>
              </a:tr>
              <a:tr h="826090">
                <a:tc>
                  <a:txBody>
                    <a:bodyPr/>
                    <a:lstStyle/>
                    <a:p>
                      <a:pPr algn="ctr">
                        <a:lnSpc>
                          <a:spcPct val="107000"/>
                        </a:lnSpc>
                        <a:spcAft>
                          <a:spcPts val="0"/>
                        </a:spcAft>
                      </a:pPr>
                      <a:r>
                        <a:rPr lang="pt-BR" sz="1600" spc="40" dirty="0">
                          <a:effectLst/>
                        </a:rPr>
                        <a:t>Instância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600" spc="40" dirty="0">
                          <a:effectLst/>
                        </a:rPr>
                        <a:t>Autoridade julgadora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600" spc="40" dirty="0">
                          <a:effectLst/>
                        </a:rPr>
                        <a:t>Prazo para o cidadão recorrer</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600" spc="40">
                          <a:effectLst/>
                        </a:rPr>
                        <a:t>Prazo para manifestação do órgão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65979">
                <a:tc>
                  <a:txBody>
                    <a:bodyPr/>
                    <a:lstStyle/>
                    <a:p>
                      <a:pPr algn="ctr">
                        <a:lnSpc>
                          <a:spcPct val="107000"/>
                        </a:lnSpc>
                        <a:spcAft>
                          <a:spcPts val="0"/>
                        </a:spcAft>
                      </a:pPr>
                      <a:r>
                        <a:rPr lang="pt-BR" sz="1600" spc="40">
                          <a:effectLst/>
                        </a:rPr>
                        <a:t>1ª</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600" spc="40" dirty="0">
                          <a:effectLst/>
                        </a:rPr>
                        <a:t>Autoridade superior àquela que proferiu a decisão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pt-BR" sz="1600" spc="40" dirty="0">
                          <a:effectLst/>
                        </a:rPr>
                        <a:t>Até 10 dias, contados da ciência da decisão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pt-BR" sz="1600" spc="40">
                          <a:effectLst/>
                        </a:rPr>
                        <a:t>10 dias, contado do recebimento do recurso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65979">
                <a:tc>
                  <a:txBody>
                    <a:bodyPr/>
                    <a:lstStyle/>
                    <a:p>
                      <a:pPr algn="ctr">
                        <a:lnSpc>
                          <a:spcPct val="107000"/>
                        </a:lnSpc>
                        <a:spcAft>
                          <a:spcPts val="0"/>
                        </a:spcAft>
                      </a:pPr>
                      <a:r>
                        <a:rPr lang="pt-BR" sz="1600" spc="40">
                          <a:effectLst/>
                        </a:rPr>
                        <a:t>2ª</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600" spc="40" dirty="0">
                          <a:effectLst/>
                        </a:rPr>
                        <a:t>Autoridade máxima do órgão ou entidade</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pt-BR"/>
                    </a:p>
                  </a:txBody>
                  <a:tcPr/>
                </a:tc>
                <a:tc vMerge="1">
                  <a:txBody>
                    <a:bodyPr/>
                    <a:lstStyle/>
                    <a:p>
                      <a:endParaRPr lang="pt-BR"/>
                    </a:p>
                  </a:txBody>
                  <a:tcPr/>
                </a:tc>
              </a:tr>
              <a:tr h="826090">
                <a:tc>
                  <a:txBody>
                    <a:bodyPr/>
                    <a:lstStyle/>
                    <a:p>
                      <a:pPr algn="ctr">
                        <a:lnSpc>
                          <a:spcPct val="107000"/>
                        </a:lnSpc>
                        <a:spcAft>
                          <a:spcPts val="0"/>
                        </a:spcAft>
                      </a:pPr>
                      <a:r>
                        <a:rPr lang="pt-BR" sz="1600" spc="40">
                          <a:effectLst/>
                        </a:rPr>
                        <a:t>3ª</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600" spc="40" dirty="0">
                          <a:effectLst/>
                        </a:rPr>
                        <a:t>Controladoria-Geral do Estado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pt-BR"/>
                    </a:p>
                  </a:txBody>
                  <a:tcPr/>
                </a:tc>
                <a:tc>
                  <a:txBody>
                    <a:bodyPr/>
                    <a:lstStyle/>
                    <a:p>
                      <a:pPr algn="ctr">
                        <a:lnSpc>
                          <a:spcPct val="107000"/>
                        </a:lnSpc>
                        <a:spcAft>
                          <a:spcPts val="0"/>
                        </a:spcAft>
                      </a:pPr>
                      <a:r>
                        <a:rPr lang="pt-BR" sz="1600" spc="40" dirty="0">
                          <a:effectLst/>
                        </a:rPr>
                        <a:t>20 dias, contado do recebimento do recurso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75567">
                <a:tc>
                  <a:txBody>
                    <a:bodyPr/>
                    <a:lstStyle/>
                    <a:p>
                      <a:pPr algn="ctr">
                        <a:lnSpc>
                          <a:spcPct val="107000"/>
                        </a:lnSpc>
                        <a:spcAft>
                          <a:spcPts val="0"/>
                        </a:spcAft>
                      </a:pPr>
                      <a:r>
                        <a:rPr lang="pt-BR" sz="1600" spc="40">
                          <a:effectLst/>
                        </a:rPr>
                        <a:t>4ª</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600" spc="40" dirty="0">
                          <a:effectLst/>
                        </a:rPr>
                        <a:t>Comissão Mista de Reavaliação de Informações (CMRI)</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600" spc="40" dirty="0">
                          <a:effectLst/>
                        </a:rPr>
                        <a:t>Até 20 dias, contados da ciência da decisão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600" spc="40" dirty="0">
                          <a:effectLst/>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Retângulo 2"/>
          <p:cNvSpPr>
            <a:spLocks noChangeArrowheads="1"/>
          </p:cNvSpPr>
          <p:nvPr/>
        </p:nvSpPr>
        <p:spPr bwMode="auto">
          <a:xfrm>
            <a:off x="589197" y="408148"/>
            <a:ext cx="3278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A Lei de Acesso à Informação</a:t>
            </a:r>
            <a:endParaRPr lang="pt-BR" altLang="pt-BR" sz="2000" b="1" dirty="0">
              <a:solidFill>
                <a:schemeClr val="tx2">
                  <a:lumMod val="75000"/>
                </a:schemeClr>
              </a:solidFill>
              <a:latin typeface="Calibri" pitchFamily="34" charset="0"/>
            </a:endParaRPr>
          </a:p>
        </p:txBody>
      </p:sp>
      <p:cxnSp>
        <p:nvCxnSpPr>
          <p:cNvPr id="4" name="Conector reto 3"/>
          <p:cNvCxnSpPr/>
          <p:nvPr/>
        </p:nvCxnSpPr>
        <p:spPr>
          <a:xfrm>
            <a:off x="673335" y="852339"/>
            <a:ext cx="33118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404664"/>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611560" y="908720"/>
            <a:ext cx="1204497" cy="461665"/>
          </a:xfrm>
          <a:prstGeom prst="rect">
            <a:avLst/>
          </a:prstGeom>
          <a:noFill/>
        </p:spPr>
        <p:txBody>
          <a:bodyPr wrap="none" rtlCol="0">
            <a:spAutoFit/>
          </a:bodyPr>
          <a:lstStyle/>
          <a:p>
            <a:r>
              <a:rPr lang="pt-BR" sz="2400" b="1" dirty="0" smtClean="0">
                <a:solidFill>
                  <a:schemeClr val="accent1">
                    <a:lumMod val="75000"/>
                  </a:schemeClr>
                </a:solidFill>
                <a:latin typeface="Calibri" pitchFamily="34" charset="0"/>
                <a:cs typeface="Calibri" pitchFamily="34" charset="0"/>
              </a:rPr>
              <a:t>PRAZOS</a:t>
            </a:r>
            <a:endParaRPr lang="pt-BR" sz="2400" b="1" dirty="0">
              <a:solidFill>
                <a:schemeClr val="accent1">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2180806548"/>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7886700" cy="1325563"/>
          </a:xfrm>
        </p:spPr>
        <p:txBody>
          <a:bodyPr/>
          <a:lstStyle/>
          <a:p>
            <a:r>
              <a:rPr lang="pt-BR" b="1" dirty="0" smtClean="0"/>
              <a:t>Escala Brasil Transparente</a:t>
            </a:r>
            <a:endParaRPr lang="pt-BR" b="1" dirty="0"/>
          </a:p>
        </p:txBody>
      </p:sp>
      <p:sp>
        <p:nvSpPr>
          <p:cNvPr id="4" name="Espaço Reservado para Conteúdo 2"/>
          <p:cNvSpPr>
            <a:spLocks noGrp="1"/>
          </p:cNvSpPr>
          <p:nvPr>
            <p:ph idx="1"/>
          </p:nvPr>
        </p:nvSpPr>
        <p:spPr>
          <a:xfrm>
            <a:off x="155575" y="1484784"/>
            <a:ext cx="8304857" cy="5112568"/>
          </a:xfrm>
        </p:spPr>
        <p:txBody>
          <a:bodyPr>
            <a:noAutofit/>
          </a:bodyPr>
          <a:lstStyle/>
          <a:p>
            <a:pPr marL="0" indent="0" algn="just" fontAlgn="base">
              <a:buNone/>
            </a:pPr>
            <a:r>
              <a:rPr lang="pt-BR" sz="2400" dirty="0"/>
              <a:t>A Escala Brasil Transparente (EBT) é uma metodologia </a:t>
            </a:r>
            <a:r>
              <a:rPr lang="pt-BR" sz="2400" dirty="0" smtClean="0"/>
              <a:t>criada pela Controladoria Geral da União (CGU) para </a:t>
            </a:r>
            <a:r>
              <a:rPr lang="pt-BR" sz="2400" dirty="0"/>
              <a:t>medir a transparência pública em estados e municípios brasileiros. </a:t>
            </a:r>
            <a:endParaRPr lang="pt-BR" sz="2400" dirty="0" smtClean="0"/>
          </a:p>
          <a:p>
            <a:pPr marL="0" indent="0" algn="just" fontAlgn="base">
              <a:buNone/>
            </a:pPr>
            <a:endParaRPr lang="pt-BR" sz="1800" dirty="0" smtClean="0"/>
          </a:p>
          <a:p>
            <a:pPr marL="0" indent="0" algn="just" fontAlgn="base">
              <a:buNone/>
            </a:pPr>
            <a:r>
              <a:rPr lang="pt-BR" sz="2400" dirty="0" smtClean="0"/>
              <a:t>O </a:t>
            </a:r>
            <a:r>
              <a:rPr lang="pt-BR" sz="2400" dirty="0"/>
              <a:t>diferencial da métrica adotada pela CGU é a abordagem de verificação de efetividade da LAI, pois </a:t>
            </a:r>
            <a:r>
              <a:rPr lang="pt-BR" sz="2400" dirty="0" smtClean="0"/>
              <a:t>são </a:t>
            </a:r>
            <a:r>
              <a:rPr lang="pt-BR" sz="2400" dirty="0"/>
              <a:t>feitas solicitações reais de acesso à informação sobre diversas áreas de governo</a:t>
            </a:r>
            <a:r>
              <a:rPr lang="pt-BR" sz="2400" dirty="0" smtClean="0"/>
              <a:t>. </a:t>
            </a:r>
          </a:p>
          <a:p>
            <a:pPr marL="0" indent="0" algn="just" fontAlgn="base">
              <a:buNone/>
            </a:pPr>
            <a:endParaRPr lang="pt-BR" sz="2400" dirty="0" smtClean="0"/>
          </a:p>
          <a:p>
            <a:pPr marL="0" indent="0" algn="just" fontAlgn="base">
              <a:buNone/>
            </a:pPr>
            <a:r>
              <a:rPr lang="pt-BR" sz="2400" dirty="0" smtClean="0"/>
              <a:t>Em 2015, foram feitas duas avaliações, uma no primeiro semestre e outra no segundo.</a:t>
            </a:r>
          </a:p>
          <a:p>
            <a:pPr marL="0" indent="0" algn="just" fontAlgn="base">
              <a:buNone/>
            </a:pPr>
            <a:endParaRPr lang="pt-BR" sz="2400" dirty="0" smtClean="0"/>
          </a:p>
          <a:p>
            <a:pPr marL="0" indent="0" algn="just" fontAlgn="base">
              <a:buNone/>
            </a:pPr>
            <a:r>
              <a:rPr lang="pt-BR" sz="2400" dirty="0" smtClean="0"/>
              <a:t>Em cada uma das avaliações foram feitos 3 pedidos de acesso à informação à órgãos distintos.</a:t>
            </a:r>
          </a:p>
          <a:p>
            <a:pPr marL="0" indent="0" algn="just" fontAlgn="base">
              <a:buNone/>
            </a:pPr>
            <a:endParaRPr lang="pt-BR" sz="3600" dirty="0"/>
          </a:p>
        </p:txBody>
      </p:sp>
      <p:sp>
        <p:nvSpPr>
          <p:cNvPr id="7" name="AutoShape 8" descr="Analytic report free icon"/>
          <p:cNvSpPr>
            <a:spLocks noChangeAspect="1" noChangeArrowheads="1"/>
          </p:cNvSpPr>
          <p:nvPr/>
        </p:nvSpPr>
        <p:spPr bwMode="auto">
          <a:xfrm>
            <a:off x="155575" y="-1020763"/>
            <a:ext cx="2133600"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108257194"/>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550883551"/>
              </p:ext>
            </p:extLst>
          </p:nvPr>
        </p:nvGraphicFramePr>
        <p:xfrm>
          <a:off x="698718" y="1988840"/>
          <a:ext cx="7833722" cy="3379584"/>
        </p:xfrm>
        <a:graphic>
          <a:graphicData uri="http://schemas.openxmlformats.org/drawingml/2006/table">
            <a:tbl>
              <a:tblPr firstRow="1" firstCol="1" bandRow="1">
                <a:tableStyleId>{5C22544A-7EE6-4342-B048-85BDC9FD1C3A}</a:tableStyleId>
              </a:tblPr>
              <a:tblGrid>
                <a:gridCol w="1119103"/>
                <a:gridCol w="3408161"/>
                <a:gridCol w="1652797"/>
                <a:gridCol w="1653661"/>
              </a:tblGrid>
              <a:tr h="557738">
                <a:tc gridSpan="4">
                  <a:txBody>
                    <a:bodyPr/>
                    <a:lstStyle/>
                    <a:p>
                      <a:pPr algn="ctr">
                        <a:lnSpc>
                          <a:spcPct val="107000"/>
                        </a:lnSpc>
                        <a:spcAft>
                          <a:spcPts val="0"/>
                        </a:spcAft>
                      </a:pPr>
                      <a:r>
                        <a:rPr lang="pt-BR" sz="2000" spc="90" dirty="0">
                          <a:effectLst/>
                        </a:rPr>
                        <a:t>Reclamação</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pt-BR"/>
                    </a:p>
                  </a:txBody>
                  <a:tcPr/>
                </a:tc>
                <a:tc hMerge="1">
                  <a:txBody>
                    <a:bodyPr/>
                    <a:lstStyle/>
                    <a:p>
                      <a:endParaRPr lang="pt-BR"/>
                    </a:p>
                  </a:txBody>
                  <a:tcPr/>
                </a:tc>
                <a:tc hMerge="1">
                  <a:txBody>
                    <a:bodyPr/>
                    <a:lstStyle/>
                    <a:p>
                      <a:endParaRPr lang="pt-BR"/>
                    </a:p>
                  </a:txBody>
                  <a:tcPr/>
                </a:tc>
              </a:tr>
              <a:tr h="940615">
                <a:tc>
                  <a:txBody>
                    <a:bodyPr/>
                    <a:lstStyle/>
                    <a:p>
                      <a:pPr algn="ctr">
                        <a:lnSpc>
                          <a:spcPct val="107000"/>
                        </a:lnSpc>
                        <a:spcAft>
                          <a:spcPts val="0"/>
                        </a:spcAft>
                      </a:pPr>
                      <a:r>
                        <a:rPr lang="pt-BR" sz="1800" spc="40" dirty="0">
                          <a:effectLst/>
                        </a:rPr>
                        <a:t>Instância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spc="40" dirty="0">
                          <a:effectLst/>
                        </a:rPr>
                        <a:t>Autoridade julgadora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spc="40" dirty="0">
                          <a:effectLst/>
                        </a:rPr>
                        <a:t>Prazo para o cidadão reclamar</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spc="40">
                          <a:effectLst/>
                        </a:rPr>
                        <a:t>Prazo para manifestação do órgão</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93330">
                <a:tc>
                  <a:txBody>
                    <a:bodyPr/>
                    <a:lstStyle/>
                    <a:p>
                      <a:pPr algn="ctr">
                        <a:lnSpc>
                          <a:spcPct val="107000"/>
                        </a:lnSpc>
                        <a:spcAft>
                          <a:spcPts val="0"/>
                        </a:spcAft>
                      </a:pPr>
                      <a:r>
                        <a:rPr lang="pt-BR" sz="1800" spc="40">
                          <a:effectLst/>
                        </a:rPr>
                        <a:t>1ª</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spc="40" dirty="0">
                          <a:effectLst/>
                        </a:rPr>
                        <a:t>Autoridade superior àquela que proferiu a decisão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pt-BR" sz="1800" spc="40" dirty="0">
                          <a:effectLst/>
                        </a:rPr>
                        <a:t>Até 10 dias, após o término do prazo legal do órgão para responder</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pt-BR" sz="1800" spc="40">
                          <a:effectLst/>
                        </a:rPr>
                        <a:t>10 dias, contado do recebimento da reclamação</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087901">
                <a:tc>
                  <a:txBody>
                    <a:bodyPr/>
                    <a:lstStyle/>
                    <a:p>
                      <a:pPr algn="ctr">
                        <a:lnSpc>
                          <a:spcPct val="107000"/>
                        </a:lnSpc>
                        <a:spcAft>
                          <a:spcPts val="0"/>
                        </a:spcAft>
                      </a:pPr>
                      <a:r>
                        <a:rPr lang="pt-BR" sz="1800" spc="40" dirty="0">
                          <a:effectLst/>
                        </a:rPr>
                        <a:t>2ª</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spc="40" dirty="0">
                          <a:effectLst/>
                        </a:rPr>
                        <a:t>Controladoria-Geral do Estado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pt-BR"/>
                    </a:p>
                  </a:txBody>
                  <a:tcPr/>
                </a:tc>
                <a:tc vMerge="1">
                  <a:txBody>
                    <a:bodyPr/>
                    <a:lstStyle/>
                    <a:p>
                      <a:endParaRPr lang="pt-BR"/>
                    </a:p>
                  </a:txBody>
                  <a:tcPr/>
                </a:tc>
              </a:tr>
            </a:tbl>
          </a:graphicData>
        </a:graphic>
      </p:graphicFrame>
      <p:sp>
        <p:nvSpPr>
          <p:cNvPr id="3" name="Retângulo 2"/>
          <p:cNvSpPr>
            <a:spLocks noChangeArrowheads="1"/>
          </p:cNvSpPr>
          <p:nvPr/>
        </p:nvSpPr>
        <p:spPr bwMode="auto">
          <a:xfrm>
            <a:off x="589197" y="408148"/>
            <a:ext cx="3278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A Lei de Acesso à Informação</a:t>
            </a:r>
            <a:endParaRPr lang="pt-BR" altLang="pt-BR" sz="2000" b="1" dirty="0">
              <a:solidFill>
                <a:schemeClr val="tx2">
                  <a:lumMod val="75000"/>
                </a:schemeClr>
              </a:solidFill>
              <a:latin typeface="Calibri" pitchFamily="34" charset="0"/>
            </a:endParaRPr>
          </a:p>
        </p:txBody>
      </p:sp>
      <p:cxnSp>
        <p:nvCxnSpPr>
          <p:cNvPr id="4" name="Conector reto 3"/>
          <p:cNvCxnSpPr/>
          <p:nvPr/>
        </p:nvCxnSpPr>
        <p:spPr>
          <a:xfrm>
            <a:off x="673335" y="852339"/>
            <a:ext cx="33118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404664"/>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605438" y="923555"/>
            <a:ext cx="1204497" cy="461665"/>
          </a:xfrm>
          <a:prstGeom prst="rect">
            <a:avLst/>
          </a:prstGeom>
          <a:noFill/>
        </p:spPr>
        <p:txBody>
          <a:bodyPr wrap="none" rtlCol="0">
            <a:spAutoFit/>
          </a:bodyPr>
          <a:lstStyle/>
          <a:p>
            <a:r>
              <a:rPr lang="pt-BR" sz="2400" b="1" dirty="0" smtClean="0">
                <a:solidFill>
                  <a:schemeClr val="accent1">
                    <a:lumMod val="75000"/>
                  </a:schemeClr>
                </a:solidFill>
                <a:latin typeface="Calibri" pitchFamily="34" charset="0"/>
                <a:cs typeface="Calibri" pitchFamily="34" charset="0"/>
              </a:rPr>
              <a:t>PRAZOS</a:t>
            </a:r>
            <a:endParaRPr lang="pt-BR" sz="2400" b="1" dirty="0">
              <a:solidFill>
                <a:schemeClr val="accent1">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2242520203"/>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360487" y="1988840"/>
            <a:ext cx="7871239" cy="4097725"/>
          </a:xfrm>
          <a:prstGeom prst="rect">
            <a:avLst/>
          </a:prstGeom>
          <a:noFill/>
        </p:spPr>
        <p:txBody>
          <a:bodyPr wrap="square" rtlCol="0">
            <a:spAutoFit/>
          </a:bodyPr>
          <a:lstStyle/>
          <a:p>
            <a:pPr algn="just">
              <a:spcBef>
                <a:spcPts val="600"/>
              </a:spcBef>
            </a:pPr>
            <a:r>
              <a:rPr lang="pt-BR" sz="2400" dirty="0"/>
              <a:t>A visibilidade, a divulgação e a facilidade de acesso à Administração por meio do </a:t>
            </a:r>
            <a:r>
              <a:rPr lang="pt-BR" sz="2400" dirty="0" err="1"/>
              <a:t>e-SIC</a:t>
            </a:r>
            <a:r>
              <a:rPr lang="pt-BR" sz="2400" dirty="0"/>
              <a:t> fez com que diversos tipos de manifestações confluíssem para aquele canal, o que impõe a pergunta: é adequado o uso do </a:t>
            </a:r>
            <a:r>
              <a:rPr lang="pt-BR" sz="2400" dirty="0" err="1"/>
              <a:t>e-SIC</a:t>
            </a:r>
            <a:r>
              <a:rPr lang="pt-BR" sz="2400" dirty="0"/>
              <a:t> para fins diversos daquele previsto em Lei</a:t>
            </a:r>
            <a:r>
              <a:rPr lang="pt-BR" sz="2400" dirty="0" smtClean="0"/>
              <a:t>?</a:t>
            </a:r>
          </a:p>
          <a:p>
            <a:pPr>
              <a:lnSpc>
                <a:spcPct val="150000"/>
              </a:lnSpc>
            </a:pPr>
            <a:endParaRPr lang="pt-BR" sz="2400" dirty="0" smtClean="0"/>
          </a:p>
          <a:p>
            <a:pPr marL="214313" indent="-214313">
              <a:lnSpc>
                <a:spcPct val="150000"/>
              </a:lnSpc>
              <a:buFont typeface="Arial" panose="020B0604020202020204" pitchFamily="34" charset="0"/>
              <a:buChar char="•"/>
            </a:pPr>
            <a:r>
              <a:rPr lang="pt-BR" sz="2400" dirty="0"/>
              <a:t>Manifestações de ouvidoria;</a:t>
            </a:r>
          </a:p>
          <a:p>
            <a:pPr marL="214313" indent="-214313">
              <a:lnSpc>
                <a:spcPct val="150000"/>
              </a:lnSpc>
              <a:buFont typeface="Arial" panose="020B0604020202020204" pitchFamily="34" charset="0"/>
              <a:buChar char="•"/>
            </a:pPr>
            <a:r>
              <a:rPr lang="pt-BR" sz="2400" dirty="0"/>
              <a:t>Consultas jurídicas;</a:t>
            </a:r>
          </a:p>
          <a:p>
            <a:pPr marL="214313" indent="-214313">
              <a:lnSpc>
                <a:spcPct val="150000"/>
              </a:lnSpc>
              <a:buFont typeface="Arial" panose="020B0604020202020204" pitchFamily="34" charset="0"/>
              <a:buChar char="•"/>
            </a:pPr>
            <a:r>
              <a:rPr lang="pt-BR" sz="2400" dirty="0"/>
              <a:t>Expedição de documentos</a:t>
            </a:r>
            <a:r>
              <a:rPr lang="pt-BR" sz="2400" dirty="0" smtClean="0"/>
              <a:t>.</a:t>
            </a:r>
            <a:endParaRPr lang="pt-BR" sz="2400" dirty="0"/>
          </a:p>
        </p:txBody>
      </p:sp>
      <p:sp>
        <p:nvSpPr>
          <p:cNvPr id="5" name="Retângulo 4"/>
          <p:cNvSpPr>
            <a:spLocks noChangeArrowheads="1"/>
          </p:cNvSpPr>
          <p:nvPr/>
        </p:nvSpPr>
        <p:spPr bwMode="auto">
          <a:xfrm>
            <a:off x="528762" y="480156"/>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12900" y="924347"/>
            <a:ext cx="7715093" cy="52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9512" y="476672"/>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541462" y="1024181"/>
            <a:ext cx="6516528" cy="369332"/>
          </a:xfrm>
          <a:prstGeom prst="rect">
            <a:avLst/>
          </a:prstGeom>
          <a:noFill/>
        </p:spPr>
        <p:txBody>
          <a:bodyPr wrap="none" rtlCol="0">
            <a:spAutoFit/>
          </a:bodyPr>
          <a:lstStyle/>
          <a:p>
            <a:r>
              <a:rPr lang="pt-BR" b="1" dirty="0" smtClean="0">
                <a:solidFill>
                  <a:schemeClr val="accent1">
                    <a:lumMod val="75000"/>
                  </a:schemeClr>
                </a:solidFill>
              </a:rPr>
              <a:t>O PEDIDO DE ACESSO À INFORMAÇÃO E OUTRAS MANIFESTAÇÕES</a:t>
            </a:r>
            <a:endParaRPr lang="pt-BR" b="1" dirty="0">
              <a:solidFill>
                <a:schemeClr val="accent1">
                  <a:lumMod val="75000"/>
                </a:schemeClr>
              </a:solidFill>
            </a:endParaRPr>
          </a:p>
        </p:txBody>
      </p:sp>
    </p:spTree>
    <p:extLst>
      <p:ext uri="{BB962C8B-B14F-4D97-AF65-F5344CB8AC3E}">
        <p14:creationId xmlns:p14="http://schemas.microsoft.com/office/powerpoint/2010/main" val="3422589752"/>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528762" y="865117"/>
            <a:ext cx="6596934" cy="369332"/>
          </a:xfrm>
          <a:prstGeom prst="rect">
            <a:avLst/>
          </a:prstGeom>
          <a:noFill/>
        </p:spPr>
        <p:txBody>
          <a:bodyPr wrap="none" rtlCol="0">
            <a:spAutoFit/>
          </a:bodyPr>
          <a:lstStyle/>
          <a:p>
            <a:r>
              <a:rPr lang="pt-BR" b="1" dirty="0">
                <a:solidFill>
                  <a:schemeClr val="accent1">
                    <a:lumMod val="75000"/>
                  </a:schemeClr>
                </a:solidFill>
              </a:rPr>
              <a:t>O PEDIDO DE ACESSO À INFORMAÇÃO: CONCORRÊNCIA DE </a:t>
            </a:r>
            <a:r>
              <a:rPr lang="pt-BR" b="1" dirty="0" smtClean="0">
                <a:solidFill>
                  <a:schemeClr val="accent1">
                    <a:lumMod val="75000"/>
                  </a:schemeClr>
                </a:solidFill>
              </a:rPr>
              <a:t>CANAIS</a:t>
            </a:r>
            <a:endParaRPr lang="pt-BR" b="1" dirty="0">
              <a:solidFill>
                <a:schemeClr val="accent1">
                  <a:lumMod val="75000"/>
                </a:schemeClr>
              </a:solidFill>
            </a:endParaRPr>
          </a:p>
        </p:txBody>
      </p:sp>
      <p:sp>
        <p:nvSpPr>
          <p:cNvPr id="11" name="Retângulo 10"/>
          <p:cNvSpPr/>
          <p:nvPr/>
        </p:nvSpPr>
        <p:spPr>
          <a:xfrm>
            <a:off x="348465" y="1772816"/>
            <a:ext cx="8243961" cy="4601260"/>
          </a:xfrm>
          <a:prstGeom prst="rect">
            <a:avLst/>
          </a:prstGeom>
        </p:spPr>
        <p:txBody>
          <a:bodyPr wrap="square">
            <a:spAutoFit/>
          </a:bodyPr>
          <a:lstStyle/>
          <a:p>
            <a:pPr algn="just">
              <a:spcBef>
                <a:spcPts val="600"/>
              </a:spcBef>
            </a:pPr>
            <a:r>
              <a:rPr lang="pt-BR" sz="2000" b="1" i="1" dirty="0">
                <a:solidFill>
                  <a:schemeClr val="accent1">
                    <a:lumMod val="75000"/>
                  </a:schemeClr>
                </a:solidFill>
              </a:rPr>
              <a:t>PROCEDIMENTO ESPECÍFICO.  </a:t>
            </a:r>
            <a:r>
              <a:rPr lang="pt-BR" sz="2000" dirty="0"/>
              <a:t>Caso exista canal ou procedimento específico efetivo para obtenção da informação solicitada, o órgão ou a entidade deve orientar o interessado a buscar a informação por intermédio desse canal ou procedimento, indicando os prazos e as condições para sua utilização, sendo o pedido considerado atendido</a:t>
            </a:r>
            <a:r>
              <a:rPr lang="pt-BR" sz="2000" dirty="0" smtClean="0"/>
              <a:t>.</a:t>
            </a:r>
          </a:p>
          <a:p>
            <a:pPr algn="just">
              <a:spcBef>
                <a:spcPts val="600"/>
              </a:spcBef>
            </a:pPr>
            <a:endParaRPr lang="pt-BR" sz="2000" dirty="0" smtClean="0"/>
          </a:p>
          <a:p>
            <a:pPr algn="just">
              <a:spcBef>
                <a:spcPts val="600"/>
              </a:spcBef>
            </a:pPr>
            <a:r>
              <a:rPr lang="pt-BR" sz="2000" b="1" i="1" dirty="0" smtClean="0">
                <a:solidFill>
                  <a:schemeClr val="accent1">
                    <a:lumMod val="75000"/>
                  </a:schemeClr>
                </a:solidFill>
              </a:rPr>
              <a:t>EXEMPLOS</a:t>
            </a:r>
          </a:p>
          <a:p>
            <a:pPr algn="just">
              <a:spcBef>
                <a:spcPts val="600"/>
              </a:spcBef>
            </a:pPr>
            <a:endParaRPr lang="pt-BR" sz="2000" dirty="0"/>
          </a:p>
          <a:p>
            <a:pPr marL="214313" indent="-214313">
              <a:spcBef>
                <a:spcPts val="600"/>
              </a:spcBef>
              <a:buFont typeface="Arial" panose="020B0604020202020204" pitchFamily="34" charset="0"/>
              <a:buChar char="•"/>
            </a:pPr>
            <a:r>
              <a:rPr lang="pt-BR" sz="2000" dirty="0" smtClean="0"/>
              <a:t>Cidadão </a:t>
            </a:r>
            <a:r>
              <a:rPr lang="pt-BR" sz="2000" dirty="0"/>
              <a:t>solicita informações relativas </a:t>
            </a:r>
            <a:r>
              <a:rPr lang="pt-BR" sz="2000" dirty="0" smtClean="0"/>
              <a:t>atualização ou informações de sua vida funcional;</a:t>
            </a:r>
            <a:endParaRPr lang="pt-BR" sz="2000" dirty="0"/>
          </a:p>
          <a:p>
            <a:pPr marL="214313" indent="-214313">
              <a:spcBef>
                <a:spcPts val="600"/>
              </a:spcBef>
              <a:buFont typeface="Arial" panose="020B0604020202020204" pitchFamily="34" charset="0"/>
              <a:buChar char="•"/>
            </a:pPr>
            <a:r>
              <a:rPr lang="pt-BR" sz="2000" dirty="0"/>
              <a:t>Cidadão </a:t>
            </a:r>
            <a:r>
              <a:rPr lang="pt-BR" sz="2000" dirty="0" smtClean="0"/>
              <a:t>faz denúncia sobre a utilização de dinheiro público;</a:t>
            </a:r>
          </a:p>
          <a:p>
            <a:pPr>
              <a:spcBef>
                <a:spcPts val="600"/>
              </a:spcBef>
            </a:pPr>
            <a:endParaRPr lang="pt-BR" sz="2000" dirty="0" smtClean="0"/>
          </a:p>
          <a:p>
            <a:pPr marL="214313" indent="-214313">
              <a:spcBef>
                <a:spcPts val="600"/>
              </a:spcBef>
              <a:buFont typeface="Arial" panose="020B0604020202020204" pitchFamily="34" charset="0"/>
              <a:buChar char="•"/>
            </a:pPr>
            <a:endParaRPr lang="es-CR" sz="2000" dirty="0"/>
          </a:p>
        </p:txBody>
      </p:sp>
      <p:sp>
        <p:nvSpPr>
          <p:cNvPr id="9" name="Retângulo 8"/>
          <p:cNvSpPr>
            <a:spLocks noChangeArrowheads="1"/>
          </p:cNvSpPr>
          <p:nvPr/>
        </p:nvSpPr>
        <p:spPr bwMode="auto">
          <a:xfrm>
            <a:off x="528762" y="264132"/>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17" name="Conector reto 16"/>
          <p:cNvCxnSpPr/>
          <p:nvPr/>
        </p:nvCxnSpPr>
        <p:spPr>
          <a:xfrm>
            <a:off x="612900" y="708323"/>
            <a:ext cx="7715093" cy="5638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9512" y="260648"/>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425959"/>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528762" y="937125"/>
            <a:ext cx="6596934" cy="369332"/>
          </a:xfrm>
          <a:prstGeom prst="rect">
            <a:avLst/>
          </a:prstGeom>
          <a:noFill/>
        </p:spPr>
        <p:txBody>
          <a:bodyPr wrap="none" rtlCol="0">
            <a:spAutoFit/>
          </a:bodyPr>
          <a:lstStyle/>
          <a:p>
            <a:r>
              <a:rPr lang="pt-BR" b="1" dirty="0">
                <a:solidFill>
                  <a:schemeClr val="accent1">
                    <a:lumMod val="75000"/>
                  </a:schemeClr>
                </a:solidFill>
              </a:rPr>
              <a:t>O PEDIDO DE ACESSO À INFORMAÇÃO: CONCORRÊNCIA DE </a:t>
            </a:r>
            <a:r>
              <a:rPr lang="pt-BR" b="1" dirty="0" smtClean="0">
                <a:solidFill>
                  <a:schemeClr val="accent1">
                    <a:lumMod val="75000"/>
                  </a:schemeClr>
                </a:solidFill>
              </a:rPr>
              <a:t>CANAIS</a:t>
            </a:r>
            <a:endParaRPr lang="pt-BR" b="1" dirty="0">
              <a:solidFill>
                <a:schemeClr val="accent1">
                  <a:lumMod val="75000"/>
                </a:schemeClr>
              </a:solidFill>
            </a:endParaRPr>
          </a:p>
        </p:txBody>
      </p:sp>
      <p:sp>
        <p:nvSpPr>
          <p:cNvPr id="11" name="Retângulo 10"/>
          <p:cNvSpPr/>
          <p:nvPr/>
        </p:nvSpPr>
        <p:spPr>
          <a:xfrm>
            <a:off x="541462" y="1844824"/>
            <a:ext cx="8134994" cy="3754874"/>
          </a:xfrm>
          <a:prstGeom prst="rect">
            <a:avLst/>
          </a:prstGeom>
        </p:spPr>
        <p:txBody>
          <a:bodyPr wrap="square">
            <a:spAutoFit/>
          </a:bodyPr>
          <a:lstStyle/>
          <a:p>
            <a:pPr algn="just">
              <a:spcBef>
                <a:spcPts val="600"/>
              </a:spcBef>
            </a:pPr>
            <a:r>
              <a:rPr lang="pt-BR" b="1" dirty="0" smtClean="0">
                <a:solidFill>
                  <a:schemeClr val="accent1">
                    <a:lumMod val="75000"/>
                  </a:schemeClr>
                </a:solidFill>
              </a:rPr>
              <a:t>EXEMPLO</a:t>
            </a:r>
          </a:p>
          <a:p>
            <a:pPr algn="just">
              <a:spcBef>
                <a:spcPts val="600"/>
              </a:spcBef>
            </a:pPr>
            <a:r>
              <a:rPr lang="pt-BR" b="1" dirty="0" smtClean="0">
                <a:solidFill>
                  <a:srgbClr val="FF0000"/>
                </a:solidFill>
              </a:rPr>
              <a:t>Protocolo – 01450000120201647</a:t>
            </a:r>
          </a:p>
          <a:p>
            <a:pPr algn="just">
              <a:spcBef>
                <a:spcPts val="600"/>
              </a:spcBef>
            </a:pPr>
            <a:r>
              <a:rPr lang="pt-BR" b="1" dirty="0">
                <a:solidFill>
                  <a:srgbClr val="FF0000"/>
                </a:solidFill>
              </a:rPr>
              <a:t> Pedido: </a:t>
            </a:r>
            <a:r>
              <a:rPr lang="pt-BR" dirty="0">
                <a:solidFill>
                  <a:srgbClr val="FF0000"/>
                </a:solidFill>
              </a:rPr>
              <a:t>REQUER FOLHAS DE PONTO PERÍODO DE MAIO DE 2011 ATÉ ABRIL DE 2016. </a:t>
            </a:r>
            <a:endParaRPr lang="pt-BR" dirty="0" smtClean="0">
              <a:solidFill>
                <a:srgbClr val="FF0000"/>
              </a:solidFill>
            </a:endParaRPr>
          </a:p>
          <a:p>
            <a:pPr algn="just">
              <a:spcBef>
                <a:spcPts val="600"/>
              </a:spcBef>
            </a:pPr>
            <a:endParaRPr lang="pt-BR" dirty="0"/>
          </a:p>
          <a:p>
            <a:pPr algn="just">
              <a:spcBef>
                <a:spcPts val="600"/>
              </a:spcBef>
            </a:pPr>
            <a:r>
              <a:rPr lang="pt-BR" b="1" dirty="0" smtClean="0"/>
              <a:t>Protocolo – </a:t>
            </a:r>
            <a:r>
              <a:rPr lang="pt-BR" b="1" dirty="0"/>
              <a:t>01500000023201611</a:t>
            </a:r>
            <a:endParaRPr lang="pt-BR" b="1" dirty="0" smtClean="0"/>
          </a:p>
          <a:p>
            <a:pPr algn="just">
              <a:spcBef>
                <a:spcPts val="600"/>
              </a:spcBef>
            </a:pPr>
            <a:r>
              <a:rPr lang="pt-BR" dirty="0"/>
              <a:t>SOLICITO INFORMAR O POQUE DO NÃO PAGAMENTO DE MINHAS FÉRIA PREMIO EM ESPÉCIE CUJO PAGAMENTO JÁ FOI AUTORIZADO CONFORME PUBLICAÇÃO DO MINAS GERAIS DE 03/01/2015.     </a:t>
            </a:r>
          </a:p>
          <a:p>
            <a:pPr algn="just">
              <a:spcBef>
                <a:spcPts val="600"/>
              </a:spcBef>
            </a:pPr>
            <a:r>
              <a:rPr lang="pt-BR" dirty="0" smtClean="0"/>
              <a:t>OBS </a:t>
            </a:r>
            <a:r>
              <a:rPr lang="pt-BR" dirty="0"/>
              <a:t>JÁ ESTOU APOSENTADA DESDE DEZEMBRO DE 2014</a:t>
            </a:r>
          </a:p>
          <a:p>
            <a:pPr algn="just">
              <a:spcBef>
                <a:spcPts val="600"/>
              </a:spcBef>
            </a:pPr>
            <a:r>
              <a:rPr lang="pt-BR" dirty="0" smtClean="0"/>
              <a:t>OBRIGADA</a:t>
            </a:r>
            <a:endParaRPr lang="pt-BR" dirty="0"/>
          </a:p>
          <a:p>
            <a:pPr marL="214313" indent="-214313">
              <a:spcBef>
                <a:spcPts val="600"/>
              </a:spcBef>
              <a:buFont typeface="Arial" panose="020B0604020202020204" pitchFamily="34" charset="0"/>
              <a:buChar char="•"/>
            </a:pPr>
            <a:endParaRPr lang="es-CR" dirty="0"/>
          </a:p>
        </p:txBody>
      </p:sp>
      <p:sp>
        <p:nvSpPr>
          <p:cNvPr id="9" name="Retângulo 8"/>
          <p:cNvSpPr>
            <a:spLocks noChangeArrowheads="1"/>
          </p:cNvSpPr>
          <p:nvPr/>
        </p:nvSpPr>
        <p:spPr bwMode="auto">
          <a:xfrm>
            <a:off x="528762" y="336140"/>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17" name="Conector reto 16"/>
          <p:cNvCxnSpPr/>
          <p:nvPr/>
        </p:nvCxnSpPr>
        <p:spPr>
          <a:xfrm>
            <a:off x="612900" y="780331"/>
            <a:ext cx="7715093" cy="5638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9512" y="332656"/>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312009"/>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89193" y="264132"/>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1" y="708323"/>
            <a:ext cx="7643085" cy="52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260648"/>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1893" y="808157"/>
            <a:ext cx="1971950" cy="369332"/>
          </a:xfrm>
          <a:prstGeom prst="rect">
            <a:avLst/>
          </a:prstGeom>
          <a:noFill/>
        </p:spPr>
        <p:txBody>
          <a:bodyPr wrap="none" rtlCol="0">
            <a:spAutoFit/>
          </a:bodyPr>
          <a:lstStyle/>
          <a:p>
            <a:r>
              <a:rPr lang="pt-BR" b="1" dirty="0" smtClean="0">
                <a:solidFill>
                  <a:schemeClr val="accent1">
                    <a:lumMod val="75000"/>
                  </a:schemeClr>
                </a:solidFill>
              </a:rPr>
              <a:t>PEDIDO GENÉRICO</a:t>
            </a:r>
            <a:endParaRPr lang="pt-BR" b="1" dirty="0">
              <a:solidFill>
                <a:schemeClr val="accent1">
                  <a:lumMod val="75000"/>
                </a:schemeClr>
              </a:solidFill>
            </a:endParaRPr>
          </a:p>
        </p:txBody>
      </p:sp>
      <p:sp>
        <p:nvSpPr>
          <p:cNvPr id="10" name="CaixaDeTexto 9"/>
          <p:cNvSpPr txBox="1"/>
          <p:nvPr/>
        </p:nvSpPr>
        <p:spPr>
          <a:xfrm>
            <a:off x="566036" y="2060848"/>
            <a:ext cx="7822387" cy="3839513"/>
          </a:xfrm>
          <a:prstGeom prst="rect">
            <a:avLst/>
          </a:prstGeom>
          <a:noFill/>
        </p:spPr>
        <p:txBody>
          <a:bodyPr wrap="square" rtlCol="0">
            <a:spAutoFit/>
          </a:bodyPr>
          <a:lstStyle/>
          <a:p>
            <a:pPr algn="just">
              <a:spcBef>
                <a:spcPts val="600"/>
              </a:spcBef>
            </a:pPr>
            <a:r>
              <a:rPr lang="pt-BR" sz="2000" dirty="0"/>
              <a:t>É todo aquele pedido de acesso a informações que impossibilita ao analista a identificação do objeto do pedido, uma vez que este não é descrito de maneira delimitada e específica </a:t>
            </a:r>
            <a:r>
              <a:rPr lang="pt-BR" sz="2000" dirty="0" smtClean="0"/>
              <a:t>(quantidade</a:t>
            </a:r>
            <a:r>
              <a:rPr lang="pt-BR" sz="2000" dirty="0"/>
              <a:t>, período temporal, localização, sujeito, recorte temático, </a:t>
            </a:r>
            <a:r>
              <a:rPr lang="pt-BR" sz="2000" dirty="0" err="1"/>
              <a:t>etc</a:t>
            </a:r>
            <a:r>
              <a:rPr lang="pt-BR" sz="2000" dirty="0"/>
              <a:t> );</a:t>
            </a:r>
          </a:p>
          <a:p>
            <a:pPr algn="just">
              <a:spcBef>
                <a:spcPts val="600"/>
              </a:spcBef>
            </a:pPr>
            <a:endParaRPr lang="pt-BR" sz="2000" dirty="0"/>
          </a:p>
          <a:p>
            <a:pPr algn="just">
              <a:spcBef>
                <a:spcPts val="600"/>
              </a:spcBef>
            </a:pPr>
            <a:r>
              <a:rPr lang="pt-BR" sz="2000" dirty="0"/>
              <a:t>Decreto n° </a:t>
            </a:r>
            <a:r>
              <a:rPr lang="pt-BR" sz="2000" dirty="0" smtClean="0"/>
              <a:t>45.969/12</a:t>
            </a:r>
            <a:endParaRPr lang="pt-BR" sz="2000" dirty="0"/>
          </a:p>
          <a:p>
            <a:pPr algn="just">
              <a:spcBef>
                <a:spcPts val="600"/>
              </a:spcBef>
            </a:pPr>
            <a:r>
              <a:rPr lang="pt-BR" sz="2000" dirty="0" smtClean="0"/>
              <a:t>Art. 15. </a:t>
            </a:r>
            <a:r>
              <a:rPr lang="pt-BR" sz="2000" dirty="0"/>
              <a:t>O pedido de acesso à informação deverá conter:</a:t>
            </a:r>
          </a:p>
          <a:p>
            <a:pPr>
              <a:spcBef>
                <a:spcPts val="600"/>
              </a:spcBef>
            </a:pPr>
            <a:r>
              <a:rPr lang="pt-BR" sz="2000" dirty="0"/>
              <a:t>III - especificação, de forma clara e precisa</a:t>
            </a:r>
            <a:r>
              <a:rPr lang="pt-BR" sz="2000" dirty="0" smtClean="0"/>
              <a:t>, </a:t>
            </a:r>
            <a:r>
              <a:rPr lang="pt-BR" sz="2000" dirty="0"/>
              <a:t>da informação requerida;</a:t>
            </a:r>
          </a:p>
          <a:p>
            <a:pPr algn="just">
              <a:spcBef>
                <a:spcPts val="600"/>
              </a:spcBef>
            </a:pPr>
            <a:r>
              <a:rPr lang="pt-BR" sz="2000" dirty="0"/>
              <a:t>Art. </a:t>
            </a:r>
            <a:r>
              <a:rPr lang="pt-BR" sz="2000" dirty="0" smtClean="0"/>
              <a:t>16. </a:t>
            </a:r>
            <a:r>
              <a:rPr lang="pt-BR" sz="2000" dirty="0"/>
              <a:t>Não serão atendidos pedidos de acesso à informação:</a:t>
            </a:r>
          </a:p>
          <a:p>
            <a:pPr algn="just">
              <a:spcBef>
                <a:spcPts val="600"/>
              </a:spcBef>
            </a:pPr>
            <a:r>
              <a:rPr lang="pt-BR" sz="2000" dirty="0"/>
              <a:t>I - genéricos;</a:t>
            </a:r>
          </a:p>
          <a:p>
            <a:endParaRPr lang="pt-BR" sz="1400" dirty="0"/>
          </a:p>
        </p:txBody>
      </p:sp>
    </p:spTree>
    <p:extLst>
      <p:ext uri="{BB962C8B-B14F-4D97-AF65-F5344CB8AC3E}">
        <p14:creationId xmlns:p14="http://schemas.microsoft.com/office/powerpoint/2010/main" val="768913535"/>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28762" y="264132"/>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12900" y="708323"/>
            <a:ext cx="7283045" cy="52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9512" y="260648"/>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541462" y="808157"/>
            <a:ext cx="4962641" cy="646331"/>
          </a:xfrm>
          <a:prstGeom prst="rect">
            <a:avLst/>
          </a:prstGeom>
          <a:noFill/>
        </p:spPr>
        <p:txBody>
          <a:bodyPr wrap="none" rtlCol="0">
            <a:spAutoFit/>
          </a:bodyPr>
          <a:lstStyle/>
          <a:p>
            <a:r>
              <a:rPr lang="pt-BR" b="1" dirty="0" smtClean="0">
                <a:solidFill>
                  <a:schemeClr val="accent1">
                    <a:lumMod val="75000"/>
                  </a:schemeClr>
                </a:solidFill>
              </a:rPr>
              <a:t>INEXISTÊNCIA </a:t>
            </a:r>
            <a:r>
              <a:rPr lang="pt-BR" b="1" dirty="0">
                <a:solidFill>
                  <a:schemeClr val="accent1">
                    <a:lumMod val="75000"/>
                  </a:schemeClr>
                </a:solidFill>
              </a:rPr>
              <a:t>DA INFORMAÇÃO OU DO </a:t>
            </a:r>
            <a:r>
              <a:rPr lang="pt-BR" b="1" dirty="0" smtClean="0">
                <a:solidFill>
                  <a:schemeClr val="accent1">
                    <a:lumMod val="75000"/>
                  </a:schemeClr>
                </a:solidFill>
              </a:rPr>
              <a:t>REGISTRO</a:t>
            </a:r>
            <a:endParaRPr lang="pt-BR" b="1" dirty="0">
              <a:solidFill>
                <a:schemeClr val="accent1">
                  <a:lumMod val="75000"/>
                </a:schemeClr>
              </a:solidFill>
            </a:endParaRPr>
          </a:p>
          <a:p>
            <a:endParaRPr lang="pt-BR" b="1" dirty="0">
              <a:solidFill>
                <a:schemeClr val="accent1">
                  <a:lumMod val="75000"/>
                </a:schemeClr>
              </a:solidFill>
            </a:endParaRPr>
          </a:p>
        </p:txBody>
      </p:sp>
      <p:sp>
        <p:nvSpPr>
          <p:cNvPr id="11" name="Retângulo 10"/>
          <p:cNvSpPr/>
          <p:nvPr/>
        </p:nvSpPr>
        <p:spPr>
          <a:xfrm>
            <a:off x="528762" y="1603389"/>
            <a:ext cx="3970677" cy="4247317"/>
          </a:xfrm>
          <a:prstGeom prst="rect">
            <a:avLst/>
          </a:prstGeom>
        </p:spPr>
        <p:txBody>
          <a:bodyPr wrap="square">
            <a:spAutoFit/>
          </a:bodyPr>
          <a:lstStyle/>
          <a:p>
            <a:pPr algn="just"/>
            <a:r>
              <a:rPr lang="pt-BR" dirty="0" smtClean="0"/>
              <a:t>A </a:t>
            </a:r>
            <a:r>
              <a:rPr lang="pt-BR" dirty="0"/>
              <a:t>declaração de inexistência de informação objeto de solicitação constitui resposta de natureza satisfativa; caso a instância recursal verifique a existência da informação ou a possibilidade de sua recuperação ou reconstituição, deverá solicitar a recuperação e a consolidação da informação ou reconstituição dos autos objeto de solicitação, sem prejuízo de eventuais medidas de apuração de responsabilidade no âmbito do órgão ou da entidade em que tenha se verificado sua eliminação irregular ou seu descaminho.</a:t>
            </a:r>
            <a:endParaRPr lang="es-CR" dirty="0"/>
          </a:p>
        </p:txBody>
      </p:sp>
      <p:sp>
        <p:nvSpPr>
          <p:cNvPr id="12" name="CaixaDeTexto 11"/>
          <p:cNvSpPr txBox="1"/>
          <p:nvPr/>
        </p:nvSpPr>
        <p:spPr>
          <a:xfrm>
            <a:off x="5076056" y="1700808"/>
            <a:ext cx="3395664" cy="553998"/>
          </a:xfrm>
          <a:prstGeom prst="rect">
            <a:avLst/>
          </a:prstGeom>
          <a:noFill/>
        </p:spPr>
        <p:txBody>
          <a:bodyPr wrap="square" rtlCol="0">
            <a:spAutoFit/>
          </a:bodyPr>
          <a:lstStyle/>
          <a:p>
            <a:r>
              <a:rPr lang="es-CR" sz="1500" i="1" dirty="0">
                <a:solidFill>
                  <a:schemeClr val="accent1">
                    <a:lumMod val="75000"/>
                  </a:schemeClr>
                </a:solidFill>
              </a:rPr>
              <a:t>1. A </a:t>
            </a:r>
            <a:r>
              <a:rPr lang="es-CR" sz="1500" i="1" dirty="0" err="1">
                <a:solidFill>
                  <a:schemeClr val="accent1">
                    <a:lumMod val="75000"/>
                  </a:schemeClr>
                </a:solidFill>
              </a:rPr>
              <a:t>declaração</a:t>
            </a:r>
            <a:r>
              <a:rPr lang="es-CR" sz="1500" i="1" dirty="0">
                <a:solidFill>
                  <a:schemeClr val="accent1">
                    <a:lumMod val="75000"/>
                  </a:schemeClr>
                </a:solidFill>
              </a:rPr>
              <a:t> de inexistencia equivale, para o </a:t>
            </a:r>
            <a:r>
              <a:rPr lang="es-CR" sz="1500" i="1" dirty="0" err="1">
                <a:solidFill>
                  <a:schemeClr val="accent1">
                    <a:lumMod val="75000"/>
                  </a:schemeClr>
                </a:solidFill>
              </a:rPr>
              <a:t>processo</a:t>
            </a:r>
            <a:r>
              <a:rPr lang="es-CR" sz="1500" i="1" dirty="0">
                <a:solidFill>
                  <a:schemeClr val="accent1">
                    <a:lumMod val="75000"/>
                  </a:schemeClr>
                </a:solidFill>
              </a:rPr>
              <a:t>, a </a:t>
            </a:r>
            <a:r>
              <a:rPr lang="es-CR" sz="1500" i="1" dirty="0" err="1">
                <a:solidFill>
                  <a:schemeClr val="accent1">
                    <a:lumMod val="75000"/>
                  </a:schemeClr>
                </a:solidFill>
              </a:rPr>
              <a:t>um</a:t>
            </a:r>
            <a:r>
              <a:rPr lang="es-CR" sz="1500" i="1" dirty="0">
                <a:solidFill>
                  <a:schemeClr val="accent1">
                    <a:lumMod val="75000"/>
                  </a:schemeClr>
                </a:solidFill>
              </a:rPr>
              <a:t> </a:t>
            </a:r>
            <a:r>
              <a:rPr lang="es-CR" sz="1500" i="1" dirty="0" err="1">
                <a:solidFill>
                  <a:schemeClr val="accent1">
                    <a:lumMod val="75000"/>
                  </a:schemeClr>
                </a:solidFill>
              </a:rPr>
              <a:t>provimento</a:t>
            </a:r>
            <a:r>
              <a:rPr lang="es-CR" sz="1500" i="1" dirty="0">
                <a:solidFill>
                  <a:schemeClr val="accent1">
                    <a:lumMod val="75000"/>
                  </a:schemeClr>
                </a:solidFill>
              </a:rPr>
              <a:t>;</a:t>
            </a:r>
          </a:p>
        </p:txBody>
      </p:sp>
      <p:sp>
        <p:nvSpPr>
          <p:cNvPr id="13" name="CaixaDeTexto 12"/>
          <p:cNvSpPr txBox="1"/>
          <p:nvPr/>
        </p:nvSpPr>
        <p:spPr>
          <a:xfrm>
            <a:off x="5076056" y="2296904"/>
            <a:ext cx="3323656" cy="1708160"/>
          </a:xfrm>
          <a:prstGeom prst="rect">
            <a:avLst/>
          </a:prstGeom>
          <a:noFill/>
        </p:spPr>
        <p:txBody>
          <a:bodyPr wrap="square" rtlCol="0">
            <a:spAutoFit/>
          </a:bodyPr>
          <a:lstStyle/>
          <a:p>
            <a:r>
              <a:rPr lang="es-CR" sz="1500" i="1" dirty="0">
                <a:solidFill>
                  <a:schemeClr val="accent1">
                    <a:lumMod val="75000"/>
                  </a:schemeClr>
                </a:solidFill>
              </a:rPr>
              <a:t>2. As autoridades revisoras </a:t>
            </a:r>
            <a:r>
              <a:rPr lang="es-CR" sz="1500" i="1" dirty="0" err="1">
                <a:solidFill>
                  <a:schemeClr val="accent1">
                    <a:lumMod val="75000"/>
                  </a:schemeClr>
                </a:solidFill>
              </a:rPr>
              <a:t>poderão</a:t>
            </a:r>
            <a:r>
              <a:rPr lang="es-CR" sz="1500" i="1" dirty="0">
                <a:solidFill>
                  <a:schemeClr val="accent1">
                    <a:lumMod val="75000"/>
                  </a:schemeClr>
                </a:solidFill>
              </a:rPr>
              <a:t> solicitar a </a:t>
            </a:r>
            <a:r>
              <a:rPr lang="es-CR" sz="1500" i="1" dirty="0" err="1">
                <a:solidFill>
                  <a:schemeClr val="accent1">
                    <a:lumMod val="75000"/>
                  </a:schemeClr>
                </a:solidFill>
              </a:rPr>
              <a:t>recuperação</a:t>
            </a:r>
            <a:r>
              <a:rPr lang="es-CR" sz="1500" i="1" dirty="0">
                <a:solidFill>
                  <a:schemeClr val="accent1">
                    <a:lumMod val="75000"/>
                  </a:schemeClr>
                </a:solidFill>
              </a:rPr>
              <a:t> e a </a:t>
            </a:r>
            <a:r>
              <a:rPr lang="es-CR" sz="1500" i="1" dirty="0" err="1">
                <a:solidFill>
                  <a:schemeClr val="accent1">
                    <a:lumMod val="75000"/>
                  </a:schemeClr>
                </a:solidFill>
              </a:rPr>
              <a:t>consolidação</a:t>
            </a:r>
            <a:r>
              <a:rPr lang="es-CR" sz="1500" i="1" dirty="0">
                <a:solidFill>
                  <a:schemeClr val="accent1">
                    <a:lumMod val="75000"/>
                  </a:schemeClr>
                </a:solidFill>
              </a:rPr>
              <a:t> da </a:t>
            </a:r>
            <a:r>
              <a:rPr lang="es-CR" sz="1500" i="1" dirty="0" err="1">
                <a:solidFill>
                  <a:schemeClr val="accent1">
                    <a:lumMod val="75000"/>
                  </a:schemeClr>
                </a:solidFill>
              </a:rPr>
              <a:t>informação</a:t>
            </a:r>
            <a:r>
              <a:rPr lang="es-CR" sz="1500" i="1" dirty="0">
                <a:solidFill>
                  <a:schemeClr val="accent1">
                    <a:lumMod val="75000"/>
                  </a:schemeClr>
                </a:solidFill>
              </a:rPr>
              <a:t> </a:t>
            </a:r>
            <a:r>
              <a:rPr lang="es-CR" sz="1500" i="1" dirty="0" err="1">
                <a:solidFill>
                  <a:schemeClr val="accent1">
                    <a:lumMod val="75000"/>
                  </a:schemeClr>
                </a:solidFill>
              </a:rPr>
              <a:t>ou</a:t>
            </a:r>
            <a:r>
              <a:rPr lang="es-CR" sz="1500" i="1" dirty="0">
                <a:solidFill>
                  <a:schemeClr val="accent1">
                    <a:lumMod val="75000"/>
                  </a:schemeClr>
                </a:solidFill>
              </a:rPr>
              <a:t> </a:t>
            </a:r>
            <a:r>
              <a:rPr lang="es-CR" sz="1500" i="1" dirty="0" err="1">
                <a:solidFill>
                  <a:schemeClr val="accent1">
                    <a:lumMod val="75000"/>
                  </a:schemeClr>
                </a:solidFill>
              </a:rPr>
              <a:t>reconstituição</a:t>
            </a:r>
            <a:r>
              <a:rPr lang="es-CR" sz="1500" i="1" dirty="0">
                <a:solidFill>
                  <a:schemeClr val="accent1">
                    <a:lumMod val="75000"/>
                  </a:schemeClr>
                </a:solidFill>
              </a:rPr>
              <a:t> dos autos – </a:t>
            </a:r>
            <a:r>
              <a:rPr lang="es-CR" sz="1500" i="1" dirty="0" err="1">
                <a:solidFill>
                  <a:schemeClr val="accent1">
                    <a:lumMod val="75000"/>
                  </a:schemeClr>
                </a:solidFill>
              </a:rPr>
              <a:t>ou</a:t>
            </a:r>
            <a:r>
              <a:rPr lang="es-CR" sz="1500" i="1" dirty="0">
                <a:solidFill>
                  <a:schemeClr val="accent1">
                    <a:lumMod val="75000"/>
                  </a:schemeClr>
                </a:solidFill>
              </a:rPr>
              <a:t>  </a:t>
            </a:r>
            <a:r>
              <a:rPr lang="es-CR" sz="1500" i="1" dirty="0" err="1">
                <a:solidFill>
                  <a:schemeClr val="accent1">
                    <a:lumMod val="75000"/>
                  </a:schemeClr>
                </a:solidFill>
              </a:rPr>
              <a:t>seja</a:t>
            </a:r>
            <a:r>
              <a:rPr lang="es-CR" sz="1500" i="1" dirty="0">
                <a:solidFill>
                  <a:schemeClr val="accent1">
                    <a:lumMod val="75000"/>
                  </a:schemeClr>
                </a:solidFill>
              </a:rPr>
              <a:t>, podemos tratar de dado existente mas </a:t>
            </a:r>
            <a:r>
              <a:rPr lang="es-CR" sz="1500" i="1" dirty="0" err="1">
                <a:solidFill>
                  <a:schemeClr val="accent1">
                    <a:lumMod val="75000"/>
                  </a:schemeClr>
                </a:solidFill>
              </a:rPr>
              <a:t>sem</a:t>
            </a:r>
            <a:r>
              <a:rPr lang="es-CR" sz="1500" i="1" dirty="0">
                <a:solidFill>
                  <a:schemeClr val="accent1">
                    <a:lumMod val="75000"/>
                  </a:schemeClr>
                </a:solidFill>
              </a:rPr>
              <a:t> </a:t>
            </a:r>
            <a:r>
              <a:rPr lang="es-CR" sz="1500" i="1" dirty="0" err="1">
                <a:solidFill>
                  <a:schemeClr val="accent1">
                    <a:lumMod val="75000"/>
                  </a:schemeClr>
                </a:solidFill>
              </a:rPr>
              <a:t>informação</a:t>
            </a:r>
            <a:r>
              <a:rPr lang="es-CR" sz="1500" i="1" dirty="0">
                <a:solidFill>
                  <a:schemeClr val="accent1">
                    <a:lumMod val="75000"/>
                  </a:schemeClr>
                </a:solidFill>
              </a:rPr>
              <a:t> consolidada </a:t>
            </a:r>
            <a:r>
              <a:rPr lang="es-CR" sz="1500" i="1" dirty="0" err="1">
                <a:solidFill>
                  <a:schemeClr val="accent1">
                    <a:lumMod val="75000"/>
                  </a:schemeClr>
                </a:solidFill>
              </a:rPr>
              <a:t>ou</a:t>
            </a:r>
            <a:r>
              <a:rPr lang="es-CR" sz="1500" i="1" dirty="0">
                <a:solidFill>
                  <a:schemeClr val="accent1">
                    <a:lumMod val="75000"/>
                  </a:schemeClr>
                </a:solidFill>
              </a:rPr>
              <a:t> de documento inexistente (registro) inexistente;</a:t>
            </a:r>
          </a:p>
        </p:txBody>
      </p:sp>
      <p:sp>
        <p:nvSpPr>
          <p:cNvPr id="14" name="CaixaDeTexto 13"/>
          <p:cNvSpPr txBox="1"/>
          <p:nvPr/>
        </p:nvSpPr>
        <p:spPr>
          <a:xfrm>
            <a:off x="5076056" y="4005064"/>
            <a:ext cx="3323656" cy="1938992"/>
          </a:xfrm>
          <a:prstGeom prst="rect">
            <a:avLst/>
          </a:prstGeom>
          <a:noFill/>
        </p:spPr>
        <p:txBody>
          <a:bodyPr wrap="square" rtlCol="0">
            <a:spAutoFit/>
          </a:bodyPr>
          <a:lstStyle/>
          <a:p>
            <a:r>
              <a:rPr lang="es-CR" sz="1500" i="1" dirty="0">
                <a:solidFill>
                  <a:schemeClr val="accent1">
                    <a:lumMod val="75000"/>
                  </a:schemeClr>
                </a:solidFill>
              </a:rPr>
              <a:t>3. A </a:t>
            </a:r>
            <a:r>
              <a:rPr lang="es-CR" sz="1500" i="1" dirty="0" err="1">
                <a:solidFill>
                  <a:schemeClr val="accent1">
                    <a:lumMod val="75000"/>
                  </a:schemeClr>
                </a:solidFill>
              </a:rPr>
              <a:t>constatação</a:t>
            </a:r>
            <a:r>
              <a:rPr lang="es-CR" sz="1500" i="1" dirty="0">
                <a:solidFill>
                  <a:schemeClr val="accent1">
                    <a:lumMod val="75000"/>
                  </a:schemeClr>
                </a:solidFill>
              </a:rPr>
              <a:t> de </a:t>
            </a:r>
            <a:r>
              <a:rPr lang="es-CR" sz="1500" i="1" dirty="0" err="1">
                <a:solidFill>
                  <a:schemeClr val="accent1">
                    <a:lumMod val="75000"/>
                  </a:schemeClr>
                </a:solidFill>
              </a:rPr>
              <a:t>inexistência</a:t>
            </a:r>
            <a:r>
              <a:rPr lang="es-CR" sz="1500" i="1" dirty="0">
                <a:solidFill>
                  <a:schemeClr val="accent1">
                    <a:lumMod val="75000"/>
                  </a:schemeClr>
                </a:solidFill>
              </a:rPr>
              <a:t> </a:t>
            </a:r>
            <a:r>
              <a:rPr lang="es-CR" sz="1500" i="1" dirty="0" err="1">
                <a:solidFill>
                  <a:schemeClr val="accent1">
                    <a:lumMod val="75000"/>
                  </a:schemeClr>
                </a:solidFill>
              </a:rPr>
              <a:t>decorrente</a:t>
            </a:r>
            <a:r>
              <a:rPr lang="es-CR" sz="1500" i="1" dirty="0">
                <a:solidFill>
                  <a:schemeClr val="accent1">
                    <a:lumMod val="75000"/>
                  </a:schemeClr>
                </a:solidFill>
              </a:rPr>
              <a:t> de </a:t>
            </a:r>
            <a:r>
              <a:rPr lang="es-CR" sz="1500" i="1" dirty="0" err="1">
                <a:solidFill>
                  <a:schemeClr val="accent1">
                    <a:lumMod val="75000"/>
                  </a:schemeClr>
                </a:solidFill>
              </a:rPr>
              <a:t>eliminação</a:t>
            </a:r>
            <a:r>
              <a:rPr lang="es-CR" sz="1500" i="1" dirty="0">
                <a:solidFill>
                  <a:schemeClr val="accent1">
                    <a:lumMod val="75000"/>
                  </a:schemeClr>
                </a:solidFill>
              </a:rPr>
              <a:t> irregular </a:t>
            </a:r>
            <a:r>
              <a:rPr lang="es-CR" sz="1500" i="1" dirty="0" err="1">
                <a:solidFill>
                  <a:schemeClr val="accent1">
                    <a:lumMod val="75000"/>
                  </a:schemeClr>
                </a:solidFill>
              </a:rPr>
              <a:t>ou</a:t>
            </a:r>
            <a:r>
              <a:rPr lang="es-CR" sz="1500" i="1" dirty="0">
                <a:solidFill>
                  <a:schemeClr val="accent1">
                    <a:lumMod val="75000"/>
                  </a:schemeClr>
                </a:solidFill>
              </a:rPr>
              <a:t> </a:t>
            </a:r>
            <a:r>
              <a:rPr lang="es-CR" sz="1500" i="1" dirty="0" err="1">
                <a:solidFill>
                  <a:schemeClr val="accent1">
                    <a:lumMod val="75000"/>
                  </a:schemeClr>
                </a:solidFill>
              </a:rPr>
              <a:t>descaminho</a:t>
            </a:r>
            <a:r>
              <a:rPr lang="es-CR" sz="1500" i="1" dirty="0">
                <a:solidFill>
                  <a:schemeClr val="accent1">
                    <a:lumMod val="75000"/>
                  </a:schemeClr>
                </a:solidFill>
              </a:rPr>
              <a:t> do documento implica </a:t>
            </a:r>
            <a:r>
              <a:rPr lang="es-CR" sz="1500" i="1" dirty="0" err="1">
                <a:solidFill>
                  <a:schemeClr val="accent1">
                    <a:lumMod val="75000"/>
                  </a:schemeClr>
                </a:solidFill>
              </a:rPr>
              <a:t>apuração</a:t>
            </a:r>
            <a:r>
              <a:rPr lang="es-CR" sz="1500" i="1" dirty="0">
                <a:solidFill>
                  <a:schemeClr val="accent1">
                    <a:lumMod val="75000"/>
                  </a:schemeClr>
                </a:solidFill>
              </a:rPr>
              <a:t> de </a:t>
            </a:r>
            <a:r>
              <a:rPr lang="es-CR" sz="1500" i="1" dirty="0" err="1">
                <a:solidFill>
                  <a:schemeClr val="accent1">
                    <a:lumMod val="75000"/>
                  </a:schemeClr>
                </a:solidFill>
              </a:rPr>
              <a:t>responsabilidade</a:t>
            </a:r>
            <a:r>
              <a:rPr lang="es-CR" sz="1500" i="1" dirty="0">
                <a:solidFill>
                  <a:schemeClr val="accent1">
                    <a:lumMod val="75000"/>
                  </a:schemeClr>
                </a:solidFill>
              </a:rPr>
              <a:t>; a </a:t>
            </a:r>
            <a:r>
              <a:rPr lang="es-CR" sz="1500" i="1" dirty="0" err="1">
                <a:solidFill>
                  <a:schemeClr val="accent1">
                    <a:lumMod val="75000"/>
                  </a:schemeClr>
                </a:solidFill>
              </a:rPr>
              <a:t>inexistência</a:t>
            </a:r>
            <a:r>
              <a:rPr lang="es-CR" sz="1500" i="1" dirty="0">
                <a:solidFill>
                  <a:schemeClr val="accent1">
                    <a:lumMod val="75000"/>
                  </a:schemeClr>
                </a:solidFill>
              </a:rPr>
              <a:t> de </a:t>
            </a:r>
            <a:r>
              <a:rPr lang="es-CR" sz="1500" i="1" dirty="0" err="1">
                <a:solidFill>
                  <a:schemeClr val="accent1">
                    <a:lumMod val="75000"/>
                  </a:schemeClr>
                </a:solidFill>
              </a:rPr>
              <a:t>informação</a:t>
            </a:r>
            <a:r>
              <a:rPr lang="es-CR" sz="1500" i="1" dirty="0">
                <a:solidFill>
                  <a:schemeClr val="accent1">
                    <a:lumMod val="75000"/>
                  </a:schemeClr>
                </a:solidFill>
              </a:rPr>
              <a:t> de </a:t>
            </a:r>
            <a:r>
              <a:rPr lang="es-CR" sz="1500" i="1" dirty="0" err="1">
                <a:solidFill>
                  <a:schemeClr val="accent1">
                    <a:lumMod val="75000"/>
                  </a:schemeClr>
                </a:solidFill>
              </a:rPr>
              <a:t>competência</a:t>
            </a:r>
            <a:r>
              <a:rPr lang="es-CR" sz="1500" i="1" dirty="0">
                <a:solidFill>
                  <a:schemeClr val="accent1">
                    <a:lumMod val="75000"/>
                  </a:schemeClr>
                </a:solidFill>
              </a:rPr>
              <a:t> do </a:t>
            </a:r>
            <a:r>
              <a:rPr lang="es-CR" sz="1500" i="1" dirty="0" err="1">
                <a:solidFill>
                  <a:schemeClr val="accent1">
                    <a:lumMod val="75000"/>
                  </a:schemeClr>
                </a:solidFill>
              </a:rPr>
              <a:t>órgão</a:t>
            </a:r>
            <a:r>
              <a:rPr lang="es-CR" sz="1500" i="1" dirty="0">
                <a:solidFill>
                  <a:schemeClr val="accent1">
                    <a:lumMod val="75000"/>
                  </a:schemeClr>
                </a:solidFill>
              </a:rPr>
              <a:t> </a:t>
            </a:r>
            <a:r>
              <a:rPr lang="es-CR" sz="1500" i="1" dirty="0" err="1">
                <a:solidFill>
                  <a:schemeClr val="accent1">
                    <a:lumMod val="75000"/>
                  </a:schemeClr>
                </a:solidFill>
              </a:rPr>
              <a:t>cujos</a:t>
            </a:r>
            <a:r>
              <a:rPr lang="es-CR" sz="1500" i="1" dirty="0">
                <a:solidFill>
                  <a:schemeClr val="accent1">
                    <a:lumMod val="75000"/>
                  </a:schemeClr>
                </a:solidFill>
              </a:rPr>
              <a:t> dados </a:t>
            </a:r>
            <a:r>
              <a:rPr lang="es-CR" sz="1500" i="1" dirty="0" err="1">
                <a:solidFill>
                  <a:schemeClr val="accent1">
                    <a:lumMod val="75000"/>
                  </a:schemeClr>
                </a:solidFill>
              </a:rPr>
              <a:t>não</a:t>
            </a:r>
            <a:r>
              <a:rPr lang="es-CR" sz="1500" i="1" dirty="0">
                <a:solidFill>
                  <a:schemeClr val="accent1">
                    <a:lumMod val="75000"/>
                  </a:schemeClr>
                </a:solidFill>
              </a:rPr>
              <a:t> </a:t>
            </a:r>
            <a:r>
              <a:rPr lang="es-CR" sz="1500" i="1" dirty="0" err="1">
                <a:solidFill>
                  <a:schemeClr val="accent1">
                    <a:lumMod val="75000"/>
                  </a:schemeClr>
                </a:solidFill>
              </a:rPr>
              <a:t>foram</a:t>
            </a:r>
            <a:r>
              <a:rPr lang="es-CR" sz="1500" i="1" dirty="0">
                <a:solidFill>
                  <a:schemeClr val="accent1">
                    <a:lumMod val="75000"/>
                  </a:schemeClr>
                </a:solidFill>
              </a:rPr>
              <a:t> consolidados implica </a:t>
            </a:r>
            <a:r>
              <a:rPr lang="es-CR" sz="1500" i="1" dirty="0" err="1">
                <a:solidFill>
                  <a:schemeClr val="accent1">
                    <a:lumMod val="75000"/>
                  </a:schemeClr>
                </a:solidFill>
              </a:rPr>
              <a:t>recomendação</a:t>
            </a:r>
            <a:r>
              <a:rPr lang="es-CR" sz="1500" i="1" dirty="0">
                <a:solidFill>
                  <a:schemeClr val="accent1">
                    <a:lumMod val="75000"/>
                  </a:schemeClr>
                </a:solidFill>
              </a:rPr>
              <a:t> </a:t>
            </a:r>
            <a:r>
              <a:rPr lang="es-CR" sz="1500" i="1" dirty="0" err="1">
                <a:solidFill>
                  <a:schemeClr val="accent1">
                    <a:lumMod val="75000"/>
                  </a:schemeClr>
                </a:solidFill>
              </a:rPr>
              <a:t>ao</a:t>
            </a:r>
            <a:r>
              <a:rPr lang="es-CR" sz="1500" i="1" dirty="0">
                <a:solidFill>
                  <a:schemeClr val="accent1">
                    <a:lumMod val="75000"/>
                  </a:schemeClr>
                </a:solidFill>
              </a:rPr>
              <a:t> gestor. </a:t>
            </a:r>
          </a:p>
        </p:txBody>
      </p:sp>
    </p:spTree>
    <p:extLst>
      <p:ext uri="{BB962C8B-B14F-4D97-AF65-F5344CB8AC3E}">
        <p14:creationId xmlns:p14="http://schemas.microsoft.com/office/powerpoint/2010/main" val="36115872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89193" y="264132"/>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flipV="1">
            <a:off x="673331" y="664242"/>
            <a:ext cx="7211037" cy="440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260648"/>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1893" y="808157"/>
            <a:ext cx="5531964" cy="369332"/>
          </a:xfrm>
          <a:prstGeom prst="rect">
            <a:avLst/>
          </a:prstGeom>
          <a:noFill/>
        </p:spPr>
        <p:txBody>
          <a:bodyPr wrap="none" rtlCol="0">
            <a:spAutoFit/>
          </a:bodyPr>
          <a:lstStyle/>
          <a:p>
            <a:r>
              <a:rPr lang="pt-BR" b="1" dirty="0" smtClean="0">
                <a:solidFill>
                  <a:schemeClr val="accent1">
                    <a:lumMod val="75000"/>
                  </a:schemeClr>
                </a:solidFill>
              </a:rPr>
              <a:t>EXEMPLOS DE MANIFESTÇÕES FORA DO ÂMBITO DA LAI</a:t>
            </a:r>
            <a:endParaRPr lang="pt-BR" b="1" dirty="0">
              <a:solidFill>
                <a:schemeClr val="accent1">
                  <a:lumMod val="75000"/>
                </a:schemeClr>
              </a:solidFill>
            </a:endParaRPr>
          </a:p>
        </p:txBody>
      </p:sp>
      <p:sp>
        <p:nvSpPr>
          <p:cNvPr id="10" name="CaixaDeTexto 9"/>
          <p:cNvSpPr txBox="1"/>
          <p:nvPr/>
        </p:nvSpPr>
        <p:spPr>
          <a:xfrm>
            <a:off x="577810" y="1412776"/>
            <a:ext cx="7727223" cy="5047536"/>
          </a:xfrm>
          <a:prstGeom prst="rect">
            <a:avLst/>
          </a:prstGeom>
          <a:noFill/>
        </p:spPr>
        <p:txBody>
          <a:bodyPr wrap="square" rtlCol="0">
            <a:spAutoFit/>
          </a:bodyPr>
          <a:lstStyle/>
          <a:p>
            <a:pPr marL="214313" indent="-214313" algn="just">
              <a:spcBef>
                <a:spcPts val="600"/>
              </a:spcBef>
              <a:buFont typeface="Arial" panose="020B0604020202020204" pitchFamily="34" charset="0"/>
              <a:buChar char="•"/>
            </a:pPr>
            <a:r>
              <a:rPr lang="pt-BR" sz="2400" dirty="0"/>
              <a:t>Cidadão solicita informação que jamais existiu no órgão ou entidade: a declaração de inexistência da informação será satisfativa, sem providências adicionais;</a:t>
            </a:r>
          </a:p>
          <a:p>
            <a:pPr marL="214313" indent="-214313" algn="just">
              <a:spcBef>
                <a:spcPts val="600"/>
              </a:spcBef>
              <a:buFont typeface="Arial" panose="020B0604020202020204" pitchFamily="34" charset="0"/>
              <a:buChar char="•"/>
            </a:pPr>
            <a:r>
              <a:rPr lang="pt-BR" sz="2400" dirty="0"/>
              <a:t>Cidadão solicita informação </a:t>
            </a:r>
            <a:r>
              <a:rPr lang="pt-BR" sz="2400" dirty="0" smtClean="0"/>
              <a:t>que não existe, mas cuja </a:t>
            </a:r>
            <a:r>
              <a:rPr lang="pt-BR" sz="2400" dirty="0"/>
              <a:t>produção e consolidação é competência do órgão ou entidade: a declaração de inexistência da informação será satisfativa, mas o gestor deverá buscar meio de produzi-la quando vinculada a um dever legal;</a:t>
            </a:r>
          </a:p>
          <a:p>
            <a:pPr marL="214313" indent="-214313" algn="just">
              <a:spcBef>
                <a:spcPts val="600"/>
              </a:spcBef>
              <a:buFont typeface="Arial" panose="020B0604020202020204" pitchFamily="34" charset="0"/>
              <a:buChar char="•"/>
            </a:pPr>
            <a:r>
              <a:rPr lang="pt-BR" sz="2400" dirty="0"/>
              <a:t>Cidadão solicita uma informação cujo registro desapareceu no âmbito do órgão ou entidade: a declaração de inexistência da informação será satisfativa, mas, constatada a irregularidade, o órgão deverá adotar medidas de apuração de responsabilidade. </a:t>
            </a:r>
          </a:p>
        </p:txBody>
      </p:sp>
    </p:spTree>
    <p:extLst>
      <p:ext uri="{BB962C8B-B14F-4D97-AF65-F5344CB8AC3E}">
        <p14:creationId xmlns:p14="http://schemas.microsoft.com/office/powerpoint/2010/main" val="69019743"/>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89193" y="192124"/>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flipV="1">
            <a:off x="601893" y="636315"/>
            <a:ext cx="7714523" cy="52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188640"/>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1893" y="736149"/>
            <a:ext cx="2582374" cy="369332"/>
          </a:xfrm>
          <a:prstGeom prst="rect">
            <a:avLst/>
          </a:prstGeom>
          <a:noFill/>
        </p:spPr>
        <p:txBody>
          <a:bodyPr wrap="none" rtlCol="0">
            <a:spAutoFit/>
          </a:bodyPr>
          <a:lstStyle/>
          <a:p>
            <a:r>
              <a:rPr lang="pt-BR" b="1" dirty="0">
                <a:solidFill>
                  <a:schemeClr val="accent1">
                    <a:lumMod val="75000"/>
                  </a:schemeClr>
                </a:solidFill>
              </a:rPr>
              <a:t>PEDIDO </a:t>
            </a:r>
            <a:r>
              <a:rPr lang="pt-BR" b="1" dirty="0" smtClean="0">
                <a:solidFill>
                  <a:schemeClr val="accent1">
                    <a:lumMod val="75000"/>
                  </a:schemeClr>
                </a:solidFill>
              </a:rPr>
              <a:t>DESARRAZOADO</a:t>
            </a:r>
            <a:endParaRPr lang="pt-BR" b="1" dirty="0">
              <a:solidFill>
                <a:schemeClr val="accent1">
                  <a:lumMod val="75000"/>
                </a:schemeClr>
              </a:solidFill>
            </a:endParaRPr>
          </a:p>
        </p:txBody>
      </p:sp>
      <p:sp>
        <p:nvSpPr>
          <p:cNvPr id="9" name="CaixaDeTexto 8"/>
          <p:cNvSpPr txBox="1"/>
          <p:nvPr/>
        </p:nvSpPr>
        <p:spPr>
          <a:xfrm>
            <a:off x="240478" y="1628800"/>
            <a:ext cx="8435978" cy="4093428"/>
          </a:xfrm>
          <a:prstGeom prst="rect">
            <a:avLst/>
          </a:prstGeom>
          <a:noFill/>
        </p:spPr>
        <p:txBody>
          <a:bodyPr wrap="square" rtlCol="0">
            <a:spAutoFit/>
          </a:bodyPr>
          <a:lstStyle/>
          <a:p>
            <a:pPr algn="just">
              <a:spcBef>
                <a:spcPts val="600"/>
              </a:spcBef>
            </a:pPr>
            <a:r>
              <a:rPr lang="pt-BR" sz="2400" dirty="0"/>
              <a:t>Características</a:t>
            </a:r>
            <a:r>
              <a:rPr lang="pt-BR" sz="2400" dirty="0" smtClean="0"/>
              <a:t>:</a:t>
            </a:r>
          </a:p>
          <a:p>
            <a:pPr algn="just">
              <a:spcBef>
                <a:spcPts val="600"/>
              </a:spcBef>
            </a:pPr>
            <a:endParaRPr lang="pt-BR" sz="2400" dirty="0"/>
          </a:p>
          <a:p>
            <a:pPr marL="257175" indent="-257175" algn="just">
              <a:spcBef>
                <a:spcPts val="600"/>
              </a:spcBef>
              <a:buFont typeface="Arial" panose="020B0604020202020204" pitchFamily="34" charset="0"/>
              <a:buChar char="•"/>
            </a:pPr>
            <a:r>
              <a:rPr lang="pt-BR" sz="2400" dirty="0"/>
              <a:t>Não encontra amparo nas garantias fundamentais da CF/88;</a:t>
            </a:r>
          </a:p>
          <a:p>
            <a:pPr marL="257175" indent="-257175" algn="just">
              <a:spcBef>
                <a:spcPts val="600"/>
              </a:spcBef>
              <a:buFont typeface="Arial" panose="020B0604020202020204" pitchFamily="34" charset="0"/>
              <a:buChar char="•"/>
            </a:pPr>
            <a:r>
              <a:rPr lang="pt-BR" sz="2400" dirty="0"/>
              <a:t>Em desconformidade com os princípios gerais do Direito, ou com o interesse público.</a:t>
            </a:r>
          </a:p>
          <a:p>
            <a:pPr marL="214313" indent="-214313" algn="just">
              <a:spcBef>
                <a:spcPts val="600"/>
              </a:spcBef>
              <a:buFont typeface="Arial" pitchFamily="34" charset="0"/>
              <a:buChar char="•"/>
            </a:pPr>
            <a:r>
              <a:rPr lang="pt-BR" sz="2400" dirty="0" smtClean="0"/>
              <a:t>São </a:t>
            </a:r>
            <a:r>
              <a:rPr lang="pt-BR" sz="2400" dirty="0"/>
              <a:t>considerados como desarrazoados os pedidos desrespeitosos e os pedidos obsessivos (aqueles pedidos repetitivos que visam apenas sobrecarregar a capacidade operacional do órgão, uma vez que não tratam de acesso à informação).</a:t>
            </a:r>
          </a:p>
        </p:txBody>
      </p:sp>
    </p:spTree>
    <p:extLst>
      <p:ext uri="{BB962C8B-B14F-4D97-AF65-F5344CB8AC3E}">
        <p14:creationId xmlns:p14="http://schemas.microsoft.com/office/powerpoint/2010/main" val="3415817272"/>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89193" y="264132"/>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1" y="708323"/>
            <a:ext cx="7427061" cy="52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260648"/>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1893" y="808157"/>
            <a:ext cx="2887585" cy="369332"/>
          </a:xfrm>
          <a:prstGeom prst="rect">
            <a:avLst/>
          </a:prstGeom>
          <a:noFill/>
        </p:spPr>
        <p:txBody>
          <a:bodyPr wrap="none" rtlCol="0">
            <a:spAutoFit/>
          </a:bodyPr>
          <a:lstStyle/>
          <a:p>
            <a:r>
              <a:rPr lang="pt-BR" b="1" dirty="0" smtClean="0">
                <a:solidFill>
                  <a:schemeClr val="accent1">
                    <a:lumMod val="75000"/>
                  </a:schemeClr>
                </a:solidFill>
              </a:rPr>
              <a:t>PEDIDO DESPROPORCIONAL</a:t>
            </a:r>
            <a:endParaRPr lang="pt-BR" b="1" dirty="0">
              <a:solidFill>
                <a:schemeClr val="accent1">
                  <a:lumMod val="75000"/>
                </a:schemeClr>
              </a:solidFill>
            </a:endParaRPr>
          </a:p>
        </p:txBody>
      </p:sp>
      <p:sp>
        <p:nvSpPr>
          <p:cNvPr id="9" name="CaixaDeTexto 8"/>
          <p:cNvSpPr txBox="1"/>
          <p:nvPr/>
        </p:nvSpPr>
        <p:spPr>
          <a:xfrm>
            <a:off x="673331" y="1844824"/>
            <a:ext cx="7571077" cy="3631763"/>
          </a:xfrm>
          <a:prstGeom prst="rect">
            <a:avLst/>
          </a:prstGeom>
          <a:noFill/>
        </p:spPr>
        <p:txBody>
          <a:bodyPr wrap="square" rtlCol="0">
            <a:spAutoFit/>
          </a:bodyPr>
          <a:lstStyle/>
          <a:p>
            <a:pPr marL="257175" indent="-257175" algn="just">
              <a:buFont typeface="Arial" pitchFamily="34" charset="0"/>
              <a:buChar char="•"/>
            </a:pPr>
            <a:r>
              <a:rPr lang="pt-BR" sz="2400" dirty="0"/>
              <a:t>É o pedido de acesso à informação cujo atendimento prejudicaria consideravelmente a realização das atividades rotineiras do órgão/instituição, de modo a lesionar os direitos de outros solicitantes ou a prestação de outros serviços, em razão da dificuldade que o órgão enfrentaria para a entrega.</a:t>
            </a:r>
          </a:p>
          <a:p>
            <a:pPr algn="just"/>
            <a:endParaRPr lang="pt-BR" sz="2400" dirty="0"/>
          </a:p>
          <a:p>
            <a:pPr marL="257175" indent="-257175" algn="just">
              <a:buFont typeface="Arial" pitchFamily="34" charset="0"/>
              <a:buChar char="•"/>
            </a:pPr>
            <a:r>
              <a:rPr lang="pt-BR" sz="2400" dirty="0"/>
              <a:t>O que inviabiliza a entrega da informação é a dificuldade operacional em compilá-la e entregá-la.</a:t>
            </a:r>
          </a:p>
          <a:p>
            <a:pPr marL="257175" indent="-257175" algn="just">
              <a:buFont typeface="Arial" pitchFamily="34" charset="0"/>
              <a:buChar char="•"/>
            </a:pPr>
            <a:endParaRPr lang="pt-BR" sz="1600" b="1" dirty="0">
              <a:solidFill>
                <a:schemeClr val="accent1">
                  <a:lumMod val="75000"/>
                </a:schemeClr>
              </a:solidFill>
            </a:endParaRPr>
          </a:p>
        </p:txBody>
      </p:sp>
    </p:spTree>
    <p:extLst>
      <p:ext uri="{BB962C8B-B14F-4D97-AF65-F5344CB8AC3E}">
        <p14:creationId xmlns:p14="http://schemas.microsoft.com/office/powerpoint/2010/main" val="402209529"/>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89193" y="264132"/>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1" y="708323"/>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260648"/>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1893" y="808157"/>
            <a:ext cx="2542043" cy="369332"/>
          </a:xfrm>
          <a:prstGeom prst="rect">
            <a:avLst/>
          </a:prstGeom>
          <a:noFill/>
        </p:spPr>
        <p:txBody>
          <a:bodyPr wrap="none" rtlCol="0">
            <a:spAutoFit/>
          </a:bodyPr>
          <a:lstStyle/>
          <a:p>
            <a:r>
              <a:rPr lang="pt-BR" b="1" dirty="0">
                <a:solidFill>
                  <a:schemeClr val="accent1">
                    <a:lumMod val="75000"/>
                  </a:schemeClr>
                </a:solidFill>
              </a:rPr>
              <a:t>TRABALHOS </a:t>
            </a:r>
            <a:r>
              <a:rPr lang="pt-BR" b="1" dirty="0" smtClean="0">
                <a:solidFill>
                  <a:schemeClr val="accent1">
                    <a:lumMod val="75000"/>
                  </a:schemeClr>
                </a:solidFill>
              </a:rPr>
              <a:t>ADICIONAIS</a:t>
            </a:r>
            <a:endParaRPr lang="pt-BR" b="1" dirty="0">
              <a:solidFill>
                <a:schemeClr val="accent1">
                  <a:lumMod val="75000"/>
                </a:schemeClr>
              </a:solidFill>
            </a:endParaRPr>
          </a:p>
        </p:txBody>
      </p:sp>
      <p:sp>
        <p:nvSpPr>
          <p:cNvPr id="9" name="CaixaDeTexto 8"/>
          <p:cNvSpPr txBox="1"/>
          <p:nvPr/>
        </p:nvSpPr>
        <p:spPr>
          <a:xfrm>
            <a:off x="589193" y="1268760"/>
            <a:ext cx="7727223" cy="5262979"/>
          </a:xfrm>
          <a:prstGeom prst="rect">
            <a:avLst/>
          </a:prstGeom>
          <a:noFill/>
        </p:spPr>
        <p:txBody>
          <a:bodyPr wrap="square" rtlCol="0">
            <a:spAutoFit/>
          </a:bodyPr>
          <a:lstStyle/>
          <a:p>
            <a:pPr algn="just"/>
            <a:r>
              <a:rPr lang="pt-BR" sz="2400" dirty="0"/>
              <a:t>O objeto do pedido de acesso não existe no formato especificado pelo solicitante, embora a produção da informação seja possível, desde que haja trabalho de análise, interpretação ou consolidação de dados pelos analistas do órgão/instituição recorrido;</a:t>
            </a:r>
          </a:p>
          <a:p>
            <a:pPr algn="just"/>
            <a:endParaRPr lang="pt-BR" sz="2400" dirty="0"/>
          </a:p>
          <a:p>
            <a:pPr algn="just"/>
            <a:r>
              <a:rPr lang="pt-BR" sz="2400" dirty="0"/>
              <a:t>Esta hipótese somente é aplicável quando a consolidação e a análise não integrem a competência legal do </a:t>
            </a:r>
            <a:r>
              <a:rPr lang="pt-BR" sz="2400" dirty="0" smtClean="0"/>
              <a:t>órgão. </a:t>
            </a:r>
            <a:r>
              <a:rPr lang="pt-BR" sz="2400" dirty="0" smtClean="0">
                <a:solidFill>
                  <a:srgbClr val="FF0000"/>
                </a:solidFill>
              </a:rPr>
              <a:t>(súmula CMRI nº 6/2015)</a:t>
            </a:r>
            <a:endParaRPr lang="pt-BR" sz="2400" dirty="0">
              <a:solidFill>
                <a:srgbClr val="FF0000"/>
              </a:solidFill>
            </a:endParaRPr>
          </a:p>
          <a:p>
            <a:pPr algn="just"/>
            <a:endParaRPr lang="pt-BR" sz="2400" dirty="0"/>
          </a:p>
          <a:p>
            <a:pPr algn="just"/>
            <a:r>
              <a:rPr lang="pt-BR" sz="2400" dirty="0"/>
              <a:t>No caso de negativa de acesso, o órgão/entidade deve indicar ao cidadão, caso tenha conhecimento, o local onde se encontram os dados, de forma que ele próprio possa realizar o trabalho de análise, interpretação e compilação</a:t>
            </a:r>
            <a:r>
              <a:rPr lang="pt-BR" sz="2400" dirty="0" smtClean="0"/>
              <a:t>.</a:t>
            </a:r>
            <a:endParaRPr lang="pt-BR" sz="2400" dirty="0"/>
          </a:p>
        </p:txBody>
      </p:sp>
    </p:spTree>
    <p:extLst>
      <p:ext uri="{BB962C8B-B14F-4D97-AF65-F5344CB8AC3E}">
        <p14:creationId xmlns:p14="http://schemas.microsoft.com/office/powerpoint/2010/main" val="4012511787"/>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2673" y="260648"/>
            <a:ext cx="7886700" cy="1325563"/>
          </a:xfrm>
        </p:spPr>
        <p:txBody>
          <a:bodyPr/>
          <a:lstStyle/>
          <a:p>
            <a:r>
              <a:rPr lang="pt-BR" b="1" dirty="0"/>
              <a:t>Escala Brasil Transparente</a:t>
            </a:r>
          </a:p>
        </p:txBody>
      </p:sp>
      <p:sp>
        <p:nvSpPr>
          <p:cNvPr id="3" name="Espaço Reservado para Conteúdo 2"/>
          <p:cNvSpPr>
            <a:spLocks noGrp="1"/>
          </p:cNvSpPr>
          <p:nvPr>
            <p:ph idx="1"/>
          </p:nvPr>
        </p:nvSpPr>
        <p:spPr>
          <a:xfrm>
            <a:off x="179512" y="1473882"/>
            <a:ext cx="8263830" cy="4968552"/>
          </a:xfrm>
        </p:spPr>
        <p:txBody>
          <a:bodyPr>
            <a:noAutofit/>
          </a:bodyPr>
          <a:lstStyle/>
          <a:p>
            <a:pPr marL="0" indent="0" algn="just" fontAlgn="base">
              <a:buNone/>
            </a:pPr>
            <a:r>
              <a:rPr lang="pt-BR" sz="2400" dirty="0"/>
              <a:t>Além de alguns requisitos da legislação, a CGU avalia os seguintes aspectos:</a:t>
            </a:r>
          </a:p>
          <a:p>
            <a:pPr algn="just" fontAlgn="base"/>
            <a:endParaRPr lang="pt-BR" sz="1100" dirty="0" smtClean="0"/>
          </a:p>
          <a:p>
            <a:pPr algn="just" fontAlgn="base"/>
            <a:endParaRPr lang="pt-BR" sz="2400" dirty="0"/>
          </a:p>
          <a:p>
            <a:pPr marL="0" indent="0" algn="just" fontAlgn="base">
              <a:buNone/>
            </a:pPr>
            <a:r>
              <a:rPr lang="pt-BR" sz="2400" dirty="0"/>
              <a:t>                 Respostas aos pedidos no prazo legal.</a:t>
            </a:r>
          </a:p>
          <a:p>
            <a:pPr marL="0" indent="0" algn="just" fontAlgn="base">
              <a:buNone/>
            </a:pPr>
            <a:endParaRPr lang="pt-BR" sz="2400" dirty="0" smtClean="0"/>
          </a:p>
          <a:p>
            <a:pPr marL="0" indent="0" algn="just" fontAlgn="base">
              <a:buNone/>
            </a:pPr>
            <a:r>
              <a:rPr lang="pt-BR" sz="2400" dirty="0" smtClean="0"/>
              <a:t>                 </a:t>
            </a:r>
            <a:r>
              <a:rPr lang="pt-BR" sz="2400" dirty="0"/>
              <a:t>Respostas em conformidade com o que foi solicitado</a:t>
            </a:r>
            <a:r>
              <a:rPr lang="pt-BR" sz="2400" dirty="0" smtClean="0"/>
              <a:t>.</a:t>
            </a:r>
          </a:p>
          <a:p>
            <a:pPr marL="0" indent="0" algn="just" fontAlgn="base">
              <a:buNone/>
            </a:pPr>
            <a:endParaRPr lang="pt-BR" sz="2400" dirty="0"/>
          </a:p>
          <a:p>
            <a:pPr marL="0" indent="0" algn="just" fontAlgn="base">
              <a:buNone/>
            </a:pPr>
            <a:endParaRPr lang="pt-BR" sz="2400" dirty="0"/>
          </a:p>
          <a:p>
            <a:pPr marL="0" indent="0" algn="just" fontAlgn="base">
              <a:buNone/>
            </a:pPr>
            <a:r>
              <a:rPr lang="pt-BR" sz="2400" dirty="0"/>
              <a:t>Na primeira avaliação de 2015, que aconteceu no primeiro semestre, o estado de Minas Gerais obteve a nota 7,36 e estava em 15º lugar.</a:t>
            </a:r>
          </a:p>
          <a:p>
            <a:endParaRPr lang="pt-BR" sz="3600" dirty="0"/>
          </a:p>
        </p:txBody>
      </p:sp>
      <p:pic>
        <p:nvPicPr>
          <p:cNvPr id="4" name="Picture 2" descr="Tempo de planejamento Ícone grát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934086"/>
            <a:ext cx="525860" cy="52586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3"/>
          <a:stretch>
            <a:fillRect/>
          </a:stretch>
        </p:blipFill>
        <p:spPr>
          <a:xfrm>
            <a:off x="322673" y="3645024"/>
            <a:ext cx="559168" cy="626268"/>
          </a:xfrm>
          <a:prstGeom prst="rect">
            <a:avLst/>
          </a:prstGeom>
        </p:spPr>
      </p:pic>
    </p:spTree>
    <p:extLst>
      <p:ext uri="{BB962C8B-B14F-4D97-AF65-F5344CB8AC3E}">
        <p14:creationId xmlns:p14="http://schemas.microsoft.com/office/powerpoint/2010/main" val="2865003036"/>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89193" y="264132"/>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1" y="708323"/>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260648"/>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1893" y="808157"/>
            <a:ext cx="2181431" cy="369332"/>
          </a:xfrm>
          <a:prstGeom prst="rect">
            <a:avLst/>
          </a:prstGeom>
          <a:noFill/>
        </p:spPr>
        <p:txBody>
          <a:bodyPr wrap="none" rtlCol="0">
            <a:spAutoFit/>
          </a:bodyPr>
          <a:lstStyle/>
          <a:p>
            <a:r>
              <a:rPr lang="pt-BR" b="1" dirty="0">
                <a:solidFill>
                  <a:schemeClr val="accent1">
                    <a:lumMod val="75000"/>
                  </a:schemeClr>
                </a:solidFill>
              </a:rPr>
              <a:t>LINGUAGEM </a:t>
            </a:r>
            <a:r>
              <a:rPr lang="pt-BR" b="1" dirty="0" smtClean="0">
                <a:solidFill>
                  <a:schemeClr val="accent1">
                    <a:lumMod val="75000"/>
                  </a:schemeClr>
                </a:solidFill>
              </a:rPr>
              <a:t>CIDADÃ</a:t>
            </a:r>
            <a:endParaRPr lang="pt-BR" b="1" dirty="0">
              <a:solidFill>
                <a:schemeClr val="accent1">
                  <a:lumMod val="75000"/>
                </a:schemeClr>
              </a:solidFill>
            </a:endParaRPr>
          </a:p>
        </p:txBody>
      </p:sp>
      <p:sp>
        <p:nvSpPr>
          <p:cNvPr id="9" name="CaixaDeTexto 5"/>
          <p:cNvSpPr txBox="1">
            <a:spLocks noChangeArrowheads="1"/>
          </p:cNvSpPr>
          <p:nvPr/>
        </p:nvSpPr>
        <p:spPr bwMode="auto">
          <a:xfrm>
            <a:off x="2483768" y="1484784"/>
            <a:ext cx="612068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50000"/>
              </a:lnSpc>
              <a:defRPr/>
            </a:pPr>
            <a:r>
              <a:rPr lang="pt-BR" altLang="pt-BR" sz="2400" dirty="0">
                <a:latin typeface="+mn-lt"/>
                <a:ea typeface="+mn-ea"/>
              </a:rPr>
              <a:t>Lei nº 12.527/2011</a:t>
            </a:r>
          </a:p>
          <a:p>
            <a:pPr>
              <a:lnSpc>
                <a:spcPct val="150000"/>
              </a:lnSpc>
              <a:defRPr/>
            </a:pPr>
            <a:r>
              <a:rPr lang="pt-BR" altLang="pt-BR" sz="2400" dirty="0" smtClean="0">
                <a:latin typeface="+mn-lt"/>
                <a:ea typeface="+mn-ea"/>
              </a:rPr>
              <a:t>Art</a:t>
            </a:r>
            <a:r>
              <a:rPr lang="pt-BR" altLang="pt-BR" sz="2400" dirty="0">
                <a:latin typeface="+mn-lt"/>
                <a:ea typeface="+mn-ea"/>
              </a:rPr>
              <a:t>. 5º É dever do Estado garantir o direito de acesso à informação, que será franqueada, mediante procedimentos objetivos e ágeis, de forma transparente, clara e em linguagem de fácil compreensão. </a:t>
            </a:r>
            <a:endParaRPr lang="pt-BR" altLang="pt-BR" sz="2400" dirty="0" smtClean="0">
              <a:latin typeface="+mn-lt"/>
              <a:ea typeface="+mn-ea"/>
            </a:endParaRPr>
          </a:p>
          <a:p>
            <a:pPr>
              <a:lnSpc>
                <a:spcPct val="150000"/>
              </a:lnSpc>
              <a:defRPr/>
            </a:pPr>
            <a:endParaRPr lang="pt-BR" altLang="pt-BR" sz="2400" dirty="0" smtClean="0">
              <a:latin typeface="+mn-lt"/>
              <a:ea typeface="+mn-ea"/>
            </a:endParaRPr>
          </a:p>
          <a:p>
            <a:pPr>
              <a:lnSpc>
                <a:spcPct val="150000"/>
              </a:lnSpc>
              <a:defRPr/>
            </a:pPr>
            <a:r>
              <a:rPr lang="pt-BR" sz="2400" dirty="0">
                <a:latin typeface="Open Sans Light" panose="020B0306030504020204" pitchFamily="34" charset="0"/>
                <a:ea typeface="Open Sans Light" panose="020B0306030504020204" pitchFamily="34" charset="0"/>
                <a:cs typeface="Open Sans Light" panose="020B0306030504020204" pitchFamily="34" charset="0"/>
              </a:rPr>
              <a:t>Esta é a chamada </a:t>
            </a:r>
            <a:r>
              <a:rPr lang="pt-BR" sz="3200" i="1" dirty="0">
                <a:solidFill>
                  <a:schemeClr val="accent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linguagem </a:t>
            </a:r>
            <a:r>
              <a:rPr lang="pt-BR" sz="3200" i="1" dirty="0" smtClean="0">
                <a:solidFill>
                  <a:schemeClr val="accent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cidadã</a:t>
            </a:r>
            <a:endParaRPr lang="pt-BR" sz="3200" dirty="0">
              <a:solidFill>
                <a:schemeClr val="accent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 name="Imagem 2"/>
          <p:cNvPicPr>
            <a:picLocks noChangeAspect="1"/>
          </p:cNvPicPr>
          <p:nvPr/>
        </p:nvPicPr>
        <p:blipFill>
          <a:blip r:embed="rId3"/>
          <a:stretch>
            <a:fillRect/>
          </a:stretch>
        </p:blipFill>
        <p:spPr>
          <a:xfrm>
            <a:off x="467544" y="2996952"/>
            <a:ext cx="1523944" cy="1315271"/>
          </a:xfrm>
          <a:prstGeom prst="rect">
            <a:avLst/>
          </a:prstGeom>
        </p:spPr>
      </p:pic>
    </p:spTree>
    <p:extLst>
      <p:ext uri="{BB962C8B-B14F-4D97-AF65-F5344CB8AC3E}">
        <p14:creationId xmlns:p14="http://schemas.microsoft.com/office/powerpoint/2010/main" val="1279575931"/>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89193" y="264132"/>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1" y="708323"/>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260648"/>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1893" y="808157"/>
            <a:ext cx="2181431" cy="369332"/>
          </a:xfrm>
          <a:prstGeom prst="rect">
            <a:avLst/>
          </a:prstGeom>
          <a:noFill/>
        </p:spPr>
        <p:txBody>
          <a:bodyPr wrap="none" rtlCol="0">
            <a:spAutoFit/>
          </a:bodyPr>
          <a:lstStyle/>
          <a:p>
            <a:r>
              <a:rPr lang="pt-BR" b="1" dirty="0">
                <a:solidFill>
                  <a:schemeClr val="accent1">
                    <a:lumMod val="75000"/>
                  </a:schemeClr>
                </a:solidFill>
              </a:rPr>
              <a:t>LINGUAGEM </a:t>
            </a:r>
            <a:r>
              <a:rPr lang="pt-BR" b="1" dirty="0" smtClean="0">
                <a:solidFill>
                  <a:schemeClr val="accent1">
                    <a:lumMod val="75000"/>
                  </a:schemeClr>
                </a:solidFill>
              </a:rPr>
              <a:t>CIDADÃ</a:t>
            </a:r>
            <a:endParaRPr lang="pt-BR" b="1" dirty="0">
              <a:solidFill>
                <a:schemeClr val="accent1">
                  <a:lumMod val="75000"/>
                </a:schemeClr>
              </a:solidFill>
            </a:endParaRPr>
          </a:p>
        </p:txBody>
      </p:sp>
      <p:sp>
        <p:nvSpPr>
          <p:cNvPr id="13" name="Rectangle 4"/>
          <p:cNvSpPr>
            <a:spLocks noChangeArrowheads="1"/>
          </p:cNvSpPr>
          <p:nvPr/>
        </p:nvSpPr>
        <p:spPr bwMode="auto">
          <a:xfrm>
            <a:off x="455713" y="1484784"/>
            <a:ext cx="792088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ts val="600"/>
              </a:spcBef>
            </a:pPr>
            <a:r>
              <a:rPr lang="pt-BR" altLang="pt-BR" sz="2000" dirty="0">
                <a:latin typeface="+mn-lt"/>
                <a:ea typeface="+mn-ea"/>
              </a:rPr>
              <a:t>Diz a lenda que Rui Barbosa, ao chegar em casa, ouviu um barulho estranho vindo do seu quintal. Chegando lá, constatou haver um ladrão tentando levar seus patos de criação. Aproximou-se vagarosamente do indivíduo e, surpreendendo-o ao tentar pular o muro com seus amados patos, disse-lhe:</a:t>
            </a:r>
            <a:br>
              <a:rPr lang="pt-BR" altLang="pt-BR" sz="2000" dirty="0">
                <a:latin typeface="+mn-lt"/>
                <a:ea typeface="+mn-ea"/>
              </a:rPr>
            </a:br>
            <a:r>
              <a:rPr lang="pt-BR" altLang="pt-BR" sz="2000" dirty="0" smtClean="0">
                <a:latin typeface="+mn-lt"/>
                <a:ea typeface="+mn-ea"/>
              </a:rPr>
              <a:t>Oh</a:t>
            </a:r>
            <a:r>
              <a:rPr lang="pt-BR" altLang="pt-BR" sz="2000" dirty="0">
                <a:latin typeface="+mn-lt"/>
                <a:ea typeface="+mn-ea"/>
              </a:rPr>
              <a:t>, bucéfalo </a:t>
            </a:r>
            <a:r>
              <a:rPr lang="pt-BR" altLang="pt-BR" sz="2000" dirty="0" err="1">
                <a:latin typeface="+mn-lt"/>
                <a:ea typeface="+mn-ea"/>
              </a:rPr>
              <a:t>anácrono</a:t>
            </a:r>
            <a:r>
              <a:rPr lang="pt-BR" altLang="pt-BR" sz="2000" dirty="0">
                <a:latin typeface="+mn-lt"/>
                <a:ea typeface="+mn-ea"/>
              </a:rPr>
              <a:t>! Não o interpelo pelo valor intrínseco dos bípedes palmípedes, mas sim pelo ato vil e sorrateiro de profanares o recôndito da minha habitação, levando meus ovíparos à sorrelfa e à socapa. Se fazes isso por necessidade, transijo; mas se é para zombares da minha elevada </a:t>
            </a:r>
            <a:r>
              <a:rPr lang="pt-BR" altLang="pt-BR" sz="2000" dirty="0" err="1">
                <a:latin typeface="+mn-lt"/>
                <a:ea typeface="+mn-ea"/>
              </a:rPr>
              <a:t>prosopopéia</a:t>
            </a:r>
            <a:r>
              <a:rPr lang="pt-BR" altLang="pt-BR" sz="2000" dirty="0">
                <a:latin typeface="+mn-lt"/>
                <a:ea typeface="+mn-ea"/>
              </a:rPr>
              <a:t> de cidadão digno e honrado, dar-te-ei com minha bengala fosfórica bem no alto da tua sinagoga, e o farei com tal ímpeto que te reduzirei à quinquagésima potência que o vulgo denomina nada.</a:t>
            </a:r>
            <a:br>
              <a:rPr lang="pt-BR" altLang="pt-BR" sz="2000" dirty="0">
                <a:latin typeface="+mn-lt"/>
                <a:ea typeface="+mn-ea"/>
              </a:rPr>
            </a:br>
            <a:r>
              <a:rPr lang="pt-BR" altLang="pt-BR" sz="2000" dirty="0" smtClean="0">
                <a:latin typeface="+mn-lt"/>
                <a:ea typeface="+mn-ea"/>
              </a:rPr>
              <a:t>E </a:t>
            </a:r>
            <a:r>
              <a:rPr lang="pt-BR" altLang="pt-BR" sz="2000" dirty="0">
                <a:latin typeface="+mn-lt"/>
                <a:ea typeface="+mn-ea"/>
              </a:rPr>
              <a:t>o ladrão, confuso, diz:</a:t>
            </a:r>
            <a:br>
              <a:rPr lang="pt-BR" altLang="pt-BR" sz="2000" dirty="0">
                <a:latin typeface="+mn-lt"/>
                <a:ea typeface="+mn-ea"/>
              </a:rPr>
            </a:br>
            <a:r>
              <a:rPr lang="pt-BR" altLang="pt-BR" sz="2000" dirty="0" smtClean="0">
                <a:latin typeface="+mn-lt"/>
                <a:ea typeface="+mn-ea"/>
              </a:rPr>
              <a:t>"- </a:t>
            </a:r>
            <a:r>
              <a:rPr lang="pt-BR" altLang="pt-BR" sz="2000" dirty="0" err="1">
                <a:latin typeface="+mn-lt"/>
                <a:ea typeface="+mn-ea"/>
              </a:rPr>
              <a:t>Dotô</a:t>
            </a:r>
            <a:r>
              <a:rPr lang="pt-BR" altLang="pt-BR" sz="2000" dirty="0">
                <a:latin typeface="+mn-lt"/>
                <a:ea typeface="+mn-ea"/>
              </a:rPr>
              <a:t>, eu levo ou deixo os pato?" </a:t>
            </a:r>
          </a:p>
        </p:txBody>
      </p:sp>
    </p:spTree>
    <p:extLst>
      <p:ext uri="{BB962C8B-B14F-4D97-AF65-F5344CB8AC3E}">
        <p14:creationId xmlns:p14="http://schemas.microsoft.com/office/powerpoint/2010/main" val="2135534618"/>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89193" y="427411"/>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flipV="1">
            <a:off x="673331" y="827521"/>
            <a:ext cx="7931117" cy="440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423927"/>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1893" y="971436"/>
            <a:ext cx="2181431" cy="369332"/>
          </a:xfrm>
          <a:prstGeom prst="rect">
            <a:avLst/>
          </a:prstGeom>
          <a:noFill/>
        </p:spPr>
        <p:txBody>
          <a:bodyPr wrap="none" rtlCol="0">
            <a:spAutoFit/>
          </a:bodyPr>
          <a:lstStyle/>
          <a:p>
            <a:r>
              <a:rPr lang="pt-BR" b="1" dirty="0">
                <a:solidFill>
                  <a:schemeClr val="accent1">
                    <a:lumMod val="75000"/>
                  </a:schemeClr>
                </a:solidFill>
              </a:rPr>
              <a:t>LINGUAGEM </a:t>
            </a:r>
            <a:r>
              <a:rPr lang="pt-BR" b="1" dirty="0" smtClean="0">
                <a:solidFill>
                  <a:schemeClr val="accent1">
                    <a:lumMod val="75000"/>
                  </a:schemeClr>
                </a:solidFill>
              </a:rPr>
              <a:t>CIDADÃ</a:t>
            </a:r>
            <a:endParaRPr lang="pt-BR" b="1" dirty="0">
              <a:solidFill>
                <a:schemeClr val="accent1">
                  <a:lumMod val="75000"/>
                </a:schemeClr>
              </a:solidFill>
            </a:endParaRPr>
          </a:p>
        </p:txBody>
      </p:sp>
      <p:sp>
        <p:nvSpPr>
          <p:cNvPr id="12" name="Retângulo 9"/>
          <p:cNvSpPr>
            <a:spLocks noChangeArrowheads="1"/>
          </p:cNvSpPr>
          <p:nvPr/>
        </p:nvSpPr>
        <p:spPr bwMode="auto">
          <a:xfrm>
            <a:off x="3369374" y="1386124"/>
            <a:ext cx="5040560" cy="473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lnSpc>
                <a:spcPct val="107000"/>
              </a:lnSpc>
              <a:spcAft>
                <a:spcPts val="600"/>
              </a:spcAft>
            </a:pPr>
            <a:r>
              <a:rPr lang="pt-BR" altLang="pt-BR" sz="1300" dirty="0">
                <a:latin typeface="+mn-lt"/>
              </a:rPr>
              <a:t>19. Tal conceito[...] diz respeito à qualidade da linguagem que permita a compreensão clara da mensagem a ser transmitida de emissor a receptor, utilizando o contexto deste [...] como elemento constitutivo da forma do discurso. [...] </a:t>
            </a:r>
          </a:p>
          <a:p>
            <a:pPr algn="just">
              <a:lnSpc>
                <a:spcPct val="107000"/>
              </a:lnSpc>
              <a:spcAft>
                <a:spcPts val="600"/>
              </a:spcAft>
            </a:pPr>
            <a:r>
              <a:rPr lang="pt-BR" altLang="pt-BR" sz="1300" dirty="0">
                <a:latin typeface="+mn-lt"/>
              </a:rPr>
              <a:t>20. [...] em que pese a o termo seja comumente utilizado para designar a forma de comunicação estatal em vias de desburocratização, tal comunicação não deve ser compreendida como uma via de mão única, dada a própria natureza relacional do fenômeno comunicativo. O correlato fato linguístico, portanto, deverá observar as limitações de visão de mundo e consenso cultural anterior de ambas as partes envolvidas no esforço comunicativo. </a:t>
            </a:r>
          </a:p>
          <a:p>
            <a:pPr algn="just">
              <a:lnSpc>
                <a:spcPct val="107000"/>
              </a:lnSpc>
              <a:spcAft>
                <a:spcPts val="600"/>
              </a:spcAft>
            </a:pPr>
            <a:r>
              <a:rPr lang="pt-BR" altLang="pt-BR" sz="1300" dirty="0">
                <a:latin typeface="+mn-lt"/>
              </a:rPr>
              <a:t>21. A linguagem cidadã, [...], é aquela que, da posição do Estado, corrige um discurso excludente e estabelece uma relação leal que permita a apropriação adequada deste discurso pelo cidadão. Como somente é possível compreendê-la do ponto de vista relacional, é evidente que tal linguagem implica trazer a manifestação do cidadão para o ambiente do Estado em termos que este possa processá-la. Ou seja, por mais que a manifestação haja incorrido em eventual erro objetivo, não havendo ele sido suficiente para fulminar o procedimento cognitivo de natureza intersubjetiva de criação de significado, tem-se realizada a comunicação e, como decorrência, apropriada a mensagem.</a:t>
            </a:r>
          </a:p>
        </p:txBody>
      </p:sp>
      <p:sp>
        <p:nvSpPr>
          <p:cNvPr id="13" name="CaixaDeTexto 4"/>
          <p:cNvSpPr txBox="1">
            <a:spLocks noChangeArrowheads="1"/>
          </p:cNvSpPr>
          <p:nvPr/>
        </p:nvSpPr>
        <p:spPr bwMode="auto">
          <a:xfrm>
            <a:off x="427815" y="4310654"/>
            <a:ext cx="27760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pt-BR" b="1" dirty="0">
                <a:solidFill>
                  <a:srgbClr val="336091"/>
                </a:solidFill>
                <a:latin typeface="+mn-lt"/>
              </a:rPr>
              <a:t>Veja o texto ao lado, sobre linguagem cidadã. Você é capaz de traduzi-lo para uma linguagem cidadã?</a:t>
            </a:r>
          </a:p>
        </p:txBody>
      </p:sp>
      <p:pic>
        <p:nvPicPr>
          <p:cNvPr id="9" name="Imagem 8"/>
          <p:cNvPicPr>
            <a:picLocks noChangeAspect="1"/>
          </p:cNvPicPr>
          <p:nvPr/>
        </p:nvPicPr>
        <p:blipFill>
          <a:blip r:embed="rId3"/>
          <a:stretch>
            <a:fillRect/>
          </a:stretch>
        </p:blipFill>
        <p:spPr>
          <a:xfrm>
            <a:off x="967947" y="2592214"/>
            <a:ext cx="1523944" cy="1315271"/>
          </a:xfrm>
          <a:prstGeom prst="rect">
            <a:avLst/>
          </a:prstGeom>
        </p:spPr>
      </p:pic>
    </p:spTree>
    <p:extLst>
      <p:ext uri="{BB962C8B-B14F-4D97-AF65-F5344CB8AC3E}">
        <p14:creationId xmlns:p14="http://schemas.microsoft.com/office/powerpoint/2010/main" val="1496850340"/>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89193" y="264132"/>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1" y="708323"/>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260648"/>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1893" y="808157"/>
            <a:ext cx="2181431" cy="369332"/>
          </a:xfrm>
          <a:prstGeom prst="rect">
            <a:avLst/>
          </a:prstGeom>
          <a:noFill/>
        </p:spPr>
        <p:txBody>
          <a:bodyPr wrap="none" rtlCol="0">
            <a:spAutoFit/>
          </a:bodyPr>
          <a:lstStyle/>
          <a:p>
            <a:r>
              <a:rPr lang="pt-BR" b="1" dirty="0">
                <a:solidFill>
                  <a:schemeClr val="accent1">
                    <a:lumMod val="75000"/>
                  </a:schemeClr>
                </a:solidFill>
              </a:rPr>
              <a:t>LINGUAGEM </a:t>
            </a:r>
            <a:r>
              <a:rPr lang="pt-BR" b="1" dirty="0" smtClean="0">
                <a:solidFill>
                  <a:schemeClr val="accent1">
                    <a:lumMod val="75000"/>
                  </a:schemeClr>
                </a:solidFill>
              </a:rPr>
              <a:t>CIDADÃ</a:t>
            </a:r>
            <a:endParaRPr lang="pt-BR" b="1" dirty="0">
              <a:solidFill>
                <a:schemeClr val="accent1">
                  <a:lumMod val="75000"/>
                </a:schemeClr>
              </a:solidFill>
            </a:endParaRPr>
          </a:p>
        </p:txBody>
      </p:sp>
      <p:pic>
        <p:nvPicPr>
          <p:cNvPr id="12" name="Imagem 11"/>
          <p:cNvPicPr>
            <a:picLocks noChangeAspect="1"/>
          </p:cNvPicPr>
          <p:nvPr/>
        </p:nvPicPr>
        <p:blipFill rotWithShape="1">
          <a:blip r:embed="rId3" cstate="print">
            <a:extLst>
              <a:ext uri="{28A0092B-C50C-407E-A947-70E740481C1C}">
                <a14:useLocalDpi xmlns:a14="http://schemas.microsoft.com/office/drawing/2010/main" val="0"/>
              </a:ext>
            </a:extLst>
          </a:blip>
          <a:srcRect l="7576" t="14067" r="50192" b="62100"/>
          <a:stretch/>
        </p:blipFill>
        <p:spPr>
          <a:xfrm>
            <a:off x="1284452" y="1949499"/>
            <a:ext cx="2304256" cy="792088"/>
          </a:xfrm>
          <a:prstGeom prst="rect">
            <a:avLst/>
          </a:prstGeom>
        </p:spPr>
      </p:pic>
      <p:sp>
        <p:nvSpPr>
          <p:cNvPr id="9" name="Rectangle 4"/>
          <p:cNvSpPr>
            <a:spLocks noChangeArrowheads="1"/>
          </p:cNvSpPr>
          <p:nvPr/>
        </p:nvSpPr>
        <p:spPr bwMode="auto">
          <a:xfrm>
            <a:off x="877225" y="2741587"/>
            <a:ext cx="311871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pt-BR" altLang="pt-BR" dirty="0" smtClean="0">
                <a:latin typeface="+mn-lt"/>
                <a:ea typeface="+mn-ea"/>
              </a:rPr>
              <a:t>Prezado Senhor, este SIC participa que sua pretensão não será recepcionada por conter inegável inovação em sede de foro recursal. Para o atendimento deste novo pleito, faz-se imprescindível a interposição por meio do sistema eletrônico apropriado. </a:t>
            </a:r>
            <a:endParaRPr lang="pt-BR" altLang="pt-BR" dirty="0">
              <a:latin typeface="+mn-lt"/>
              <a:ea typeface="+mn-ea"/>
            </a:endParaRPr>
          </a:p>
        </p:txBody>
      </p:sp>
      <p:sp>
        <p:nvSpPr>
          <p:cNvPr id="10" name="Rectangle 4"/>
          <p:cNvSpPr>
            <a:spLocks noChangeArrowheads="1"/>
          </p:cNvSpPr>
          <p:nvPr/>
        </p:nvSpPr>
        <p:spPr bwMode="auto">
          <a:xfrm>
            <a:off x="4909673" y="2741587"/>
            <a:ext cx="311871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pt-BR" altLang="pt-BR" dirty="0" smtClean="0">
                <a:latin typeface="+mn-lt"/>
                <a:ea typeface="+mn-ea"/>
              </a:rPr>
              <a:t>Prezado Cidadão, seu recurso não poderá ser atendido por conter questões não tratadas no pedido inicial. Sugerimos que faça nova solicitação no sistema Eletrônico do Serviço de Informações ao Cidadão (</a:t>
            </a:r>
            <a:r>
              <a:rPr lang="pt-BR" altLang="pt-BR" dirty="0" err="1" smtClean="0">
                <a:latin typeface="+mn-lt"/>
                <a:ea typeface="+mn-ea"/>
              </a:rPr>
              <a:t>e-Sic</a:t>
            </a:r>
            <a:r>
              <a:rPr lang="pt-BR" altLang="pt-BR" dirty="0" smtClean="0">
                <a:latin typeface="+mn-lt"/>
                <a:ea typeface="+mn-ea"/>
              </a:rPr>
              <a:t>). </a:t>
            </a:r>
            <a:endParaRPr lang="pt-BR" altLang="pt-BR" dirty="0">
              <a:latin typeface="+mn-lt"/>
              <a:ea typeface="+mn-ea"/>
            </a:endParaRPr>
          </a:p>
        </p:txBody>
      </p:sp>
      <p:pic>
        <p:nvPicPr>
          <p:cNvPr id="11" name="Imagem 10"/>
          <p:cNvPicPr>
            <a:picLocks noChangeAspect="1"/>
          </p:cNvPicPr>
          <p:nvPr/>
        </p:nvPicPr>
        <p:blipFill rotWithShape="1">
          <a:blip r:embed="rId3" cstate="print">
            <a:extLst>
              <a:ext uri="{28A0092B-C50C-407E-A947-70E740481C1C}">
                <a14:useLocalDpi xmlns:a14="http://schemas.microsoft.com/office/drawing/2010/main" val="0"/>
              </a:ext>
            </a:extLst>
          </a:blip>
          <a:srcRect l="48335" t="13815" r="7734" b="62351"/>
          <a:stretch/>
        </p:blipFill>
        <p:spPr>
          <a:xfrm>
            <a:off x="5270526" y="1916832"/>
            <a:ext cx="2397004" cy="792088"/>
          </a:xfrm>
          <a:prstGeom prst="rect">
            <a:avLst/>
          </a:prstGeom>
        </p:spPr>
      </p:pic>
    </p:spTree>
    <p:extLst>
      <p:ext uri="{BB962C8B-B14F-4D97-AF65-F5344CB8AC3E}">
        <p14:creationId xmlns:p14="http://schemas.microsoft.com/office/powerpoint/2010/main" val="1658076762"/>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89193" y="336140"/>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1" y="780331"/>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332656"/>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ângulo 8"/>
          <p:cNvSpPr>
            <a:spLocks noChangeArrowheads="1"/>
          </p:cNvSpPr>
          <p:nvPr/>
        </p:nvSpPr>
        <p:spPr bwMode="auto">
          <a:xfrm>
            <a:off x="948774" y="1268760"/>
            <a:ext cx="219322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1500" b="1" dirty="0">
                <a:solidFill>
                  <a:srgbClr val="FF0000"/>
                </a:solidFill>
                <a:latin typeface="Calibri" pitchFamily="34" charset="0"/>
              </a:rPr>
              <a:t>SÚMULA CMRI Nº2/2015</a:t>
            </a:r>
          </a:p>
        </p:txBody>
      </p:sp>
      <p:sp>
        <p:nvSpPr>
          <p:cNvPr id="10" name="CaixaDeTexto 9"/>
          <p:cNvSpPr txBox="1"/>
          <p:nvPr/>
        </p:nvSpPr>
        <p:spPr>
          <a:xfrm>
            <a:off x="4799976" y="1738120"/>
            <a:ext cx="3660456" cy="954107"/>
          </a:xfrm>
          <a:prstGeom prst="rect">
            <a:avLst/>
          </a:prstGeom>
          <a:noFill/>
        </p:spPr>
        <p:txBody>
          <a:bodyPr wrap="square" rtlCol="0">
            <a:spAutoFit/>
          </a:bodyPr>
          <a:lstStyle/>
          <a:p>
            <a:r>
              <a:rPr lang="es-CR" sz="1400" i="1" dirty="0">
                <a:solidFill>
                  <a:schemeClr val="accent1">
                    <a:lumMod val="75000"/>
                  </a:schemeClr>
                </a:solidFill>
              </a:rPr>
              <a:t>1. Trata-se de </a:t>
            </a:r>
            <a:r>
              <a:rPr lang="es-CR" sz="1400" i="1" dirty="0" err="1">
                <a:solidFill>
                  <a:schemeClr val="accent1">
                    <a:lumMod val="75000"/>
                  </a:schemeClr>
                </a:solidFill>
              </a:rPr>
              <a:t>uma</a:t>
            </a:r>
            <a:r>
              <a:rPr lang="es-CR" sz="1400" i="1" dirty="0">
                <a:solidFill>
                  <a:schemeClr val="accent1">
                    <a:lumMod val="75000"/>
                  </a:schemeClr>
                </a:solidFill>
              </a:rPr>
              <a:t> </a:t>
            </a:r>
            <a:r>
              <a:rPr lang="es-CR" sz="1400" b="1" i="1" dirty="0" err="1">
                <a:solidFill>
                  <a:schemeClr val="accent1">
                    <a:lumMod val="75000"/>
                  </a:schemeClr>
                </a:solidFill>
              </a:rPr>
              <a:t>faculdade</a:t>
            </a:r>
            <a:r>
              <a:rPr lang="es-CR" sz="1400" i="1" dirty="0">
                <a:solidFill>
                  <a:schemeClr val="accent1">
                    <a:lumMod val="75000"/>
                  </a:schemeClr>
                </a:solidFill>
              </a:rPr>
              <a:t> do </a:t>
            </a:r>
            <a:r>
              <a:rPr lang="es-CR" sz="1400" i="1" dirty="0" err="1">
                <a:solidFill>
                  <a:schemeClr val="accent1">
                    <a:lumMod val="75000"/>
                  </a:schemeClr>
                </a:solidFill>
              </a:rPr>
              <a:t>órgão</a:t>
            </a:r>
            <a:r>
              <a:rPr lang="es-CR" sz="1400" i="1" dirty="0">
                <a:solidFill>
                  <a:schemeClr val="accent1">
                    <a:lumMod val="75000"/>
                  </a:schemeClr>
                </a:solidFill>
              </a:rPr>
              <a:t>, </a:t>
            </a:r>
            <a:r>
              <a:rPr lang="es-CR" sz="1400" i="1" dirty="0" err="1">
                <a:solidFill>
                  <a:schemeClr val="accent1">
                    <a:lumMod val="75000"/>
                  </a:schemeClr>
                </a:solidFill>
              </a:rPr>
              <a:t>podendo</a:t>
            </a:r>
            <a:r>
              <a:rPr lang="es-CR" sz="1400" i="1" dirty="0">
                <a:solidFill>
                  <a:schemeClr val="accent1">
                    <a:lumMod val="75000"/>
                  </a:schemeClr>
                </a:solidFill>
              </a:rPr>
              <a:t> ele, </a:t>
            </a:r>
            <a:r>
              <a:rPr lang="es-CR" sz="1400" i="1" dirty="0" err="1">
                <a:solidFill>
                  <a:schemeClr val="accent1">
                    <a:lumMod val="75000"/>
                  </a:schemeClr>
                </a:solidFill>
              </a:rPr>
              <a:t>atendendo</a:t>
            </a:r>
            <a:r>
              <a:rPr lang="es-CR" sz="1400" i="1" dirty="0">
                <a:solidFill>
                  <a:schemeClr val="accent1">
                    <a:lumMod val="75000"/>
                  </a:schemeClr>
                </a:solidFill>
              </a:rPr>
              <a:t> </a:t>
            </a:r>
            <a:r>
              <a:rPr lang="es-CR" sz="1400" i="1" dirty="0" err="1">
                <a:solidFill>
                  <a:schemeClr val="accent1">
                    <a:lumMod val="75000"/>
                  </a:schemeClr>
                </a:solidFill>
              </a:rPr>
              <a:t>ao</a:t>
            </a:r>
            <a:r>
              <a:rPr lang="es-CR" sz="1400" i="1" dirty="0">
                <a:solidFill>
                  <a:schemeClr val="accent1">
                    <a:lumMod val="75000"/>
                  </a:schemeClr>
                </a:solidFill>
              </a:rPr>
              <a:t> principio da economía, </a:t>
            </a:r>
            <a:r>
              <a:rPr lang="es-CR" sz="1400" i="1" dirty="0" err="1">
                <a:solidFill>
                  <a:schemeClr val="accent1">
                    <a:lumMod val="75000"/>
                  </a:schemeClr>
                </a:solidFill>
              </a:rPr>
              <a:t>conhecer</a:t>
            </a:r>
            <a:r>
              <a:rPr lang="es-CR" sz="1400" i="1" dirty="0">
                <a:solidFill>
                  <a:schemeClr val="accent1">
                    <a:lumMod val="75000"/>
                  </a:schemeClr>
                </a:solidFill>
              </a:rPr>
              <a:t> de </a:t>
            </a:r>
            <a:r>
              <a:rPr lang="es-CR" sz="1400" i="1" dirty="0" err="1">
                <a:solidFill>
                  <a:schemeClr val="accent1">
                    <a:lumMod val="75000"/>
                  </a:schemeClr>
                </a:solidFill>
              </a:rPr>
              <a:t>matérias</a:t>
            </a:r>
            <a:r>
              <a:rPr lang="es-CR" sz="1400" i="1" dirty="0">
                <a:solidFill>
                  <a:schemeClr val="accent1">
                    <a:lumMod val="75000"/>
                  </a:schemeClr>
                </a:solidFill>
              </a:rPr>
              <a:t> distintas da inicial, conforme conveniencia e </a:t>
            </a:r>
            <a:r>
              <a:rPr lang="es-CR" sz="1400" i="1" dirty="0" err="1">
                <a:solidFill>
                  <a:schemeClr val="accent1">
                    <a:lumMod val="75000"/>
                  </a:schemeClr>
                </a:solidFill>
              </a:rPr>
              <a:t>oportunidade</a:t>
            </a:r>
            <a:endParaRPr lang="es-CR" sz="1400" i="1" dirty="0">
              <a:solidFill>
                <a:schemeClr val="accent1">
                  <a:lumMod val="75000"/>
                </a:schemeClr>
              </a:solidFill>
            </a:endParaRPr>
          </a:p>
        </p:txBody>
      </p:sp>
      <p:sp>
        <p:nvSpPr>
          <p:cNvPr id="11" name="Retângulo 10"/>
          <p:cNvSpPr/>
          <p:nvPr/>
        </p:nvSpPr>
        <p:spPr>
          <a:xfrm>
            <a:off x="589193" y="1738120"/>
            <a:ext cx="3843473" cy="3693319"/>
          </a:xfrm>
          <a:prstGeom prst="rect">
            <a:avLst/>
          </a:prstGeom>
        </p:spPr>
        <p:txBody>
          <a:bodyPr wrap="square">
            <a:spAutoFit/>
          </a:bodyPr>
          <a:lstStyle/>
          <a:p>
            <a:r>
              <a:rPr lang="pt-BR" b="1" i="1" dirty="0">
                <a:solidFill>
                  <a:schemeClr val="accent1">
                    <a:lumMod val="75000"/>
                  </a:schemeClr>
                </a:solidFill>
              </a:rPr>
              <a:t>INOVAÇÃO EM FASE RECURSAL.</a:t>
            </a:r>
            <a:r>
              <a:rPr lang="pt-BR" i="1" dirty="0"/>
              <a:t> É facultado ao órgão ou entidade demandado conhecer parcela do recurso que contenha matéria estranha: i) ao objeto do pedido inicial ou; </a:t>
            </a:r>
            <a:r>
              <a:rPr lang="pt-BR" i="1" dirty="0" err="1"/>
              <a:t>ii</a:t>
            </a:r>
            <a:r>
              <a:rPr lang="pt-BR" i="1" dirty="0"/>
              <a:t>) ao objeto do recurso que tiver sido conhecido por instância anterior -  devendo o órgão ou entidade, sempre que não conheça a matéria estranha, indicar ao interessado a necessidade de formulação de novo pedido para apreciação da matéria pelas instâncias administrativas iniciais.</a:t>
            </a:r>
            <a:endParaRPr lang="es-CR" i="1" dirty="0"/>
          </a:p>
        </p:txBody>
      </p:sp>
      <p:sp>
        <p:nvSpPr>
          <p:cNvPr id="12" name="CaixaDeTexto 11"/>
          <p:cNvSpPr txBox="1"/>
          <p:nvPr/>
        </p:nvSpPr>
        <p:spPr>
          <a:xfrm>
            <a:off x="4794822" y="2793442"/>
            <a:ext cx="3444432" cy="1169551"/>
          </a:xfrm>
          <a:prstGeom prst="rect">
            <a:avLst/>
          </a:prstGeom>
          <a:noFill/>
        </p:spPr>
        <p:txBody>
          <a:bodyPr wrap="square" rtlCol="0">
            <a:spAutoFit/>
          </a:bodyPr>
          <a:lstStyle/>
          <a:p>
            <a:r>
              <a:rPr lang="es-CR" sz="1400" i="1" dirty="0">
                <a:solidFill>
                  <a:schemeClr val="accent1">
                    <a:lumMod val="75000"/>
                  </a:schemeClr>
                </a:solidFill>
              </a:rPr>
              <a:t>2. A </a:t>
            </a:r>
            <a:r>
              <a:rPr lang="es-CR" sz="1400" i="1" dirty="0" err="1">
                <a:solidFill>
                  <a:schemeClr val="accent1">
                    <a:lumMod val="75000"/>
                  </a:schemeClr>
                </a:solidFill>
              </a:rPr>
              <a:t>inovação</a:t>
            </a:r>
            <a:r>
              <a:rPr lang="es-CR" sz="1400" i="1" dirty="0">
                <a:solidFill>
                  <a:schemeClr val="accent1">
                    <a:lumMod val="75000"/>
                  </a:schemeClr>
                </a:solidFill>
              </a:rPr>
              <a:t> pode </a:t>
            </a:r>
            <a:r>
              <a:rPr lang="es-CR" sz="1400" i="1" dirty="0" err="1">
                <a:solidFill>
                  <a:schemeClr val="accent1">
                    <a:lumMod val="75000"/>
                  </a:schemeClr>
                </a:solidFill>
              </a:rPr>
              <a:t>ocorrer</a:t>
            </a:r>
            <a:r>
              <a:rPr lang="es-CR" sz="1400" i="1" dirty="0">
                <a:solidFill>
                  <a:schemeClr val="accent1">
                    <a:lumMod val="75000"/>
                  </a:schemeClr>
                </a:solidFill>
              </a:rPr>
              <a:t> </a:t>
            </a:r>
            <a:r>
              <a:rPr lang="es-CR" sz="1400" i="1" dirty="0" err="1">
                <a:solidFill>
                  <a:schemeClr val="accent1">
                    <a:lumMod val="75000"/>
                  </a:schemeClr>
                </a:solidFill>
              </a:rPr>
              <a:t>em</a:t>
            </a:r>
            <a:r>
              <a:rPr lang="es-CR" sz="1400" i="1" dirty="0">
                <a:solidFill>
                  <a:schemeClr val="accent1">
                    <a:lumMod val="75000"/>
                  </a:schemeClr>
                </a:solidFill>
              </a:rPr>
              <a:t> </a:t>
            </a:r>
            <a:r>
              <a:rPr lang="es-CR" sz="1400" i="1" dirty="0" err="1">
                <a:solidFill>
                  <a:schemeClr val="accent1">
                    <a:lumMod val="75000"/>
                  </a:schemeClr>
                </a:solidFill>
              </a:rPr>
              <a:t>qualquer</a:t>
            </a:r>
            <a:r>
              <a:rPr lang="es-CR" sz="1400" i="1" dirty="0">
                <a:solidFill>
                  <a:schemeClr val="accent1">
                    <a:lumMod val="75000"/>
                  </a:schemeClr>
                </a:solidFill>
              </a:rPr>
              <a:t> instancia, mas se a materia </a:t>
            </a:r>
            <a:r>
              <a:rPr lang="es-CR" sz="1400" i="1" dirty="0" err="1">
                <a:solidFill>
                  <a:schemeClr val="accent1">
                    <a:lumMod val="75000"/>
                  </a:schemeClr>
                </a:solidFill>
              </a:rPr>
              <a:t>já</a:t>
            </a:r>
            <a:r>
              <a:rPr lang="es-CR" sz="1400" i="1" dirty="0">
                <a:solidFill>
                  <a:schemeClr val="accent1">
                    <a:lumMod val="75000"/>
                  </a:schemeClr>
                </a:solidFill>
              </a:rPr>
              <a:t> </a:t>
            </a:r>
            <a:r>
              <a:rPr lang="es-CR" sz="1400" i="1" dirty="0" err="1">
                <a:solidFill>
                  <a:schemeClr val="accent1">
                    <a:lumMod val="75000"/>
                  </a:schemeClr>
                </a:solidFill>
              </a:rPr>
              <a:t>tiver</a:t>
            </a:r>
            <a:r>
              <a:rPr lang="es-CR" sz="1400" i="1" dirty="0">
                <a:solidFill>
                  <a:schemeClr val="accent1">
                    <a:lumMod val="75000"/>
                  </a:schemeClr>
                </a:solidFill>
              </a:rPr>
              <a:t> sido </a:t>
            </a:r>
            <a:r>
              <a:rPr lang="es-CR" sz="1400" i="1" dirty="0" err="1">
                <a:solidFill>
                  <a:schemeClr val="accent1">
                    <a:lumMod val="75000"/>
                  </a:schemeClr>
                </a:solidFill>
              </a:rPr>
              <a:t>conhecida</a:t>
            </a:r>
            <a:r>
              <a:rPr lang="es-CR" sz="1400" i="1" dirty="0">
                <a:solidFill>
                  <a:schemeClr val="accent1">
                    <a:lumMod val="75000"/>
                  </a:schemeClr>
                </a:solidFill>
              </a:rPr>
              <a:t>, </a:t>
            </a:r>
            <a:r>
              <a:rPr lang="es-CR" sz="1400" i="1" dirty="0" err="1">
                <a:solidFill>
                  <a:schemeClr val="accent1">
                    <a:lumMod val="75000"/>
                  </a:schemeClr>
                </a:solidFill>
              </a:rPr>
              <a:t>não</a:t>
            </a:r>
            <a:r>
              <a:rPr lang="es-CR" sz="1400" i="1" dirty="0">
                <a:solidFill>
                  <a:schemeClr val="accent1">
                    <a:lumMod val="75000"/>
                  </a:schemeClr>
                </a:solidFill>
              </a:rPr>
              <a:t> pode o </a:t>
            </a:r>
            <a:r>
              <a:rPr lang="es-CR" sz="1400" i="1" dirty="0" err="1">
                <a:solidFill>
                  <a:schemeClr val="accent1">
                    <a:lumMod val="75000"/>
                  </a:schemeClr>
                </a:solidFill>
              </a:rPr>
              <a:t>órgão</a:t>
            </a:r>
            <a:r>
              <a:rPr lang="es-CR" sz="1400" i="1" dirty="0">
                <a:solidFill>
                  <a:schemeClr val="accent1">
                    <a:lumMod val="75000"/>
                  </a:schemeClr>
                </a:solidFill>
              </a:rPr>
              <a:t> </a:t>
            </a:r>
            <a:r>
              <a:rPr lang="es-CR" sz="1400" i="1" dirty="0" err="1">
                <a:solidFill>
                  <a:schemeClr val="accent1">
                    <a:lumMod val="75000"/>
                  </a:schemeClr>
                </a:solidFill>
              </a:rPr>
              <a:t>ou</a:t>
            </a:r>
            <a:r>
              <a:rPr lang="es-CR" sz="1400" i="1" dirty="0">
                <a:solidFill>
                  <a:schemeClr val="accent1">
                    <a:lumMod val="75000"/>
                  </a:schemeClr>
                </a:solidFill>
              </a:rPr>
              <a:t> </a:t>
            </a:r>
            <a:r>
              <a:rPr lang="es-CR" sz="1400" i="1" dirty="0" err="1">
                <a:solidFill>
                  <a:schemeClr val="accent1">
                    <a:lumMod val="75000"/>
                  </a:schemeClr>
                </a:solidFill>
              </a:rPr>
              <a:t>entidade</a:t>
            </a:r>
            <a:r>
              <a:rPr lang="es-CR" sz="1400" i="1" dirty="0">
                <a:solidFill>
                  <a:schemeClr val="accent1">
                    <a:lumMod val="75000"/>
                  </a:schemeClr>
                </a:solidFill>
              </a:rPr>
              <a:t> </a:t>
            </a:r>
            <a:r>
              <a:rPr lang="es-CR" sz="1400" i="1" dirty="0" err="1">
                <a:solidFill>
                  <a:schemeClr val="accent1">
                    <a:lumMod val="75000"/>
                  </a:schemeClr>
                </a:solidFill>
              </a:rPr>
              <a:t>deixar</a:t>
            </a:r>
            <a:r>
              <a:rPr lang="es-CR" sz="1400" i="1" dirty="0">
                <a:solidFill>
                  <a:schemeClr val="accent1">
                    <a:lumMod val="75000"/>
                  </a:schemeClr>
                </a:solidFill>
              </a:rPr>
              <a:t> de </a:t>
            </a:r>
            <a:r>
              <a:rPr lang="es-CR" sz="1400" i="1" dirty="0" err="1">
                <a:solidFill>
                  <a:schemeClr val="accent1">
                    <a:lumMod val="75000"/>
                  </a:schemeClr>
                </a:solidFill>
              </a:rPr>
              <a:t>conhecê</a:t>
            </a:r>
            <a:r>
              <a:rPr lang="es-CR" sz="1400" i="1" dirty="0">
                <a:solidFill>
                  <a:schemeClr val="accent1">
                    <a:lumMod val="75000"/>
                  </a:schemeClr>
                </a:solidFill>
              </a:rPr>
              <a:t>-la </a:t>
            </a:r>
            <a:r>
              <a:rPr lang="es-CR" sz="1400" i="1" dirty="0" err="1">
                <a:solidFill>
                  <a:schemeClr val="accent1">
                    <a:lumMod val="75000"/>
                  </a:schemeClr>
                </a:solidFill>
              </a:rPr>
              <a:t>em</a:t>
            </a:r>
            <a:r>
              <a:rPr lang="es-CR" sz="1400" i="1" dirty="0">
                <a:solidFill>
                  <a:schemeClr val="accent1">
                    <a:lumMod val="75000"/>
                  </a:schemeClr>
                </a:solidFill>
              </a:rPr>
              <a:t> instancias supervenientes;</a:t>
            </a:r>
          </a:p>
        </p:txBody>
      </p:sp>
      <p:sp>
        <p:nvSpPr>
          <p:cNvPr id="13" name="CaixaDeTexto 12"/>
          <p:cNvSpPr txBox="1"/>
          <p:nvPr/>
        </p:nvSpPr>
        <p:spPr>
          <a:xfrm>
            <a:off x="4799976" y="4213425"/>
            <a:ext cx="3439278" cy="954107"/>
          </a:xfrm>
          <a:prstGeom prst="rect">
            <a:avLst/>
          </a:prstGeom>
          <a:noFill/>
        </p:spPr>
        <p:txBody>
          <a:bodyPr wrap="square" rtlCol="0">
            <a:spAutoFit/>
          </a:bodyPr>
          <a:lstStyle/>
          <a:p>
            <a:r>
              <a:rPr lang="es-CR" sz="1400" i="1" dirty="0">
                <a:solidFill>
                  <a:schemeClr val="accent1">
                    <a:lumMod val="75000"/>
                  </a:schemeClr>
                </a:solidFill>
              </a:rPr>
              <a:t>3. É </a:t>
            </a:r>
            <a:r>
              <a:rPr lang="es-CR" sz="1400" b="1" i="1" dirty="0" err="1">
                <a:solidFill>
                  <a:schemeClr val="accent1">
                    <a:lumMod val="75000"/>
                  </a:schemeClr>
                </a:solidFill>
              </a:rPr>
              <a:t>dever</a:t>
            </a:r>
            <a:r>
              <a:rPr lang="es-CR" sz="1400" i="1" dirty="0">
                <a:solidFill>
                  <a:schemeClr val="accent1">
                    <a:lumMod val="75000"/>
                  </a:schemeClr>
                </a:solidFill>
              </a:rPr>
              <a:t> do </a:t>
            </a:r>
            <a:r>
              <a:rPr lang="es-CR" sz="1400" i="1" dirty="0" err="1">
                <a:solidFill>
                  <a:schemeClr val="accent1">
                    <a:lumMod val="75000"/>
                  </a:schemeClr>
                </a:solidFill>
              </a:rPr>
              <a:t>órgão</a:t>
            </a:r>
            <a:r>
              <a:rPr lang="es-CR" sz="1400" i="1" dirty="0">
                <a:solidFill>
                  <a:schemeClr val="accent1">
                    <a:lumMod val="75000"/>
                  </a:schemeClr>
                </a:solidFill>
              </a:rPr>
              <a:t> informar </a:t>
            </a:r>
            <a:r>
              <a:rPr lang="es-CR" sz="1400" i="1" dirty="0" err="1">
                <a:solidFill>
                  <a:schemeClr val="accent1">
                    <a:lumMod val="75000"/>
                  </a:schemeClr>
                </a:solidFill>
              </a:rPr>
              <a:t>ao</a:t>
            </a:r>
            <a:r>
              <a:rPr lang="es-CR" sz="1400" i="1" dirty="0">
                <a:solidFill>
                  <a:schemeClr val="accent1">
                    <a:lumMod val="75000"/>
                  </a:schemeClr>
                </a:solidFill>
              </a:rPr>
              <a:t> </a:t>
            </a:r>
            <a:r>
              <a:rPr lang="es-CR" sz="1400" i="1" dirty="0" err="1">
                <a:solidFill>
                  <a:schemeClr val="accent1">
                    <a:lumMod val="75000"/>
                  </a:schemeClr>
                </a:solidFill>
              </a:rPr>
              <a:t>cidadão</a:t>
            </a:r>
            <a:r>
              <a:rPr lang="es-CR" sz="1400" i="1" dirty="0">
                <a:solidFill>
                  <a:schemeClr val="accent1">
                    <a:lumMod val="75000"/>
                  </a:schemeClr>
                </a:solidFill>
              </a:rPr>
              <a:t> da </a:t>
            </a:r>
            <a:r>
              <a:rPr lang="es-CR" sz="1400" i="1" dirty="0" err="1">
                <a:solidFill>
                  <a:schemeClr val="accent1">
                    <a:lumMod val="75000"/>
                  </a:schemeClr>
                </a:solidFill>
              </a:rPr>
              <a:t>necessidade</a:t>
            </a:r>
            <a:r>
              <a:rPr lang="es-CR" sz="1400" i="1" dirty="0">
                <a:solidFill>
                  <a:schemeClr val="accent1">
                    <a:lumMod val="75000"/>
                  </a:schemeClr>
                </a:solidFill>
              </a:rPr>
              <a:t> de </a:t>
            </a:r>
            <a:r>
              <a:rPr lang="es-CR" sz="1400" i="1" dirty="0" err="1">
                <a:solidFill>
                  <a:schemeClr val="accent1">
                    <a:lumMod val="75000"/>
                  </a:schemeClr>
                </a:solidFill>
              </a:rPr>
              <a:t>formulação</a:t>
            </a:r>
            <a:r>
              <a:rPr lang="es-CR" sz="1400" i="1" dirty="0">
                <a:solidFill>
                  <a:schemeClr val="accent1">
                    <a:lumMod val="75000"/>
                  </a:schemeClr>
                </a:solidFill>
              </a:rPr>
              <a:t> de </a:t>
            </a:r>
            <a:r>
              <a:rPr lang="es-CR" sz="1400" i="1" dirty="0" err="1">
                <a:solidFill>
                  <a:schemeClr val="accent1">
                    <a:lumMod val="75000"/>
                  </a:schemeClr>
                </a:solidFill>
              </a:rPr>
              <a:t>novo</a:t>
            </a:r>
            <a:r>
              <a:rPr lang="es-CR" sz="1400" i="1" dirty="0">
                <a:solidFill>
                  <a:schemeClr val="accent1">
                    <a:lumMod val="75000"/>
                  </a:schemeClr>
                </a:solidFill>
              </a:rPr>
              <a:t> pedido </a:t>
            </a:r>
            <a:r>
              <a:rPr lang="es-CR" sz="1400" i="1" dirty="0" err="1">
                <a:solidFill>
                  <a:schemeClr val="accent1">
                    <a:lumMod val="75000"/>
                  </a:schemeClr>
                </a:solidFill>
              </a:rPr>
              <a:t>sempre</a:t>
            </a:r>
            <a:r>
              <a:rPr lang="es-CR" sz="1400" i="1" dirty="0">
                <a:solidFill>
                  <a:schemeClr val="accent1">
                    <a:lumMod val="75000"/>
                  </a:schemeClr>
                </a:solidFill>
              </a:rPr>
              <a:t> que </a:t>
            </a:r>
            <a:r>
              <a:rPr lang="es-CR" sz="1400" i="1" dirty="0" err="1">
                <a:solidFill>
                  <a:schemeClr val="accent1">
                    <a:lumMod val="75000"/>
                  </a:schemeClr>
                </a:solidFill>
              </a:rPr>
              <a:t>negá</a:t>
            </a:r>
            <a:r>
              <a:rPr lang="es-CR" sz="1400" i="1" dirty="0">
                <a:solidFill>
                  <a:schemeClr val="accent1">
                    <a:lumMod val="75000"/>
                  </a:schemeClr>
                </a:solidFill>
              </a:rPr>
              <a:t>-lo </a:t>
            </a:r>
            <a:r>
              <a:rPr lang="es-CR" sz="1400" i="1" dirty="0" err="1">
                <a:solidFill>
                  <a:schemeClr val="accent1">
                    <a:lumMod val="75000"/>
                  </a:schemeClr>
                </a:solidFill>
              </a:rPr>
              <a:t>com</a:t>
            </a:r>
            <a:r>
              <a:rPr lang="es-CR" sz="1400" i="1" dirty="0">
                <a:solidFill>
                  <a:schemeClr val="accent1">
                    <a:lumMod val="75000"/>
                  </a:schemeClr>
                </a:solidFill>
              </a:rPr>
              <a:t> fundamento </a:t>
            </a:r>
            <a:r>
              <a:rPr lang="es-CR" sz="1400" i="1" dirty="0" err="1">
                <a:solidFill>
                  <a:schemeClr val="accent1">
                    <a:lumMod val="75000"/>
                  </a:schemeClr>
                </a:solidFill>
              </a:rPr>
              <a:t>nesta</a:t>
            </a:r>
            <a:r>
              <a:rPr lang="es-CR" sz="1400" i="1" dirty="0">
                <a:solidFill>
                  <a:schemeClr val="accent1">
                    <a:lumMod val="75000"/>
                  </a:schemeClr>
                </a:solidFill>
              </a:rPr>
              <a:t> </a:t>
            </a:r>
            <a:r>
              <a:rPr lang="es-CR" sz="1400" i="1" dirty="0" err="1">
                <a:solidFill>
                  <a:schemeClr val="accent1">
                    <a:lumMod val="75000"/>
                  </a:schemeClr>
                </a:solidFill>
              </a:rPr>
              <a:t>súmula</a:t>
            </a:r>
            <a:endParaRPr lang="es-CR" sz="1400" i="1" dirty="0">
              <a:solidFill>
                <a:schemeClr val="accent1">
                  <a:lumMod val="75000"/>
                </a:schemeClr>
              </a:solidFill>
            </a:endParaRPr>
          </a:p>
        </p:txBody>
      </p:sp>
    </p:spTree>
    <p:extLst>
      <p:ext uri="{BB962C8B-B14F-4D97-AF65-F5344CB8AC3E}">
        <p14:creationId xmlns:p14="http://schemas.microsoft.com/office/powerpoint/2010/main" val="24719668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496" y="404664"/>
            <a:ext cx="7886700" cy="6156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3200" b="1" dirty="0" smtClean="0"/>
              <a:t>Números da Lei de acesso à informação</a:t>
            </a:r>
            <a:endParaRPr lang="pt-BR" sz="3200" b="1" dirty="0"/>
          </a:p>
        </p:txBody>
      </p:sp>
      <p:sp>
        <p:nvSpPr>
          <p:cNvPr id="3" name="CaixaDeTexto 2"/>
          <p:cNvSpPr txBox="1"/>
          <p:nvPr/>
        </p:nvSpPr>
        <p:spPr>
          <a:xfrm>
            <a:off x="6732241" y="2348886"/>
            <a:ext cx="2003108" cy="1200329"/>
          </a:xfrm>
          <a:prstGeom prst="rect">
            <a:avLst/>
          </a:prstGeom>
          <a:noFill/>
        </p:spPr>
        <p:txBody>
          <a:bodyPr wrap="square" rtlCol="0">
            <a:spAutoFit/>
          </a:bodyPr>
          <a:lstStyle/>
          <a:p>
            <a:r>
              <a:rPr lang="pt-BR" dirty="0"/>
              <a:t>Entre </a:t>
            </a:r>
            <a:r>
              <a:rPr lang="pt-BR" dirty="0" smtClean="0"/>
              <a:t>2012 </a:t>
            </a:r>
            <a:r>
              <a:rPr lang="pt-BR" dirty="0"/>
              <a:t>e 2016, foram recebidas mais de </a:t>
            </a:r>
            <a:r>
              <a:rPr lang="pt-BR" b="1" dirty="0" smtClean="0">
                <a:solidFill>
                  <a:schemeClr val="accent1">
                    <a:lumMod val="75000"/>
                  </a:schemeClr>
                </a:solidFill>
              </a:rPr>
              <a:t>14 </a:t>
            </a:r>
            <a:r>
              <a:rPr lang="pt-BR" b="1" dirty="0">
                <a:solidFill>
                  <a:schemeClr val="accent1">
                    <a:lumMod val="75000"/>
                  </a:schemeClr>
                </a:solidFill>
              </a:rPr>
              <a:t>mil </a:t>
            </a:r>
            <a:r>
              <a:rPr lang="pt-BR" dirty="0"/>
              <a:t>pedidos</a:t>
            </a:r>
          </a:p>
        </p:txBody>
      </p:sp>
      <p:graphicFrame>
        <p:nvGraphicFramePr>
          <p:cNvPr id="5" name="Gráfico 4"/>
          <p:cNvGraphicFramePr>
            <a:graphicFrameLocks/>
          </p:cNvGraphicFramePr>
          <p:nvPr>
            <p:extLst>
              <p:ext uri="{D42A27DB-BD31-4B8C-83A1-F6EECF244321}">
                <p14:modId xmlns:p14="http://schemas.microsoft.com/office/powerpoint/2010/main" val="3064120413"/>
              </p:ext>
            </p:extLst>
          </p:nvPr>
        </p:nvGraphicFramePr>
        <p:xfrm>
          <a:off x="323528" y="1556792"/>
          <a:ext cx="6264696"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8449245"/>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28762" y="336140"/>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12900" y="780331"/>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9512" y="332656"/>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541462" y="880165"/>
            <a:ext cx="1877822" cy="369332"/>
          </a:xfrm>
          <a:prstGeom prst="rect">
            <a:avLst/>
          </a:prstGeom>
          <a:noFill/>
        </p:spPr>
        <p:txBody>
          <a:bodyPr wrap="none" rtlCol="0">
            <a:spAutoFit/>
          </a:bodyPr>
          <a:lstStyle/>
          <a:p>
            <a:r>
              <a:rPr lang="pt-BR" b="1" dirty="0" smtClean="0">
                <a:solidFill>
                  <a:schemeClr val="accent1">
                    <a:lumMod val="75000"/>
                  </a:schemeClr>
                </a:solidFill>
              </a:rPr>
              <a:t>NÚMEROS DA LAI</a:t>
            </a:r>
            <a:endParaRPr lang="pt-BR" b="1" dirty="0">
              <a:solidFill>
                <a:schemeClr val="accent1">
                  <a:lumMod val="75000"/>
                </a:schemeClr>
              </a:solidFill>
            </a:endParaRPr>
          </a:p>
        </p:txBody>
      </p:sp>
      <p:graphicFrame>
        <p:nvGraphicFramePr>
          <p:cNvPr id="10" name="Tabela 9"/>
          <p:cNvGraphicFramePr>
            <a:graphicFrameLocks noGrp="1"/>
          </p:cNvGraphicFramePr>
          <p:nvPr>
            <p:extLst>
              <p:ext uri="{D42A27DB-BD31-4B8C-83A1-F6EECF244321}">
                <p14:modId xmlns:p14="http://schemas.microsoft.com/office/powerpoint/2010/main" val="3324444582"/>
              </p:ext>
            </p:extLst>
          </p:nvPr>
        </p:nvGraphicFramePr>
        <p:xfrm>
          <a:off x="1162174" y="3933056"/>
          <a:ext cx="6362701" cy="1167948"/>
        </p:xfrm>
        <a:graphic>
          <a:graphicData uri="http://schemas.openxmlformats.org/drawingml/2006/table">
            <a:tbl>
              <a:tblPr>
                <a:tableStyleId>{5C22544A-7EE6-4342-B048-85BDC9FD1C3A}</a:tableStyleId>
              </a:tblPr>
              <a:tblGrid>
                <a:gridCol w="1333171"/>
                <a:gridCol w="1368152"/>
                <a:gridCol w="1368152"/>
                <a:gridCol w="1152128"/>
                <a:gridCol w="1141098"/>
              </a:tblGrid>
              <a:tr h="291987">
                <a:tc gridSpan="5">
                  <a:txBody>
                    <a:bodyPr/>
                    <a:lstStyle/>
                    <a:p>
                      <a:pPr algn="ctr" fontAlgn="b"/>
                      <a:r>
                        <a:rPr lang="pt-BR" sz="1600" b="1" u="none" strike="noStrike" dirty="0" smtClean="0">
                          <a:effectLst/>
                        </a:rPr>
                        <a:t>DEMANDAS SEM RESPOSTA</a:t>
                      </a:r>
                      <a:endParaRPr lang="pt-BR" sz="1600" b="1"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91987">
                <a:tc>
                  <a:txBody>
                    <a:bodyPr/>
                    <a:lstStyle/>
                    <a:p>
                      <a:pPr algn="ctr" fontAlgn="ctr"/>
                      <a:r>
                        <a:rPr lang="pt-BR" sz="1600" u="none" strike="noStrike" dirty="0">
                          <a:effectLst/>
                        </a:rPr>
                        <a:t>2012</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2013</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2014</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2015</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2016</a:t>
                      </a:r>
                      <a:endParaRPr lang="pt-BR" sz="1600" b="0" i="0" u="none" strike="noStrike" dirty="0">
                        <a:solidFill>
                          <a:srgbClr val="000000"/>
                        </a:solidFill>
                        <a:effectLst/>
                        <a:latin typeface="Calibri" panose="020F0502020204030204" pitchFamily="34" charset="0"/>
                      </a:endParaRPr>
                    </a:p>
                  </a:txBody>
                  <a:tcPr marL="9525" marR="9525" marT="9525" marB="0" anchor="ctr"/>
                </a:tc>
              </a:tr>
              <a:tr h="291987">
                <a:tc>
                  <a:txBody>
                    <a:bodyPr/>
                    <a:lstStyle/>
                    <a:p>
                      <a:pPr algn="ctr" fontAlgn="ctr"/>
                      <a:r>
                        <a:rPr lang="pt-BR" sz="1600" u="none" strike="noStrike" dirty="0">
                          <a:effectLst/>
                        </a:rPr>
                        <a:t>13</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pt-BR" sz="1600" u="none" strike="noStrike" dirty="0">
                          <a:effectLst/>
                        </a:rPr>
                        <a:t>16</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pt-BR" sz="1600" u="none" strike="noStrike" dirty="0">
                          <a:effectLst/>
                        </a:rPr>
                        <a:t>87</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pt-BR" sz="1600" u="none" strike="noStrike" dirty="0">
                          <a:effectLst/>
                        </a:rPr>
                        <a:t>5</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pt-BR" sz="1600" u="none" strike="noStrike" dirty="0">
                          <a:effectLst/>
                        </a:rPr>
                        <a:t>100</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r>
              <a:tr h="291987">
                <a:tc>
                  <a:txBody>
                    <a:bodyPr/>
                    <a:lstStyle/>
                    <a:p>
                      <a:pPr algn="ctr" fontAlgn="ctr"/>
                      <a:r>
                        <a:rPr lang="pt-BR" sz="1600" u="none" strike="noStrike">
                          <a:effectLst/>
                        </a:rPr>
                        <a:t>1,0%</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0,5%</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2,9%</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0,1%</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5,7%</a:t>
                      </a:r>
                      <a:endParaRPr lang="pt-BR" sz="16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13" name="Tabela 12"/>
          <p:cNvGraphicFramePr>
            <a:graphicFrameLocks noGrp="1"/>
          </p:cNvGraphicFramePr>
          <p:nvPr>
            <p:extLst>
              <p:ext uri="{D42A27DB-BD31-4B8C-83A1-F6EECF244321}">
                <p14:modId xmlns:p14="http://schemas.microsoft.com/office/powerpoint/2010/main" val="1498527297"/>
              </p:ext>
            </p:extLst>
          </p:nvPr>
        </p:nvGraphicFramePr>
        <p:xfrm>
          <a:off x="1178586" y="1988840"/>
          <a:ext cx="6362701" cy="936104"/>
        </p:xfrm>
        <a:graphic>
          <a:graphicData uri="http://schemas.openxmlformats.org/drawingml/2006/table">
            <a:tbl>
              <a:tblPr>
                <a:tableStyleId>{5C22544A-7EE6-4342-B048-85BDC9FD1C3A}</a:tableStyleId>
              </a:tblPr>
              <a:tblGrid>
                <a:gridCol w="1345039"/>
                <a:gridCol w="1356284"/>
                <a:gridCol w="1368152"/>
                <a:gridCol w="1080120"/>
                <a:gridCol w="1213106"/>
              </a:tblGrid>
              <a:tr h="312034">
                <a:tc gridSpan="5">
                  <a:txBody>
                    <a:bodyPr/>
                    <a:lstStyle/>
                    <a:p>
                      <a:pPr algn="ctr" fontAlgn="ctr"/>
                      <a:r>
                        <a:rPr lang="pt-BR" sz="1600" b="1" i="0" u="none" strike="noStrike" dirty="0" smtClean="0">
                          <a:solidFill>
                            <a:schemeClr val="dk1"/>
                          </a:solidFill>
                          <a:effectLst/>
                          <a:latin typeface="+mn-lt"/>
                        </a:rPr>
                        <a:t>TEMPO</a:t>
                      </a:r>
                      <a:r>
                        <a:rPr lang="pt-BR" sz="1600" b="1" i="0" u="none" strike="noStrike" baseline="0" dirty="0" smtClean="0">
                          <a:solidFill>
                            <a:schemeClr val="dk1"/>
                          </a:solidFill>
                          <a:effectLst/>
                          <a:latin typeface="+mn-lt"/>
                        </a:rPr>
                        <a:t> MÉDIO DE RESPOSTA</a:t>
                      </a:r>
                      <a:endParaRPr lang="pt-BR" sz="16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12035">
                <a:tc>
                  <a:txBody>
                    <a:bodyPr/>
                    <a:lstStyle/>
                    <a:p>
                      <a:pPr algn="ctr" fontAlgn="ctr"/>
                      <a:r>
                        <a:rPr lang="pt-BR" sz="1600" u="none" strike="noStrike">
                          <a:effectLst/>
                        </a:rPr>
                        <a:t>2012</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2013</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2014</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2015</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2016</a:t>
                      </a:r>
                      <a:endParaRPr lang="pt-BR" sz="1600" b="0" i="0" u="none" strike="noStrike" dirty="0">
                        <a:solidFill>
                          <a:srgbClr val="000000"/>
                        </a:solidFill>
                        <a:effectLst/>
                        <a:latin typeface="Calibri" panose="020F0502020204030204" pitchFamily="34" charset="0"/>
                      </a:endParaRPr>
                    </a:p>
                  </a:txBody>
                  <a:tcPr marL="9525" marR="9525" marT="9525" marB="0" anchor="ctr"/>
                </a:tc>
              </a:tr>
              <a:tr h="312035">
                <a:tc>
                  <a:txBody>
                    <a:bodyPr/>
                    <a:lstStyle/>
                    <a:p>
                      <a:pPr algn="ctr" fontAlgn="ctr"/>
                      <a:r>
                        <a:rPr lang="pt-BR" sz="1600" u="none" strike="noStrike" dirty="0">
                          <a:effectLst/>
                        </a:rPr>
                        <a:t>33,5</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pt-BR" sz="1600" u="none" strike="noStrike" dirty="0">
                          <a:effectLst/>
                        </a:rPr>
                        <a:t>24,95</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pt-BR" sz="1600" u="none" strike="noStrike" dirty="0">
                          <a:effectLst/>
                        </a:rPr>
                        <a:t>28,4</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pt-BR" sz="1600" u="none" strike="noStrike" dirty="0">
                          <a:effectLst/>
                        </a:rPr>
                        <a:t>15</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pt-BR" sz="1600" u="none" strike="noStrike" dirty="0">
                          <a:effectLst/>
                        </a:rPr>
                        <a:t>9,8</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3064110853"/>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28762" y="336140"/>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12900" y="780331"/>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9512" y="332656"/>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ela 1"/>
          <p:cNvGraphicFramePr>
            <a:graphicFrameLocks noGrp="1"/>
          </p:cNvGraphicFramePr>
          <p:nvPr>
            <p:extLst>
              <p:ext uri="{D42A27DB-BD31-4B8C-83A1-F6EECF244321}">
                <p14:modId xmlns:p14="http://schemas.microsoft.com/office/powerpoint/2010/main" val="596327202"/>
              </p:ext>
            </p:extLst>
          </p:nvPr>
        </p:nvGraphicFramePr>
        <p:xfrm>
          <a:off x="673331" y="3717032"/>
          <a:ext cx="7787101" cy="1954640"/>
        </p:xfrm>
        <a:graphic>
          <a:graphicData uri="http://schemas.openxmlformats.org/drawingml/2006/table">
            <a:tbl>
              <a:tblPr>
                <a:tableStyleId>{5C22544A-7EE6-4342-B048-85BDC9FD1C3A}</a:tableStyleId>
              </a:tblPr>
              <a:tblGrid>
                <a:gridCol w="6923005"/>
                <a:gridCol w="864096"/>
              </a:tblGrid>
              <a:tr h="359544">
                <a:tc gridSpan="2">
                  <a:txBody>
                    <a:bodyPr/>
                    <a:lstStyle/>
                    <a:p>
                      <a:pPr algn="ctr" fontAlgn="b"/>
                      <a:r>
                        <a:rPr lang="pt-BR" sz="1800" b="1" u="none" strike="noStrike" dirty="0" smtClean="0">
                          <a:effectLst/>
                        </a:rPr>
                        <a:t>DEMANDAS EM ATRASO – 30 de abril de 2016</a:t>
                      </a:r>
                      <a:endParaRPr lang="pt-BR" sz="1800" b="1"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hMerge="1">
                  <a:txBody>
                    <a:bodyPr/>
                    <a:lstStyle/>
                    <a:p>
                      <a:endParaRPr lang="pt-BR"/>
                    </a:p>
                  </a:txBody>
                  <a:tcPr/>
                </a:tc>
              </a:tr>
              <a:tr h="388613">
                <a:tc>
                  <a:txBody>
                    <a:bodyPr/>
                    <a:lstStyle/>
                    <a:p>
                      <a:pPr algn="l" fontAlgn="b"/>
                      <a:r>
                        <a:rPr lang="pt-BR" sz="1800" u="none" strike="noStrike" dirty="0" smtClean="0">
                          <a:effectLst/>
                        </a:rPr>
                        <a:t> Secretaria </a:t>
                      </a:r>
                      <a:r>
                        <a:rPr lang="pt-BR" sz="1800" u="none" strike="noStrike" dirty="0">
                          <a:effectLst/>
                        </a:rPr>
                        <a:t>de Estado de Educação </a:t>
                      </a:r>
                      <a:r>
                        <a:rPr lang="pt-BR" sz="1800" u="none" strike="noStrike" dirty="0" smtClean="0">
                          <a:effectLst/>
                        </a:rPr>
                        <a:t>– </a:t>
                      </a:r>
                      <a:r>
                        <a:rPr lang="pt-BR" sz="1800" u="none" strike="noStrike" dirty="0">
                          <a:effectLst/>
                        </a:rPr>
                        <a:t>SEE</a:t>
                      </a:r>
                      <a:endParaRPr lang="pt-B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800" u="none" strike="noStrike" dirty="0">
                          <a:effectLst/>
                        </a:rPr>
                        <a:t>95</a:t>
                      </a:r>
                      <a:endParaRPr lang="pt-BR" sz="1800" b="0" i="0" u="none" strike="noStrike" dirty="0">
                        <a:solidFill>
                          <a:srgbClr val="000000"/>
                        </a:solidFill>
                        <a:effectLst/>
                        <a:latin typeface="Calibri" panose="020F0502020204030204" pitchFamily="34" charset="0"/>
                      </a:endParaRPr>
                    </a:p>
                  </a:txBody>
                  <a:tcPr marL="9525" marR="9525" marT="9525" marB="0" anchor="b"/>
                </a:tc>
              </a:tr>
              <a:tr h="695198">
                <a:tc>
                  <a:txBody>
                    <a:bodyPr/>
                    <a:lstStyle/>
                    <a:p>
                      <a:pPr algn="l" fontAlgn="b"/>
                      <a:r>
                        <a:rPr lang="pt-BR" sz="1800" u="none" strike="noStrike" dirty="0" smtClean="0">
                          <a:effectLst/>
                        </a:rPr>
                        <a:t> Secretaria </a:t>
                      </a:r>
                      <a:r>
                        <a:rPr lang="pt-BR" sz="1800" u="none" strike="noStrike" dirty="0">
                          <a:effectLst/>
                        </a:rPr>
                        <a:t>de Estado de Meio Ambiente e Desenvolvimento Sustentável </a:t>
                      </a:r>
                      <a:r>
                        <a:rPr lang="pt-BR" sz="1800" u="none" strike="noStrike" dirty="0" smtClean="0">
                          <a:effectLst/>
                        </a:rPr>
                        <a:t>– </a:t>
                      </a:r>
                    </a:p>
                    <a:p>
                      <a:pPr algn="l" fontAlgn="b"/>
                      <a:r>
                        <a:rPr lang="pt-BR" sz="1800" u="none" strike="noStrike" dirty="0" smtClean="0">
                          <a:effectLst/>
                        </a:rPr>
                        <a:t> SEMAD </a:t>
                      </a:r>
                      <a:endParaRPr lang="pt-BR" sz="18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pt-BR" sz="1800" u="none" strike="noStrike" dirty="0">
                          <a:effectLst/>
                        </a:rPr>
                        <a:t>3</a:t>
                      </a:r>
                      <a:endParaRPr lang="pt-BR" sz="18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r>
              <a:tr h="511285">
                <a:tc>
                  <a:txBody>
                    <a:bodyPr/>
                    <a:lstStyle/>
                    <a:p>
                      <a:pPr algn="l" fontAlgn="b"/>
                      <a:r>
                        <a:rPr lang="pt-BR" sz="1800" u="none" strike="noStrike" dirty="0" smtClean="0">
                          <a:effectLst/>
                        </a:rPr>
                        <a:t> Polícia </a:t>
                      </a:r>
                      <a:r>
                        <a:rPr lang="pt-BR" sz="1800" u="none" strike="noStrike" dirty="0">
                          <a:effectLst/>
                        </a:rPr>
                        <a:t>Militar do Estado de Minas Gerais </a:t>
                      </a:r>
                      <a:r>
                        <a:rPr lang="pt-BR" sz="1800" u="none" strike="noStrike" dirty="0" smtClean="0">
                          <a:effectLst/>
                        </a:rPr>
                        <a:t>– </a:t>
                      </a:r>
                      <a:r>
                        <a:rPr lang="pt-BR" sz="1800" u="none" strike="noStrike" dirty="0">
                          <a:effectLst/>
                        </a:rPr>
                        <a:t>PMMG</a:t>
                      </a:r>
                      <a:endParaRPr lang="pt-B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800" u="none" strike="noStrike" dirty="0">
                          <a:effectLst/>
                        </a:rPr>
                        <a:t>2</a:t>
                      </a:r>
                      <a:endParaRPr lang="pt-BR"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9" name="CaixaDeTexto 8"/>
          <p:cNvSpPr txBox="1"/>
          <p:nvPr/>
        </p:nvSpPr>
        <p:spPr>
          <a:xfrm>
            <a:off x="541462" y="880165"/>
            <a:ext cx="1877822" cy="369332"/>
          </a:xfrm>
          <a:prstGeom prst="rect">
            <a:avLst/>
          </a:prstGeom>
          <a:noFill/>
        </p:spPr>
        <p:txBody>
          <a:bodyPr wrap="none" rtlCol="0">
            <a:spAutoFit/>
          </a:bodyPr>
          <a:lstStyle/>
          <a:p>
            <a:r>
              <a:rPr lang="pt-BR" b="1" dirty="0" smtClean="0">
                <a:solidFill>
                  <a:schemeClr val="accent1">
                    <a:lumMod val="75000"/>
                  </a:schemeClr>
                </a:solidFill>
              </a:rPr>
              <a:t>NÚMEROS DA LAI</a:t>
            </a:r>
            <a:endParaRPr lang="pt-BR" b="1" dirty="0">
              <a:solidFill>
                <a:schemeClr val="accent1">
                  <a:lumMod val="75000"/>
                </a:schemeClr>
              </a:solidFill>
            </a:endParaRPr>
          </a:p>
        </p:txBody>
      </p:sp>
      <p:graphicFrame>
        <p:nvGraphicFramePr>
          <p:cNvPr id="10" name="Tabela 9"/>
          <p:cNvGraphicFramePr>
            <a:graphicFrameLocks noGrp="1"/>
          </p:cNvGraphicFramePr>
          <p:nvPr>
            <p:extLst>
              <p:ext uri="{D42A27DB-BD31-4B8C-83A1-F6EECF244321}">
                <p14:modId xmlns:p14="http://schemas.microsoft.com/office/powerpoint/2010/main" val="1142461444"/>
              </p:ext>
            </p:extLst>
          </p:nvPr>
        </p:nvGraphicFramePr>
        <p:xfrm>
          <a:off x="1115616" y="1988840"/>
          <a:ext cx="6346815" cy="1243826"/>
        </p:xfrm>
        <a:graphic>
          <a:graphicData uri="http://schemas.openxmlformats.org/drawingml/2006/table">
            <a:tbl>
              <a:tblPr>
                <a:tableStyleId>{5C22544A-7EE6-4342-B048-85BDC9FD1C3A}</a:tableStyleId>
              </a:tblPr>
              <a:tblGrid>
                <a:gridCol w="1329153"/>
                <a:gridCol w="1356284"/>
                <a:gridCol w="1368152"/>
                <a:gridCol w="1152128"/>
                <a:gridCol w="1141098"/>
              </a:tblGrid>
              <a:tr h="246802">
                <a:tc gridSpan="5">
                  <a:txBody>
                    <a:bodyPr/>
                    <a:lstStyle/>
                    <a:p>
                      <a:pPr algn="ctr" fontAlgn="ctr"/>
                      <a:r>
                        <a:rPr lang="pt-BR" sz="1600" b="1" u="none" strike="noStrike" dirty="0" smtClean="0">
                          <a:effectLst/>
                        </a:rPr>
                        <a:t>DEMANDAS RESPONDIDAS FORA DO PRAZO</a:t>
                      </a:r>
                      <a:endParaRPr lang="pt-BR" sz="16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46802">
                <a:tc>
                  <a:txBody>
                    <a:bodyPr/>
                    <a:lstStyle/>
                    <a:p>
                      <a:pPr algn="ctr" fontAlgn="ctr"/>
                      <a:r>
                        <a:rPr lang="pt-BR" sz="1600" u="none" strike="noStrike">
                          <a:effectLst/>
                        </a:rPr>
                        <a:t>2012</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2013</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2014</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2015</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2016</a:t>
                      </a:r>
                      <a:endParaRPr lang="pt-BR" sz="1600" b="0" i="0" u="none" strike="noStrike" dirty="0">
                        <a:solidFill>
                          <a:srgbClr val="000000"/>
                        </a:solidFill>
                        <a:effectLst/>
                        <a:latin typeface="Calibri" panose="020F0502020204030204" pitchFamily="34" charset="0"/>
                      </a:endParaRPr>
                    </a:p>
                  </a:txBody>
                  <a:tcPr marL="9525" marR="9525" marT="9525" marB="0" anchor="ctr"/>
                </a:tc>
              </a:tr>
              <a:tr h="483731">
                <a:tc>
                  <a:txBody>
                    <a:bodyPr/>
                    <a:lstStyle/>
                    <a:p>
                      <a:pPr algn="ctr" fontAlgn="ctr"/>
                      <a:r>
                        <a:rPr lang="pt-BR" sz="1600" b="0" i="0" u="none" strike="noStrike" dirty="0" smtClean="0">
                          <a:solidFill>
                            <a:schemeClr val="dk1"/>
                          </a:solidFill>
                          <a:effectLst/>
                          <a:latin typeface="+mn-lt"/>
                        </a:rPr>
                        <a:t>-</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pt-BR" sz="1600" b="0" i="0" u="none" strike="noStrike" dirty="0" smtClean="0">
                          <a:solidFill>
                            <a:srgbClr val="000000"/>
                          </a:solidFill>
                          <a:effectLst/>
                          <a:latin typeface="Calibri" panose="020F0502020204030204" pitchFamily="34" charset="0"/>
                        </a:rPr>
                        <a:t>-</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pt-BR" sz="1600" b="0" i="0" u="none" strike="noStrike" dirty="0" smtClean="0">
                          <a:solidFill>
                            <a:srgbClr val="000000"/>
                          </a:solidFill>
                          <a:effectLst/>
                          <a:latin typeface="Calibri" panose="020F0502020204030204" pitchFamily="34" charset="0"/>
                        </a:rPr>
                        <a:t>-</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pt-BR" sz="1600" u="none" strike="noStrike" dirty="0">
                          <a:effectLst/>
                        </a:rPr>
                        <a:t>841</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pt-BR" sz="1600" u="none" strike="noStrike" dirty="0">
                          <a:effectLst/>
                        </a:rPr>
                        <a:t>311</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r>
              <a:tr h="246802">
                <a:tc>
                  <a:txBody>
                    <a:bodyPr/>
                    <a:lstStyle/>
                    <a:p>
                      <a:pPr algn="ctr" fontAlgn="ctr"/>
                      <a:r>
                        <a:rPr lang="pt-BR" sz="1600" u="none" strike="noStrike" dirty="0">
                          <a:effectLst/>
                        </a:rPr>
                        <a:t> </a:t>
                      </a:r>
                      <a:r>
                        <a:rPr lang="pt-BR" sz="1600" u="none" strike="noStrike" dirty="0" smtClean="0">
                          <a:effectLst/>
                        </a:rPr>
                        <a:t>-</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 </a:t>
                      </a:r>
                      <a:r>
                        <a:rPr lang="pt-BR" sz="1600" u="none" strike="noStrike" dirty="0" smtClean="0">
                          <a:effectLst/>
                        </a:rPr>
                        <a:t>-</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 </a:t>
                      </a:r>
                      <a:r>
                        <a:rPr lang="pt-BR" sz="1600" u="none" strike="noStrike" dirty="0" smtClean="0">
                          <a:effectLst/>
                        </a:rPr>
                        <a:t>-</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15,7%</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20,9%</a:t>
                      </a:r>
                      <a:endParaRPr lang="pt-BR" sz="16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1522132184"/>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28762" y="192124"/>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12900" y="636315"/>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9512" y="188640"/>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541462" y="895984"/>
            <a:ext cx="6726841" cy="369332"/>
          </a:xfrm>
          <a:prstGeom prst="rect">
            <a:avLst/>
          </a:prstGeom>
          <a:noFill/>
        </p:spPr>
        <p:txBody>
          <a:bodyPr wrap="none" rtlCol="0">
            <a:spAutoFit/>
          </a:bodyPr>
          <a:lstStyle/>
          <a:p>
            <a:r>
              <a:rPr lang="pt-BR" b="1" dirty="0" smtClean="0">
                <a:solidFill>
                  <a:schemeClr val="accent1">
                    <a:lumMod val="75000"/>
                  </a:schemeClr>
                </a:solidFill>
              </a:rPr>
              <a:t>PONTOS DE MELHORIA NO ATENDIMENTO DA LAI – ERROS COMUNS</a:t>
            </a:r>
            <a:endParaRPr lang="pt-BR" b="1" dirty="0">
              <a:solidFill>
                <a:schemeClr val="accent1">
                  <a:lumMod val="75000"/>
                </a:schemeClr>
              </a:solidFill>
            </a:endParaRPr>
          </a:p>
        </p:txBody>
      </p:sp>
      <p:sp>
        <p:nvSpPr>
          <p:cNvPr id="10" name="CaixaDeTexto 9"/>
          <p:cNvSpPr txBox="1"/>
          <p:nvPr/>
        </p:nvSpPr>
        <p:spPr>
          <a:xfrm>
            <a:off x="552387" y="1700808"/>
            <a:ext cx="7822045" cy="4016484"/>
          </a:xfrm>
          <a:prstGeom prst="rect">
            <a:avLst/>
          </a:prstGeom>
          <a:noFill/>
        </p:spPr>
        <p:txBody>
          <a:bodyPr wrap="square" rtlCol="0">
            <a:spAutoFit/>
          </a:bodyPr>
          <a:lstStyle/>
          <a:p>
            <a:pPr algn="just">
              <a:spcBef>
                <a:spcPts val="600"/>
              </a:spcBef>
            </a:pPr>
            <a:r>
              <a:rPr lang="pt-BR" sz="2400" dirty="0"/>
              <a:t>- Ausência de assinatura nos pedidos</a:t>
            </a:r>
            <a:r>
              <a:rPr lang="pt-BR" sz="2400" dirty="0" smtClean="0"/>
              <a:t>, a assinatura deve ser do responsável pela informação e não de quem insere a resposta no sistema.</a:t>
            </a:r>
            <a:endParaRPr lang="pt-BR" sz="2400" dirty="0"/>
          </a:p>
          <a:p>
            <a:pPr algn="just">
              <a:spcBef>
                <a:spcPts val="600"/>
              </a:spcBef>
            </a:pPr>
            <a:r>
              <a:rPr lang="pt-BR" sz="2400" dirty="0"/>
              <a:t>- Ausência de assinatura da autoridade que apreciou o </a:t>
            </a:r>
            <a:r>
              <a:rPr lang="pt-BR" sz="2400" dirty="0" smtClean="0"/>
              <a:t>recurso em 1ª instância;</a:t>
            </a:r>
            <a:endParaRPr lang="pt-BR" sz="2400" dirty="0"/>
          </a:p>
          <a:p>
            <a:pPr algn="just">
              <a:spcBef>
                <a:spcPts val="600"/>
              </a:spcBef>
            </a:pPr>
            <a:r>
              <a:rPr lang="pt-BR" sz="2400" dirty="0"/>
              <a:t>- Ausência de assinatura do dirigente máximo nas respostas do recurso em 2ª </a:t>
            </a:r>
            <a:r>
              <a:rPr lang="pt-BR" sz="2400" dirty="0" smtClean="0"/>
              <a:t>instância;</a:t>
            </a:r>
            <a:endParaRPr lang="pt-BR" sz="2400" dirty="0"/>
          </a:p>
          <a:p>
            <a:pPr algn="just">
              <a:spcBef>
                <a:spcPts val="600"/>
              </a:spcBef>
            </a:pPr>
            <a:r>
              <a:rPr lang="pt-BR" sz="2400" dirty="0"/>
              <a:t> - Ausência de comunicado da possibilidade de recurso na resposta quando pedido é negado como determina o </a:t>
            </a:r>
            <a:r>
              <a:rPr lang="pt-BR" sz="2400" dirty="0" smtClean="0"/>
              <a:t>art. 22 do Decreto nº 45.969. </a:t>
            </a:r>
          </a:p>
        </p:txBody>
      </p:sp>
    </p:spTree>
    <p:extLst>
      <p:ext uri="{BB962C8B-B14F-4D97-AF65-F5344CB8AC3E}">
        <p14:creationId xmlns:p14="http://schemas.microsoft.com/office/powerpoint/2010/main" val="2758673784"/>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28762" y="264132"/>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12900" y="708323"/>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9512" y="260648"/>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541462" y="808157"/>
            <a:ext cx="5105308" cy="369332"/>
          </a:xfrm>
          <a:prstGeom prst="rect">
            <a:avLst/>
          </a:prstGeom>
          <a:noFill/>
        </p:spPr>
        <p:txBody>
          <a:bodyPr wrap="none" rtlCol="0">
            <a:spAutoFit/>
          </a:bodyPr>
          <a:lstStyle/>
          <a:p>
            <a:r>
              <a:rPr lang="pt-BR" b="1" dirty="0" smtClean="0">
                <a:solidFill>
                  <a:schemeClr val="accent1">
                    <a:lumMod val="75000"/>
                  </a:schemeClr>
                </a:solidFill>
              </a:rPr>
              <a:t>PONTOS DE MELHORIA NO ATENDIMENTO DA LAI </a:t>
            </a:r>
            <a:endParaRPr lang="pt-BR" b="1" dirty="0">
              <a:solidFill>
                <a:schemeClr val="accent1">
                  <a:lumMod val="75000"/>
                </a:schemeClr>
              </a:solidFill>
            </a:endParaRPr>
          </a:p>
        </p:txBody>
      </p:sp>
      <p:sp>
        <p:nvSpPr>
          <p:cNvPr id="10" name="CaixaDeTexto 9"/>
          <p:cNvSpPr txBox="1"/>
          <p:nvPr/>
        </p:nvSpPr>
        <p:spPr>
          <a:xfrm>
            <a:off x="251520" y="1988840"/>
            <a:ext cx="8264892" cy="4170372"/>
          </a:xfrm>
          <a:prstGeom prst="rect">
            <a:avLst/>
          </a:prstGeom>
          <a:noFill/>
        </p:spPr>
        <p:txBody>
          <a:bodyPr wrap="square" rtlCol="0">
            <a:spAutoFit/>
          </a:bodyPr>
          <a:lstStyle/>
          <a:p>
            <a:pPr>
              <a:spcBef>
                <a:spcPts val="600"/>
              </a:spcBef>
            </a:pPr>
            <a:r>
              <a:rPr lang="pt-BR" sz="2400" b="1" dirty="0"/>
              <a:t>Protocolo </a:t>
            </a:r>
            <a:r>
              <a:rPr lang="pt-BR" sz="2400" b="1" dirty="0" smtClean="0"/>
              <a:t>05380000015201630</a:t>
            </a:r>
          </a:p>
          <a:p>
            <a:pPr>
              <a:spcBef>
                <a:spcPts val="600"/>
              </a:spcBef>
            </a:pPr>
            <a:r>
              <a:rPr lang="pt-BR" sz="2400" b="1" dirty="0">
                <a:solidFill>
                  <a:schemeClr val="accent1">
                    <a:lumMod val="75000"/>
                  </a:schemeClr>
                </a:solidFill>
              </a:rPr>
              <a:t>Pedido: </a:t>
            </a:r>
            <a:r>
              <a:rPr lang="pt-BR" sz="2400" dirty="0"/>
              <a:t>Boa tarde gostaria de saber informações sobre o programa Poupança jovem e sobre o porque de ainda não ter recebido o valor, mesmo já tendo concluído o ensino médio em </a:t>
            </a:r>
            <a:r>
              <a:rPr lang="pt-BR" sz="2400" dirty="0" smtClean="0"/>
              <a:t>2012.</a:t>
            </a:r>
          </a:p>
          <a:p>
            <a:pPr>
              <a:spcBef>
                <a:spcPts val="600"/>
              </a:spcBef>
            </a:pPr>
            <a:r>
              <a:rPr lang="pt-BR" sz="2400" b="1" dirty="0">
                <a:solidFill>
                  <a:schemeClr val="accent1">
                    <a:lumMod val="75000"/>
                  </a:schemeClr>
                </a:solidFill>
              </a:rPr>
              <a:t>Resposta: </a:t>
            </a:r>
            <a:r>
              <a:rPr lang="pt-BR" sz="2400" dirty="0"/>
              <a:t>Prezado Rafael,</a:t>
            </a:r>
          </a:p>
          <a:p>
            <a:pPr>
              <a:spcBef>
                <a:spcPts val="600"/>
              </a:spcBef>
            </a:pPr>
            <a:r>
              <a:rPr lang="pt-BR" sz="2400" dirty="0"/>
              <a:t>Prezado Rafael,</a:t>
            </a:r>
          </a:p>
          <a:p>
            <a:pPr>
              <a:spcBef>
                <a:spcPts val="600"/>
              </a:spcBef>
            </a:pPr>
            <a:r>
              <a:rPr lang="pt-BR" sz="2400" dirty="0" smtClean="0"/>
              <a:t>Esta </a:t>
            </a:r>
            <a:r>
              <a:rPr lang="pt-BR" sz="2400" dirty="0"/>
              <a:t>MGS - Minas Gerais Administração e Serviços S.A., não dispõe de informações acerca da solicitação de V.Sa..</a:t>
            </a:r>
          </a:p>
          <a:p>
            <a:pPr>
              <a:spcBef>
                <a:spcPts val="600"/>
              </a:spcBef>
            </a:pPr>
            <a:r>
              <a:rPr lang="pt-BR" sz="2400" dirty="0" err="1" smtClean="0"/>
              <a:t>Att</a:t>
            </a:r>
            <a:r>
              <a:rPr lang="pt-BR" sz="2400" dirty="0"/>
              <a:t>.,</a:t>
            </a:r>
          </a:p>
        </p:txBody>
      </p:sp>
      <p:sp>
        <p:nvSpPr>
          <p:cNvPr id="11" name="CaixaDeTexto 10"/>
          <p:cNvSpPr txBox="1"/>
          <p:nvPr/>
        </p:nvSpPr>
        <p:spPr>
          <a:xfrm>
            <a:off x="541462" y="1194464"/>
            <a:ext cx="7124194" cy="369332"/>
          </a:xfrm>
          <a:prstGeom prst="rect">
            <a:avLst/>
          </a:prstGeom>
          <a:noFill/>
        </p:spPr>
        <p:txBody>
          <a:bodyPr wrap="none" rtlCol="0">
            <a:spAutoFit/>
          </a:bodyPr>
          <a:lstStyle/>
          <a:p>
            <a:r>
              <a:rPr lang="pt-BR" b="1" dirty="0" smtClean="0">
                <a:solidFill>
                  <a:schemeClr val="accent1">
                    <a:lumMod val="75000"/>
                  </a:schemeClr>
                </a:solidFill>
              </a:rPr>
              <a:t>EXEMPLO -  PEDIDO RESPONDIDO QUE DEVERIA SER REENCAMINHADO</a:t>
            </a:r>
            <a:endParaRPr lang="pt-BR" b="1" dirty="0">
              <a:solidFill>
                <a:schemeClr val="accent1">
                  <a:lumMod val="75000"/>
                </a:schemeClr>
              </a:solidFill>
            </a:endParaRPr>
          </a:p>
        </p:txBody>
      </p:sp>
    </p:spTree>
    <p:extLst>
      <p:ext uri="{BB962C8B-B14F-4D97-AF65-F5344CB8AC3E}">
        <p14:creationId xmlns:p14="http://schemas.microsoft.com/office/powerpoint/2010/main" val="3045557863"/>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4887" y="237350"/>
            <a:ext cx="7886700" cy="1119655"/>
          </a:xfrm>
        </p:spPr>
        <p:txBody>
          <a:bodyPr>
            <a:normAutofit/>
          </a:bodyPr>
          <a:lstStyle/>
          <a:p>
            <a:r>
              <a:rPr lang="pt-BR" b="1" dirty="0" smtClean="0"/>
              <a:t>Escala Brasil Transparente</a:t>
            </a:r>
            <a:endParaRPr lang="pt-BR" b="1" dirty="0"/>
          </a:p>
        </p:txBody>
      </p:sp>
      <p:pic>
        <p:nvPicPr>
          <p:cNvPr id="4" name="Espaço Reservado para Conteúdo 3"/>
          <p:cNvPicPr>
            <a:picLocks noGrp="1" noChangeAspect="1"/>
          </p:cNvPicPr>
          <p:nvPr>
            <p:ph idx="1"/>
          </p:nvPr>
        </p:nvPicPr>
        <p:blipFill rotWithShape="1">
          <a:blip r:embed="rId2"/>
          <a:srcRect t="1554" b="3394"/>
          <a:stretch/>
        </p:blipFill>
        <p:spPr>
          <a:xfrm>
            <a:off x="469785" y="2204864"/>
            <a:ext cx="8145053" cy="4104456"/>
          </a:xfrm>
          <a:prstGeom prst="rect">
            <a:avLst/>
          </a:prstGeom>
        </p:spPr>
      </p:pic>
      <p:sp>
        <p:nvSpPr>
          <p:cNvPr id="6" name="Retângulo 5"/>
          <p:cNvSpPr/>
          <p:nvPr/>
        </p:nvSpPr>
        <p:spPr>
          <a:xfrm>
            <a:off x="251520" y="1268760"/>
            <a:ext cx="8496944" cy="830997"/>
          </a:xfrm>
          <a:prstGeom prst="rect">
            <a:avLst/>
          </a:prstGeom>
        </p:spPr>
        <p:txBody>
          <a:bodyPr wrap="square">
            <a:spAutoFit/>
          </a:bodyPr>
          <a:lstStyle/>
          <a:p>
            <a:pPr fontAlgn="base"/>
            <a:r>
              <a:rPr lang="pt-BR" sz="2400" dirty="0" smtClean="0"/>
              <a:t>No segundo semestre de 2015, uma nova avaliação foi feita e o estado obteve a nota máxima.</a:t>
            </a:r>
            <a:endParaRPr lang="pt-BR" sz="2400" dirty="0"/>
          </a:p>
        </p:txBody>
      </p:sp>
    </p:spTree>
    <p:extLst>
      <p:ext uri="{BB962C8B-B14F-4D97-AF65-F5344CB8AC3E}">
        <p14:creationId xmlns:p14="http://schemas.microsoft.com/office/powerpoint/2010/main" val="504580749"/>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28762" y="264132"/>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12900" y="708323"/>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9512" y="260648"/>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541462" y="808157"/>
            <a:ext cx="5105308" cy="369332"/>
          </a:xfrm>
          <a:prstGeom prst="rect">
            <a:avLst/>
          </a:prstGeom>
          <a:noFill/>
        </p:spPr>
        <p:txBody>
          <a:bodyPr wrap="none" rtlCol="0">
            <a:spAutoFit/>
          </a:bodyPr>
          <a:lstStyle/>
          <a:p>
            <a:r>
              <a:rPr lang="pt-BR" b="1" dirty="0" smtClean="0">
                <a:solidFill>
                  <a:schemeClr val="accent1">
                    <a:lumMod val="75000"/>
                  </a:schemeClr>
                </a:solidFill>
              </a:rPr>
              <a:t>PONTOS DE MELHORIA NO ATENDIMENTO DA LAI </a:t>
            </a:r>
            <a:endParaRPr lang="pt-BR" b="1" dirty="0">
              <a:solidFill>
                <a:schemeClr val="accent1">
                  <a:lumMod val="75000"/>
                </a:schemeClr>
              </a:solidFill>
            </a:endParaRPr>
          </a:p>
        </p:txBody>
      </p:sp>
      <p:sp>
        <p:nvSpPr>
          <p:cNvPr id="10" name="CaixaDeTexto 9"/>
          <p:cNvSpPr txBox="1"/>
          <p:nvPr/>
        </p:nvSpPr>
        <p:spPr>
          <a:xfrm>
            <a:off x="569334" y="1916832"/>
            <a:ext cx="7571077" cy="4124206"/>
          </a:xfrm>
          <a:prstGeom prst="rect">
            <a:avLst/>
          </a:prstGeom>
          <a:noFill/>
        </p:spPr>
        <p:txBody>
          <a:bodyPr wrap="square" rtlCol="0">
            <a:spAutoFit/>
          </a:bodyPr>
          <a:lstStyle/>
          <a:p>
            <a:pPr>
              <a:spcBef>
                <a:spcPts val="600"/>
              </a:spcBef>
            </a:pPr>
            <a:r>
              <a:rPr lang="pt-BR" b="1" dirty="0"/>
              <a:t>Protocolo 01070000001201669</a:t>
            </a:r>
          </a:p>
          <a:p>
            <a:pPr>
              <a:spcBef>
                <a:spcPts val="600"/>
              </a:spcBef>
            </a:pPr>
            <a:r>
              <a:rPr lang="pt-BR" b="1" dirty="0">
                <a:solidFill>
                  <a:schemeClr val="accent1">
                    <a:lumMod val="75000"/>
                  </a:schemeClr>
                </a:solidFill>
              </a:rPr>
              <a:t>Pedido: </a:t>
            </a:r>
            <a:r>
              <a:rPr lang="pt-BR" dirty="0"/>
              <a:t>Gostaria de saber sobre o número de cargos vagos nas escolas Tiradentes em PEB1 - Professor de Educação Básica - Anos Iniciais da cidade de Teófilo Otoni, incluindo os cargos dos efetivados</a:t>
            </a:r>
            <a:r>
              <a:rPr lang="pt-BR" dirty="0" smtClean="0"/>
              <a:t>.</a:t>
            </a:r>
          </a:p>
          <a:p>
            <a:pPr>
              <a:spcBef>
                <a:spcPts val="600"/>
              </a:spcBef>
            </a:pPr>
            <a:endParaRPr lang="pt-BR" sz="1000" dirty="0"/>
          </a:p>
          <a:p>
            <a:r>
              <a:rPr lang="pt-BR" b="1" dirty="0">
                <a:solidFill>
                  <a:schemeClr val="accent1">
                    <a:lumMod val="75000"/>
                  </a:schemeClr>
                </a:solidFill>
              </a:rPr>
              <a:t>Resposta: </a:t>
            </a:r>
            <a:r>
              <a:rPr lang="pt-BR" dirty="0"/>
              <a:t>Prezados Senhores,</a:t>
            </a:r>
          </a:p>
          <a:p>
            <a:r>
              <a:rPr lang="pt-BR" dirty="0"/>
              <a:t>Recebemos seu pedido de informação n. 01070000001201669, de 25/01/2015, e esclarecemos que a informação solicitada não constitui área de competência do Gabinete Militar do Governador, conforme dispõem o art. 17, § 2º, do Decreto n. 45.969, de 24/05/2012. Solicitamos que encaminhe sua solicitação junto à Diretoria de Educação Escolar e Assistência Social - DEEAS da PMMG. Como não foi possível solucionar o seu questionamento, encerramos sua solicitação nesta data.</a:t>
            </a:r>
          </a:p>
          <a:p>
            <a:r>
              <a:rPr lang="pt-BR" dirty="0"/>
              <a:t>Atenciosamente,</a:t>
            </a:r>
          </a:p>
        </p:txBody>
      </p:sp>
      <p:sp>
        <p:nvSpPr>
          <p:cNvPr id="11" name="CaixaDeTexto 10"/>
          <p:cNvSpPr txBox="1"/>
          <p:nvPr/>
        </p:nvSpPr>
        <p:spPr>
          <a:xfrm>
            <a:off x="541462" y="1194464"/>
            <a:ext cx="7124194" cy="369332"/>
          </a:xfrm>
          <a:prstGeom prst="rect">
            <a:avLst/>
          </a:prstGeom>
          <a:noFill/>
        </p:spPr>
        <p:txBody>
          <a:bodyPr wrap="none" rtlCol="0">
            <a:spAutoFit/>
          </a:bodyPr>
          <a:lstStyle/>
          <a:p>
            <a:r>
              <a:rPr lang="pt-BR" b="1" dirty="0" smtClean="0">
                <a:solidFill>
                  <a:schemeClr val="accent1">
                    <a:lumMod val="75000"/>
                  </a:schemeClr>
                </a:solidFill>
              </a:rPr>
              <a:t>EXEMPLO -  PEDIDO RESPONDIDO QUE DEVERIA SER REENCAMINHADO</a:t>
            </a:r>
            <a:endParaRPr lang="pt-BR" b="1" dirty="0">
              <a:solidFill>
                <a:schemeClr val="accent1">
                  <a:lumMod val="75000"/>
                </a:schemeClr>
              </a:solidFill>
            </a:endParaRPr>
          </a:p>
        </p:txBody>
      </p:sp>
    </p:spTree>
    <p:extLst>
      <p:ext uri="{BB962C8B-B14F-4D97-AF65-F5344CB8AC3E}">
        <p14:creationId xmlns:p14="http://schemas.microsoft.com/office/powerpoint/2010/main" val="277106991"/>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89193" y="264132"/>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1" y="708323"/>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260648"/>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1893" y="808157"/>
            <a:ext cx="5105308" cy="369332"/>
          </a:xfrm>
          <a:prstGeom prst="rect">
            <a:avLst/>
          </a:prstGeom>
          <a:noFill/>
        </p:spPr>
        <p:txBody>
          <a:bodyPr wrap="none" rtlCol="0">
            <a:spAutoFit/>
          </a:bodyPr>
          <a:lstStyle/>
          <a:p>
            <a:r>
              <a:rPr lang="pt-BR" b="1" dirty="0" smtClean="0">
                <a:solidFill>
                  <a:schemeClr val="accent1">
                    <a:lumMod val="75000"/>
                  </a:schemeClr>
                </a:solidFill>
              </a:rPr>
              <a:t>PONTOS DE MELHORIA NO ATENDIMENTO DA LAI </a:t>
            </a:r>
            <a:endParaRPr lang="pt-BR" b="1" dirty="0">
              <a:solidFill>
                <a:schemeClr val="accent1">
                  <a:lumMod val="75000"/>
                </a:schemeClr>
              </a:solidFill>
            </a:endParaRPr>
          </a:p>
        </p:txBody>
      </p:sp>
      <p:sp>
        <p:nvSpPr>
          <p:cNvPr id="10" name="CaixaDeTexto 9"/>
          <p:cNvSpPr txBox="1"/>
          <p:nvPr/>
        </p:nvSpPr>
        <p:spPr>
          <a:xfrm>
            <a:off x="638730" y="1916832"/>
            <a:ext cx="7571077" cy="2108269"/>
          </a:xfrm>
          <a:prstGeom prst="rect">
            <a:avLst/>
          </a:prstGeom>
          <a:noFill/>
        </p:spPr>
        <p:txBody>
          <a:bodyPr wrap="square" rtlCol="0">
            <a:spAutoFit/>
          </a:bodyPr>
          <a:lstStyle/>
          <a:p>
            <a:pPr>
              <a:spcBef>
                <a:spcPts val="600"/>
              </a:spcBef>
            </a:pPr>
            <a:r>
              <a:rPr lang="pt-BR" b="1" dirty="0"/>
              <a:t>Protocolo </a:t>
            </a:r>
            <a:r>
              <a:rPr lang="pt-BR" b="1" dirty="0" smtClean="0"/>
              <a:t>01270000002201657 </a:t>
            </a:r>
          </a:p>
          <a:p>
            <a:pPr>
              <a:spcBef>
                <a:spcPts val="600"/>
              </a:spcBef>
            </a:pPr>
            <a:r>
              <a:rPr lang="pt-BR" b="1" dirty="0" smtClean="0">
                <a:solidFill>
                  <a:schemeClr val="accent1">
                    <a:lumMod val="75000"/>
                  </a:schemeClr>
                </a:solidFill>
              </a:rPr>
              <a:t>Pedido: </a:t>
            </a:r>
            <a:r>
              <a:rPr lang="pt-BR" dirty="0" smtClean="0"/>
              <a:t>Prezados</a:t>
            </a:r>
            <a:r>
              <a:rPr lang="pt-BR" dirty="0"/>
              <a:t>,</a:t>
            </a:r>
            <a:br>
              <a:rPr lang="pt-BR" dirty="0"/>
            </a:br>
            <a:r>
              <a:rPr lang="pt-BR" dirty="0"/>
              <a:t>gostaria, por gentileza, da informação mais atualizada sobre que tipo de vínculos e contrapartidas/salários possuem os seguintes funcionários e/ou colaboradores </a:t>
            </a:r>
            <a:r>
              <a:rPr lang="pt-BR" dirty="0" smtClean="0"/>
              <a:t>do órgão XXXXXX, </a:t>
            </a:r>
            <a:r>
              <a:rPr lang="pt-BR" dirty="0"/>
              <a:t>alguns contratados no ano passado e outros incorporados à programação neste ano. E se houve processo seletivo ou editais de projeto para tal</a:t>
            </a:r>
            <a:r>
              <a:rPr lang="pt-BR" dirty="0" smtClean="0"/>
              <a:t>. ( lista com 10 nomes)</a:t>
            </a:r>
            <a:endParaRPr lang="pt-BR" dirty="0"/>
          </a:p>
        </p:txBody>
      </p:sp>
      <p:sp>
        <p:nvSpPr>
          <p:cNvPr id="11" name="CaixaDeTexto 10"/>
          <p:cNvSpPr txBox="1"/>
          <p:nvPr/>
        </p:nvSpPr>
        <p:spPr>
          <a:xfrm>
            <a:off x="601893" y="1194464"/>
            <a:ext cx="6354432" cy="369332"/>
          </a:xfrm>
          <a:prstGeom prst="rect">
            <a:avLst/>
          </a:prstGeom>
          <a:noFill/>
        </p:spPr>
        <p:txBody>
          <a:bodyPr wrap="none" rtlCol="0">
            <a:spAutoFit/>
          </a:bodyPr>
          <a:lstStyle/>
          <a:p>
            <a:r>
              <a:rPr lang="pt-BR" b="1" dirty="0" smtClean="0">
                <a:solidFill>
                  <a:schemeClr val="accent1">
                    <a:lumMod val="75000"/>
                  </a:schemeClr>
                </a:solidFill>
              </a:rPr>
              <a:t>EXEMPLO – DEMORA NO REENCAMINHAMENTO DA DEMANDA</a:t>
            </a:r>
            <a:endParaRPr lang="pt-BR" b="1" dirty="0">
              <a:solidFill>
                <a:schemeClr val="accent1">
                  <a:lumMod val="75000"/>
                </a:schemeClr>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25558088"/>
              </p:ext>
            </p:extLst>
          </p:nvPr>
        </p:nvGraphicFramePr>
        <p:xfrm>
          <a:off x="755576" y="4121657"/>
          <a:ext cx="7272808" cy="1604175"/>
        </p:xfrm>
        <a:graphic>
          <a:graphicData uri="http://schemas.openxmlformats.org/drawingml/2006/table">
            <a:tbl>
              <a:tblPr>
                <a:tableStyleId>{5C22544A-7EE6-4342-B048-85BDC9FD1C3A}</a:tableStyleId>
              </a:tblPr>
              <a:tblGrid>
                <a:gridCol w="1368152"/>
                <a:gridCol w="5904656"/>
              </a:tblGrid>
              <a:tr h="232820">
                <a:tc>
                  <a:txBody>
                    <a:bodyPr/>
                    <a:lstStyle/>
                    <a:p>
                      <a:pPr algn="ctr" fontAlgn="ctr"/>
                      <a:r>
                        <a:rPr lang="pt-BR" sz="1600" b="1" u="none" strike="noStrike" dirty="0">
                          <a:effectLst/>
                        </a:rPr>
                        <a:t>Data do evento</a:t>
                      </a:r>
                      <a:endParaRPr lang="pt-BR" sz="16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l" fontAlgn="ctr"/>
                      <a:r>
                        <a:rPr lang="pt-BR" sz="1600" b="1" u="none" strike="noStrike" dirty="0" smtClean="0">
                          <a:effectLst/>
                        </a:rPr>
                        <a:t> Descrição </a:t>
                      </a:r>
                      <a:r>
                        <a:rPr lang="pt-BR" sz="1600" b="1" u="none" strike="noStrike" dirty="0">
                          <a:effectLst/>
                        </a:rPr>
                        <a:t>do evento</a:t>
                      </a:r>
                      <a:endParaRPr lang="pt-BR" sz="16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r>
              <a:tr h="322699">
                <a:tc>
                  <a:txBody>
                    <a:bodyPr/>
                    <a:lstStyle/>
                    <a:p>
                      <a:pPr algn="ctr" fontAlgn="ctr"/>
                      <a:r>
                        <a:rPr lang="pt-BR" sz="1600" u="none" strike="noStrike" dirty="0">
                          <a:effectLst/>
                        </a:rPr>
                        <a:t>24/02/2016</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600" dirty="0" smtClean="0"/>
                        <a:t>Pedido Registrado para o Órgão Secretaria de Estado de Cultura - SEC</a:t>
                      </a:r>
                      <a:endParaRPr lang="pt-BR" sz="1600" b="0" i="0" u="none" strike="noStrike" dirty="0">
                        <a:solidFill>
                          <a:srgbClr val="FF0000"/>
                        </a:solidFill>
                        <a:effectLst/>
                        <a:latin typeface="Calibri" panose="020F0502020204030204" pitchFamily="34" charset="0"/>
                      </a:endParaRPr>
                    </a:p>
                  </a:txBody>
                  <a:tcPr marL="9525" marR="9525" marT="9525" marB="0" anchor="ctr"/>
                </a:tc>
              </a:tr>
              <a:tr h="232820">
                <a:tc>
                  <a:txBody>
                    <a:bodyPr/>
                    <a:lstStyle/>
                    <a:p>
                      <a:pPr algn="ctr" fontAlgn="ctr"/>
                      <a:r>
                        <a:rPr lang="pt-BR" sz="1600" u="none" strike="noStrike" dirty="0">
                          <a:effectLst/>
                        </a:rPr>
                        <a:t>11/03/2016</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fontAlgn="ctr"/>
                      <a:r>
                        <a:rPr lang="pt-BR" sz="1600" dirty="0" smtClean="0"/>
                        <a:t>Pedido Prorrogado</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r>
              <a:tr h="232820">
                <a:tc>
                  <a:txBody>
                    <a:bodyPr/>
                    <a:lstStyle/>
                    <a:p>
                      <a:pPr algn="ctr" fontAlgn="ctr"/>
                      <a:r>
                        <a:rPr lang="pt-BR" sz="1600" u="none" strike="noStrike" dirty="0">
                          <a:effectLst/>
                        </a:rPr>
                        <a:t>28/03/2016</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600" dirty="0" smtClean="0"/>
                        <a:t>Pedido Reencaminhado para o Órgão Rádio Inconfidência </a:t>
                      </a:r>
                      <a:r>
                        <a:rPr lang="pt-BR" sz="1600" dirty="0" err="1" smtClean="0"/>
                        <a:t>Ltda</a:t>
                      </a:r>
                      <a:endParaRPr lang="pt-BR" sz="1600" b="0" i="0" u="none" strike="noStrike" dirty="0">
                        <a:solidFill>
                          <a:srgbClr val="FF0000"/>
                        </a:solidFill>
                        <a:effectLst/>
                        <a:latin typeface="Calibri" panose="020F0502020204030204" pitchFamily="34" charset="0"/>
                      </a:endParaRPr>
                    </a:p>
                  </a:txBody>
                  <a:tcPr marL="9525" marR="9525" marT="9525" marB="0" anchor="ctr"/>
                </a:tc>
              </a:tr>
              <a:tr h="232820">
                <a:tc>
                  <a:txBody>
                    <a:bodyPr/>
                    <a:lstStyle/>
                    <a:p>
                      <a:pPr algn="ctr" fontAlgn="ctr"/>
                      <a:r>
                        <a:rPr lang="pt-BR" sz="1600" u="none" strike="noStrike" dirty="0">
                          <a:effectLst/>
                        </a:rPr>
                        <a:t>18/04/2016</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t-BR" sz="1600" dirty="0" smtClean="0"/>
                        <a:t>Pedido Prorrogado</a:t>
                      </a:r>
                      <a:endParaRPr lang="pt-BR" sz="1600" b="0" i="0" u="none" strike="noStrike" dirty="0" smtClean="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r>
              <a:tr h="268016">
                <a:tc>
                  <a:txBody>
                    <a:bodyPr/>
                    <a:lstStyle/>
                    <a:p>
                      <a:pPr algn="ctr" fontAlgn="ctr"/>
                      <a:r>
                        <a:rPr lang="pt-BR" sz="1600" u="none" strike="noStrike" dirty="0">
                          <a:effectLst/>
                        </a:rPr>
                        <a:t>20/04/2016</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t-BR" sz="1600" dirty="0" smtClean="0"/>
                        <a:t>Pedido Respondido</a:t>
                      </a:r>
                      <a:endParaRPr lang="pt-BR" sz="1600" b="0" i="0" u="none" strike="noStrike" dirty="0" smtClean="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940259385"/>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89193" y="264132"/>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1" y="708323"/>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260648"/>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1893" y="808157"/>
            <a:ext cx="5105308" cy="369332"/>
          </a:xfrm>
          <a:prstGeom prst="rect">
            <a:avLst/>
          </a:prstGeom>
          <a:noFill/>
        </p:spPr>
        <p:txBody>
          <a:bodyPr wrap="none" rtlCol="0">
            <a:spAutoFit/>
          </a:bodyPr>
          <a:lstStyle/>
          <a:p>
            <a:r>
              <a:rPr lang="pt-BR" b="1" dirty="0" smtClean="0">
                <a:solidFill>
                  <a:schemeClr val="accent1">
                    <a:lumMod val="75000"/>
                  </a:schemeClr>
                </a:solidFill>
              </a:rPr>
              <a:t>PONTOS DE MELHORIA NO ATENDIMENTO DA LAI </a:t>
            </a:r>
            <a:endParaRPr lang="pt-BR" b="1" dirty="0">
              <a:solidFill>
                <a:schemeClr val="accent1">
                  <a:lumMod val="75000"/>
                </a:schemeClr>
              </a:solidFill>
            </a:endParaRPr>
          </a:p>
        </p:txBody>
      </p:sp>
      <p:sp>
        <p:nvSpPr>
          <p:cNvPr id="10" name="CaixaDeTexto 9"/>
          <p:cNvSpPr txBox="1"/>
          <p:nvPr/>
        </p:nvSpPr>
        <p:spPr>
          <a:xfrm>
            <a:off x="3611078" y="2852936"/>
            <a:ext cx="2601955" cy="3200876"/>
          </a:xfrm>
          <a:prstGeom prst="rect">
            <a:avLst/>
          </a:prstGeom>
          <a:noFill/>
        </p:spPr>
        <p:txBody>
          <a:bodyPr wrap="square" rtlCol="0">
            <a:spAutoFit/>
          </a:bodyPr>
          <a:lstStyle/>
          <a:p>
            <a:pPr>
              <a:spcBef>
                <a:spcPts val="600"/>
              </a:spcBef>
            </a:pPr>
            <a:endParaRPr lang="pt-BR" dirty="0" smtClean="0"/>
          </a:p>
          <a:p>
            <a:pPr>
              <a:spcBef>
                <a:spcPts val="600"/>
              </a:spcBef>
            </a:pPr>
            <a:endParaRPr lang="pt-BR" dirty="0"/>
          </a:p>
          <a:p>
            <a:pPr>
              <a:spcBef>
                <a:spcPts val="600"/>
              </a:spcBef>
            </a:pPr>
            <a:endParaRPr lang="pt-BR" dirty="0" smtClean="0"/>
          </a:p>
          <a:p>
            <a:pPr>
              <a:spcBef>
                <a:spcPts val="600"/>
              </a:spcBef>
            </a:pPr>
            <a:endParaRPr lang="pt-BR" dirty="0"/>
          </a:p>
          <a:p>
            <a:pPr>
              <a:spcBef>
                <a:spcPts val="600"/>
              </a:spcBef>
            </a:pPr>
            <a:endParaRPr lang="pt-BR" dirty="0" smtClean="0"/>
          </a:p>
          <a:p>
            <a:pPr>
              <a:spcBef>
                <a:spcPts val="600"/>
              </a:spcBef>
            </a:pPr>
            <a:endParaRPr lang="pt-BR" dirty="0"/>
          </a:p>
          <a:p>
            <a:pPr>
              <a:spcBef>
                <a:spcPts val="600"/>
              </a:spcBef>
            </a:pPr>
            <a:endParaRPr lang="pt-BR" dirty="0" smtClean="0"/>
          </a:p>
          <a:p>
            <a:pPr>
              <a:spcBef>
                <a:spcPts val="600"/>
              </a:spcBef>
            </a:pPr>
            <a:endParaRPr lang="pt-BR" dirty="0"/>
          </a:p>
          <a:p>
            <a:pPr>
              <a:spcBef>
                <a:spcPts val="600"/>
              </a:spcBef>
            </a:pPr>
            <a:endParaRPr lang="pt-BR" dirty="0"/>
          </a:p>
        </p:txBody>
      </p:sp>
      <p:sp>
        <p:nvSpPr>
          <p:cNvPr id="11" name="CaixaDeTexto 10"/>
          <p:cNvSpPr txBox="1"/>
          <p:nvPr/>
        </p:nvSpPr>
        <p:spPr>
          <a:xfrm>
            <a:off x="601893" y="1194464"/>
            <a:ext cx="4468211" cy="369332"/>
          </a:xfrm>
          <a:prstGeom prst="rect">
            <a:avLst/>
          </a:prstGeom>
          <a:noFill/>
        </p:spPr>
        <p:txBody>
          <a:bodyPr wrap="none" rtlCol="0">
            <a:spAutoFit/>
          </a:bodyPr>
          <a:lstStyle/>
          <a:p>
            <a:r>
              <a:rPr lang="pt-BR" b="1" dirty="0" smtClean="0">
                <a:solidFill>
                  <a:schemeClr val="accent1">
                    <a:lumMod val="75000"/>
                  </a:schemeClr>
                </a:solidFill>
              </a:rPr>
              <a:t>EXEMPLO – ERRO NO REENCAMINHAMENTO</a:t>
            </a:r>
            <a:endParaRPr lang="pt-BR" b="1" dirty="0">
              <a:solidFill>
                <a:schemeClr val="accent1">
                  <a:lumMod val="75000"/>
                </a:schemeClr>
              </a:solidFill>
            </a:endParaRPr>
          </a:p>
        </p:txBody>
      </p:sp>
      <p:graphicFrame>
        <p:nvGraphicFramePr>
          <p:cNvPr id="2" name="Tabela 1"/>
          <p:cNvGraphicFramePr>
            <a:graphicFrameLocks noGrp="1"/>
          </p:cNvGraphicFramePr>
          <p:nvPr>
            <p:extLst>
              <p:ext uri="{D42A27DB-BD31-4B8C-83A1-F6EECF244321}">
                <p14:modId xmlns:p14="http://schemas.microsoft.com/office/powerpoint/2010/main" val="2460890083"/>
              </p:ext>
            </p:extLst>
          </p:nvPr>
        </p:nvGraphicFramePr>
        <p:xfrm>
          <a:off x="673331" y="2636912"/>
          <a:ext cx="7715093" cy="3035978"/>
        </p:xfrm>
        <a:graphic>
          <a:graphicData uri="http://schemas.openxmlformats.org/drawingml/2006/table">
            <a:tbl>
              <a:tblPr>
                <a:tableStyleId>{5C22544A-7EE6-4342-B048-85BDC9FD1C3A}</a:tableStyleId>
              </a:tblPr>
              <a:tblGrid>
                <a:gridCol w="1450397"/>
                <a:gridCol w="6264696"/>
              </a:tblGrid>
              <a:tr h="244112">
                <a:tc>
                  <a:txBody>
                    <a:bodyPr/>
                    <a:lstStyle/>
                    <a:p>
                      <a:pPr algn="ctr" fontAlgn="ctr"/>
                      <a:r>
                        <a:rPr lang="pt-BR" sz="1600" b="1" u="none" strike="noStrike" dirty="0">
                          <a:effectLst/>
                        </a:rPr>
                        <a:t>Data do evento</a:t>
                      </a:r>
                      <a:endParaRPr lang="pt-BR" sz="16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pt-BR" sz="1600" b="1" u="none" strike="noStrike" dirty="0">
                          <a:effectLst/>
                        </a:rPr>
                        <a:t>Descrição do evento</a:t>
                      </a:r>
                      <a:endParaRPr lang="pt-BR" sz="16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r>
              <a:tr h="186396">
                <a:tc>
                  <a:txBody>
                    <a:bodyPr/>
                    <a:lstStyle/>
                    <a:p>
                      <a:pPr algn="ctr" fontAlgn="ctr"/>
                      <a:r>
                        <a:rPr lang="pt-BR" sz="1600" u="none" strike="noStrike" dirty="0">
                          <a:effectLst/>
                        </a:rPr>
                        <a:t>26/01/2016</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600" u="none" strike="noStrike" dirty="0">
                          <a:effectLst/>
                        </a:rPr>
                        <a:t>Pedido Registrado para </a:t>
                      </a:r>
                      <a:r>
                        <a:rPr lang="pt-BR" sz="1600" u="none" strike="noStrike" dirty="0" smtClean="0">
                          <a:effectLst/>
                        </a:rPr>
                        <a:t>o </a:t>
                      </a:r>
                      <a:r>
                        <a:rPr lang="pt-BR" sz="1600" dirty="0" smtClean="0"/>
                        <a:t>Secretaria de Estado de Fazenda </a:t>
                      </a:r>
                      <a:r>
                        <a:rPr lang="pt-BR" sz="1600" dirty="0" smtClean="0"/>
                        <a:t>– </a:t>
                      </a:r>
                      <a:r>
                        <a:rPr lang="pt-BR" sz="1600" dirty="0" smtClean="0"/>
                        <a:t>SEF</a:t>
                      </a:r>
                      <a:endParaRPr lang="pt-BR" sz="1600" b="0" i="0" u="none" strike="noStrike" dirty="0">
                        <a:solidFill>
                          <a:srgbClr val="000000"/>
                        </a:solidFill>
                        <a:effectLst/>
                        <a:latin typeface="Calibri" panose="020F0502020204030204" pitchFamily="34" charset="0"/>
                      </a:endParaRPr>
                    </a:p>
                  </a:txBody>
                  <a:tcPr marL="9525" marR="9525" marT="9525" marB="0" anchor="ctr"/>
                </a:tc>
              </a:tr>
              <a:tr h="267971">
                <a:tc>
                  <a:txBody>
                    <a:bodyPr/>
                    <a:lstStyle/>
                    <a:p>
                      <a:pPr algn="ctr" fontAlgn="ctr"/>
                      <a:r>
                        <a:rPr lang="pt-BR" sz="1600" u="none" strike="noStrike" dirty="0">
                          <a:effectLst/>
                        </a:rPr>
                        <a:t>12/02/2016</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fontAlgn="ctr"/>
                      <a:r>
                        <a:rPr lang="pt-BR" sz="1600" u="none" strike="noStrike" dirty="0">
                          <a:effectLst/>
                        </a:rPr>
                        <a:t>Pedido Reencaminhado para </a:t>
                      </a:r>
                      <a:r>
                        <a:rPr lang="pt-BR" sz="1600" u="none" strike="noStrike" dirty="0" smtClean="0">
                          <a:effectLst/>
                        </a:rPr>
                        <a:t>o</a:t>
                      </a:r>
                      <a:r>
                        <a:rPr lang="pt-BR" sz="1600" dirty="0" smtClean="0"/>
                        <a:t> Órgão Polícia Civil do Estado de Minas Gerais </a:t>
                      </a:r>
                      <a:r>
                        <a:rPr lang="pt-BR" sz="1600" dirty="0" smtClean="0"/>
                        <a:t>– </a:t>
                      </a:r>
                      <a:r>
                        <a:rPr lang="pt-BR" sz="1600" dirty="0" smtClean="0"/>
                        <a:t>PCMG</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r>
              <a:tr h="277538">
                <a:tc>
                  <a:txBody>
                    <a:bodyPr/>
                    <a:lstStyle/>
                    <a:p>
                      <a:pPr algn="ctr" fontAlgn="ctr"/>
                      <a:r>
                        <a:rPr lang="pt-BR" sz="1600" u="none" strike="noStrike" dirty="0">
                          <a:effectLst/>
                        </a:rPr>
                        <a:t>17/02/2016</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600" u="none" strike="noStrike" dirty="0">
                          <a:effectLst/>
                        </a:rPr>
                        <a:t>Pedido Reencaminhado para o </a:t>
                      </a:r>
                      <a:r>
                        <a:rPr lang="pt-BR" sz="1600" u="none" strike="noStrike" dirty="0" smtClean="0">
                          <a:effectLst/>
                        </a:rPr>
                        <a:t>Órgão </a:t>
                      </a:r>
                      <a:r>
                        <a:rPr lang="pt-BR" sz="1600" dirty="0" smtClean="0"/>
                        <a:t>Secretaria de Estado de Fazenda - SEF</a:t>
                      </a:r>
                      <a:endParaRPr lang="pt-BR" sz="1600" b="0" i="0" u="none" strike="noStrike" dirty="0">
                        <a:solidFill>
                          <a:srgbClr val="000000"/>
                        </a:solidFill>
                        <a:effectLst/>
                        <a:latin typeface="Calibri" panose="020F0502020204030204" pitchFamily="34" charset="0"/>
                      </a:endParaRPr>
                    </a:p>
                  </a:txBody>
                  <a:tcPr marL="9525" marR="9525" marT="9525" marB="0" anchor="ctr"/>
                </a:tc>
              </a:tr>
              <a:tr h="287105">
                <a:tc>
                  <a:txBody>
                    <a:bodyPr/>
                    <a:lstStyle/>
                    <a:p>
                      <a:pPr algn="ctr" fontAlgn="ctr"/>
                      <a:r>
                        <a:rPr lang="pt-BR" sz="1600" u="none" strike="noStrike" dirty="0">
                          <a:effectLst/>
                        </a:rPr>
                        <a:t>03/03/2016</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fontAlgn="ctr"/>
                      <a:r>
                        <a:rPr lang="pt-BR" sz="1600" u="none" strike="noStrike" dirty="0">
                          <a:effectLst/>
                        </a:rPr>
                        <a:t>Pedido Reencaminhado para o </a:t>
                      </a:r>
                      <a:r>
                        <a:rPr lang="pt-BR" sz="1600" u="none" strike="noStrike" dirty="0" smtClean="0">
                          <a:effectLst/>
                        </a:rPr>
                        <a:t>Órgão</a:t>
                      </a:r>
                      <a:r>
                        <a:rPr lang="pt-BR" sz="1600" dirty="0" smtClean="0"/>
                        <a:t> Polícia Civil do Estado de Minas Gerais - PCMG </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r>
              <a:tr h="224664">
                <a:tc>
                  <a:txBody>
                    <a:bodyPr/>
                    <a:lstStyle/>
                    <a:p>
                      <a:pPr algn="ctr" fontAlgn="ctr"/>
                      <a:r>
                        <a:rPr lang="pt-BR" sz="1600" u="none" strike="noStrike" dirty="0">
                          <a:effectLst/>
                        </a:rPr>
                        <a:t>03/03/2016</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600" u="none" strike="noStrike" dirty="0">
                          <a:effectLst/>
                        </a:rPr>
                        <a:t>Pedido Reencaminhado para o Órgão </a:t>
                      </a:r>
                      <a:r>
                        <a:rPr lang="pt-BR" sz="1600" dirty="0" smtClean="0"/>
                        <a:t>Secretaria de Estado de Fazenda - SEF</a:t>
                      </a:r>
                      <a:endParaRPr lang="pt-BR" sz="1600" b="0" i="0" u="none" strike="noStrike" dirty="0">
                        <a:solidFill>
                          <a:srgbClr val="000000"/>
                        </a:solidFill>
                        <a:effectLst/>
                        <a:latin typeface="Calibri" panose="020F0502020204030204" pitchFamily="34" charset="0"/>
                      </a:endParaRPr>
                    </a:p>
                  </a:txBody>
                  <a:tcPr marL="9525" marR="9525" marT="9525" marB="0" anchor="ctr"/>
                </a:tc>
              </a:tr>
              <a:tr h="234231">
                <a:tc>
                  <a:txBody>
                    <a:bodyPr/>
                    <a:lstStyle/>
                    <a:p>
                      <a:pPr algn="ctr" fontAlgn="ctr"/>
                      <a:r>
                        <a:rPr lang="pt-BR" sz="1600" u="none" strike="noStrike" dirty="0">
                          <a:effectLst/>
                        </a:rPr>
                        <a:t>03/03/2016</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fontAlgn="ctr"/>
                      <a:r>
                        <a:rPr lang="pt-BR" sz="1600" u="none" strike="noStrike" dirty="0">
                          <a:effectLst/>
                        </a:rPr>
                        <a:t>Pedido Reencaminhado para o </a:t>
                      </a:r>
                      <a:r>
                        <a:rPr lang="pt-BR" sz="1600" u="none" strike="noStrike" dirty="0" smtClean="0">
                          <a:effectLst/>
                        </a:rPr>
                        <a:t>Órgão </a:t>
                      </a:r>
                      <a:r>
                        <a:rPr lang="pt-BR" sz="1600" dirty="0" smtClean="0"/>
                        <a:t>Polícia Civil do Estado de Minas Gerais - PCMG </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r>
              <a:tr h="171790">
                <a:tc>
                  <a:txBody>
                    <a:bodyPr/>
                    <a:lstStyle/>
                    <a:p>
                      <a:pPr algn="ctr" fontAlgn="ctr"/>
                      <a:r>
                        <a:rPr lang="pt-BR" sz="1600" u="none" strike="noStrike" dirty="0">
                          <a:effectLst/>
                        </a:rPr>
                        <a:t>17/03/2016</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600" u="none" strike="noStrike" dirty="0">
                          <a:effectLst/>
                        </a:rPr>
                        <a:t>Pedido Prorrogado</a:t>
                      </a:r>
                      <a:endParaRPr lang="pt-BR" sz="1600" b="0" i="0" u="none" strike="noStrike" dirty="0">
                        <a:solidFill>
                          <a:srgbClr val="000000"/>
                        </a:solidFill>
                        <a:effectLst/>
                        <a:latin typeface="Calibri" panose="020F0502020204030204" pitchFamily="34" charset="0"/>
                      </a:endParaRPr>
                    </a:p>
                  </a:txBody>
                  <a:tcPr marL="9525" marR="9525" marT="9525" marB="0" anchor="ctr"/>
                </a:tc>
              </a:tr>
              <a:tr h="58321">
                <a:tc>
                  <a:txBody>
                    <a:bodyPr/>
                    <a:lstStyle/>
                    <a:p>
                      <a:pPr algn="ctr" fontAlgn="ctr"/>
                      <a:r>
                        <a:rPr lang="pt-BR" sz="1600" u="none" strike="noStrike" dirty="0">
                          <a:effectLst/>
                        </a:rPr>
                        <a:t>29/03/2016</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fontAlgn="ctr"/>
                      <a:r>
                        <a:rPr lang="pt-BR" sz="1600" u="none" strike="noStrike" dirty="0">
                          <a:effectLst/>
                        </a:rPr>
                        <a:t>Pedido Respondido</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r>
            </a:tbl>
          </a:graphicData>
        </a:graphic>
      </p:graphicFrame>
      <p:sp>
        <p:nvSpPr>
          <p:cNvPr id="3" name="Retângulo 2"/>
          <p:cNvSpPr/>
          <p:nvPr/>
        </p:nvSpPr>
        <p:spPr>
          <a:xfrm>
            <a:off x="601893" y="1656714"/>
            <a:ext cx="3132717" cy="369332"/>
          </a:xfrm>
          <a:prstGeom prst="rect">
            <a:avLst/>
          </a:prstGeom>
        </p:spPr>
        <p:txBody>
          <a:bodyPr wrap="none">
            <a:spAutoFit/>
          </a:bodyPr>
          <a:lstStyle/>
          <a:p>
            <a:pPr>
              <a:spcBef>
                <a:spcPts val="600"/>
              </a:spcBef>
            </a:pPr>
            <a:r>
              <a:rPr lang="pt-BR" b="1" dirty="0"/>
              <a:t>Protocolo 01190000008201614</a:t>
            </a:r>
          </a:p>
        </p:txBody>
      </p:sp>
    </p:spTree>
    <p:extLst>
      <p:ext uri="{BB962C8B-B14F-4D97-AF65-F5344CB8AC3E}">
        <p14:creationId xmlns:p14="http://schemas.microsoft.com/office/powerpoint/2010/main" val="2264521153"/>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76672"/>
            <a:ext cx="7886700" cy="720080"/>
          </a:xfrm>
        </p:spPr>
        <p:txBody>
          <a:bodyPr>
            <a:noAutofit/>
          </a:bodyPr>
          <a:lstStyle/>
          <a:p>
            <a:r>
              <a:rPr lang="pt-BR" sz="2800" b="1" dirty="0" smtClean="0"/>
              <a:t>Decreto Estadual nº 45.969/12</a:t>
            </a:r>
            <a:endParaRPr lang="pt-BR" sz="2800" b="1" dirty="0"/>
          </a:p>
        </p:txBody>
      </p:sp>
      <p:sp>
        <p:nvSpPr>
          <p:cNvPr id="3" name="Espaço Reservado para Conteúdo 2"/>
          <p:cNvSpPr>
            <a:spLocks noGrp="1"/>
          </p:cNvSpPr>
          <p:nvPr>
            <p:ph idx="1"/>
          </p:nvPr>
        </p:nvSpPr>
        <p:spPr>
          <a:xfrm>
            <a:off x="467544" y="1412778"/>
            <a:ext cx="8136904" cy="4764187"/>
          </a:xfrm>
        </p:spPr>
        <p:txBody>
          <a:bodyPr>
            <a:normAutofit/>
          </a:bodyPr>
          <a:lstStyle/>
          <a:p>
            <a:pPr marL="0" indent="0">
              <a:buNone/>
            </a:pPr>
            <a:r>
              <a:rPr lang="pt-BR" altLang="pt-BR" sz="1900" b="1" dirty="0">
                <a:solidFill>
                  <a:schemeClr val="accent1">
                    <a:lumMod val="75000"/>
                  </a:schemeClr>
                </a:solidFill>
              </a:rPr>
              <a:t>DAS INFORMAÇÕES CLASSIFICADAS EM GRAU DE SIGILO</a:t>
            </a:r>
          </a:p>
          <a:p>
            <a:pPr marL="0" indent="0">
              <a:buNone/>
            </a:pPr>
            <a:endParaRPr lang="pt-BR" sz="1800" b="1" dirty="0" smtClean="0">
              <a:solidFill>
                <a:schemeClr val="accent1">
                  <a:lumMod val="75000"/>
                </a:schemeClr>
              </a:solidFill>
            </a:endParaRPr>
          </a:p>
          <a:p>
            <a:pPr marL="0" indent="0">
              <a:buNone/>
            </a:pPr>
            <a:r>
              <a:rPr lang="pt-BR" sz="1800" dirty="0"/>
              <a:t>Art. 32. A classificação do sigilo da informação é de competência:</a:t>
            </a:r>
          </a:p>
          <a:p>
            <a:pPr marL="0" indent="0">
              <a:buNone/>
            </a:pPr>
            <a:r>
              <a:rPr lang="pt-BR" sz="1800" dirty="0"/>
              <a:t>I – no grau ultrassecreto, das seguintes autoridades :</a:t>
            </a:r>
          </a:p>
          <a:p>
            <a:pPr marL="0" indent="0">
              <a:buNone/>
            </a:pPr>
            <a:r>
              <a:rPr lang="pt-BR" sz="1800" dirty="0"/>
              <a:t>a) Governador do Estado;</a:t>
            </a:r>
          </a:p>
          <a:p>
            <a:pPr marL="0" indent="0">
              <a:buNone/>
            </a:pPr>
            <a:r>
              <a:rPr lang="pt-BR" sz="1800" dirty="0"/>
              <a:t>b) Vice-Governador do Estado;</a:t>
            </a:r>
          </a:p>
          <a:p>
            <a:pPr marL="0" indent="0">
              <a:buNone/>
            </a:pPr>
            <a:r>
              <a:rPr lang="pt-BR" sz="1800" dirty="0"/>
              <a:t>c) Secretários de Estado e autoridades com as mesmas prerrogativas; e</a:t>
            </a:r>
          </a:p>
          <a:p>
            <a:pPr marL="0" indent="0">
              <a:buNone/>
            </a:pPr>
            <a:r>
              <a:rPr lang="pt-BR" sz="1800" dirty="0"/>
              <a:t>d) Chefe de Polícia Civil, Comandante da Polícia Militar e Comandante do Corpo de Bombeiros Militar;</a:t>
            </a:r>
          </a:p>
          <a:p>
            <a:pPr marL="0" indent="0">
              <a:buNone/>
            </a:pPr>
            <a:r>
              <a:rPr lang="pt-BR" sz="1800" dirty="0"/>
              <a:t>II – no grau secreto, das autoridades referidas no inciso I, dos dirigentes de autarquias, fundações, empresas públicas e sociedades de economia mista; e</a:t>
            </a:r>
          </a:p>
          <a:p>
            <a:pPr marL="0" indent="0">
              <a:buNone/>
            </a:pPr>
            <a:r>
              <a:rPr lang="pt-BR" sz="1800" dirty="0"/>
              <a:t>III – no grau reservado, das autoridades referidas nos incisos I e II e das que exerçam funções de direção, comando ou chefia.</a:t>
            </a:r>
            <a:endParaRPr lang="pt-BR" sz="1800" dirty="0">
              <a:effectLst/>
            </a:endParaRPr>
          </a:p>
        </p:txBody>
      </p:sp>
    </p:spTree>
    <p:extLst>
      <p:ext uri="{BB962C8B-B14F-4D97-AF65-F5344CB8AC3E}">
        <p14:creationId xmlns:p14="http://schemas.microsoft.com/office/powerpoint/2010/main" val="909447826"/>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dirty="0"/>
              <a:t>Lei Federal 12.527 - A Lei de Acesso à Informação</a:t>
            </a:r>
            <a:br>
              <a:rPr lang="pt-BR" sz="2800" dirty="0"/>
            </a:br>
            <a:endParaRPr lang="pt-BR" sz="2800" dirty="0"/>
          </a:p>
        </p:txBody>
      </p:sp>
      <p:sp>
        <p:nvSpPr>
          <p:cNvPr id="3" name="Espaço Reservado para Conteúdo 2"/>
          <p:cNvSpPr>
            <a:spLocks noGrp="1"/>
          </p:cNvSpPr>
          <p:nvPr>
            <p:ph idx="1"/>
          </p:nvPr>
        </p:nvSpPr>
        <p:spPr/>
        <p:txBody>
          <a:bodyPr>
            <a:normAutofit/>
          </a:bodyPr>
          <a:lstStyle/>
          <a:p>
            <a:pPr marL="0" indent="0">
              <a:buNone/>
            </a:pPr>
            <a:r>
              <a:rPr lang="pt-BR" sz="3000" b="1" dirty="0">
                <a:solidFill>
                  <a:schemeClr val="accent1">
                    <a:lumMod val="75000"/>
                  </a:schemeClr>
                </a:solidFill>
              </a:rPr>
              <a:t>O </a:t>
            </a:r>
            <a:r>
              <a:rPr lang="pt-BR" sz="3000" b="1" dirty="0">
                <a:solidFill>
                  <a:schemeClr val="accent1">
                    <a:lumMod val="75000"/>
                  </a:schemeClr>
                </a:solidFill>
                <a:latin typeface="Calibri" pitchFamily="34" charset="0"/>
                <a:cs typeface="Calibri" pitchFamily="34" charset="0"/>
              </a:rPr>
              <a:t>PROCESSO ADMINISTRATIVO DE DESCLASSIFICAÇÃO</a:t>
            </a:r>
          </a:p>
          <a:p>
            <a:pPr marL="0" indent="0">
              <a:buNone/>
            </a:pPr>
            <a:endParaRPr lang="pt-BR" b="1" dirty="0" smtClean="0">
              <a:solidFill>
                <a:schemeClr val="accent1">
                  <a:lumMod val="75000"/>
                </a:schemeClr>
              </a:solidFill>
            </a:endParaRPr>
          </a:p>
          <a:p>
            <a:pPr marL="0" indent="0">
              <a:buNone/>
            </a:pPr>
            <a:r>
              <a:rPr lang="pt-BR" dirty="0" smtClean="0"/>
              <a:t>O Processo administrativo de desclassificação de informação visa a provocar a Administração para fins de retirar de informação a restrição de acesso decorrente de classificação em grau de sigilo nos termos da LAI.</a:t>
            </a:r>
          </a:p>
          <a:p>
            <a:pPr marL="0" indent="0">
              <a:buNone/>
            </a:pPr>
            <a:r>
              <a:rPr lang="pt-BR" dirty="0" smtClean="0"/>
              <a:t> </a:t>
            </a:r>
            <a:endParaRPr lang="pt-BR" dirty="0"/>
          </a:p>
        </p:txBody>
      </p:sp>
    </p:spTree>
    <p:extLst>
      <p:ext uri="{BB962C8B-B14F-4D97-AF65-F5344CB8AC3E}">
        <p14:creationId xmlns:p14="http://schemas.microsoft.com/office/powerpoint/2010/main" val="235709683"/>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ângulo isósceles 10"/>
          <p:cNvSpPr/>
          <p:nvPr/>
        </p:nvSpPr>
        <p:spPr>
          <a:xfrm>
            <a:off x="4012841" y="1035046"/>
            <a:ext cx="3799521" cy="45701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de cantos arredondados 8"/>
          <p:cNvSpPr/>
          <p:nvPr/>
        </p:nvSpPr>
        <p:spPr>
          <a:xfrm>
            <a:off x="5868145" y="4869168"/>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5" name="Retângulo 4"/>
          <p:cNvSpPr>
            <a:spLocks noChangeArrowheads="1"/>
          </p:cNvSpPr>
          <p:nvPr/>
        </p:nvSpPr>
        <p:spPr bwMode="auto">
          <a:xfrm>
            <a:off x="589197" y="336140"/>
            <a:ext cx="3278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A Lei de Acesso à Informação</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5" y="780331"/>
            <a:ext cx="33118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332656"/>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5442" y="851547"/>
            <a:ext cx="3122265" cy="646331"/>
          </a:xfrm>
          <a:prstGeom prst="rect">
            <a:avLst/>
          </a:prstGeom>
          <a:noFill/>
        </p:spPr>
        <p:txBody>
          <a:bodyPr wrap="none" rtlCol="0">
            <a:spAutoFit/>
          </a:bodyPr>
          <a:lstStyle/>
          <a:p>
            <a:r>
              <a:rPr lang="pt-BR" b="1" dirty="0" smtClean="0">
                <a:solidFill>
                  <a:schemeClr val="accent1">
                    <a:lumMod val="75000"/>
                  </a:schemeClr>
                </a:solidFill>
                <a:latin typeface="Calibri" pitchFamily="34" charset="0"/>
                <a:cs typeface="Calibri" pitchFamily="34" charset="0"/>
              </a:rPr>
              <a:t>Processo administrativo de </a:t>
            </a:r>
          </a:p>
          <a:p>
            <a:r>
              <a:rPr lang="pt-BR" b="1" dirty="0" smtClean="0">
                <a:solidFill>
                  <a:schemeClr val="accent1">
                    <a:lumMod val="75000"/>
                  </a:schemeClr>
                </a:solidFill>
                <a:latin typeface="Calibri" pitchFamily="34" charset="0"/>
                <a:cs typeface="Calibri" pitchFamily="34" charset="0"/>
              </a:rPr>
              <a:t>desclassificação de informação</a:t>
            </a:r>
          </a:p>
        </p:txBody>
      </p:sp>
      <p:sp>
        <p:nvSpPr>
          <p:cNvPr id="10" name="CaixaDeTexto 9"/>
          <p:cNvSpPr txBox="1"/>
          <p:nvPr/>
        </p:nvSpPr>
        <p:spPr>
          <a:xfrm>
            <a:off x="655046" y="5689710"/>
            <a:ext cx="2898343" cy="646331"/>
          </a:xfrm>
          <a:prstGeom prst="rect">
            <a:avLst/>
          </a:prstGeom>
          <a:noFill/>
        </p:spPr>
        <p:txBody>
          <a:bodyPr wrap="square" rtlCol="0">
            <a:spAutoFit/>
          </a:bodyPr>
          <a:lstStyle/>
          <a:p>
            <a:r>
              <a:rPr lang="pt-BR" dirty="0" smtClean="0"/>
              <a:t>Inicia-se com um pedido protocolado junto ao SIC</a:t>
            </a:r>
            <a:endParaRPr lang="pt-BR" dirty="0"/>
          </a:p>
        </p:txBody>
      </p:sp>
      <p:cxnSp>
        <p:nvCxnSpPr>
          <p:cNvPr id="12" name="Conector reto 11"/>
          <p:cNvCxnSpPr/>
          <p:nvPr/>
        </p:nvCxnSpPr>
        <p:spPr>
          <a:xfrm>
            <a:off x="727926" y="5618503"/>
            <a:ext cx="6969415" cy="4383"/>
          </a:xfrm>
          <a:prstGeom prst="line">
            <a:avLst/>
          </a:prstGeom>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a:off x="5868145" y="4869164"/>
            <a:ext cx="3096344" cy="646331"/>
          </a:xfrm>
          <a:prstGeom prst="rect">
            <a:avLst/>
          </a:prstGeom>
          <a:noFill/>
        </p:spPr>
        <p:txBody>
          <a:bodyPr wrap="square" rtlCol="0">
            <a:spAutoFit/>
          </a:bodyPr>
          <a:lstStyle/>
          <a:p>
            <a:pPr algn="ctr"/>
            <a:r>
              <a:rPr lang="pt-BR" dirty="0" smtClean="0"/>
              <a:t>1ª Instância: autoridade classificadora</a:t>
            </a:r>
            <a:endParaRPr lang="pt-BR" dirty="0"/>
          </a:p>
        </p:txBody>
      </p:sp>
      <p:sp>
        <p:nvSpPr>
          <p:cNvPr id="15" name="Retângulo de cantos arredondados 14"/>
          <p:cNvSpPr/>
          <p:nvPr/>
        </p:nvSpPr>
        <p:spPr>
          <a:xfrm>
            <a:off x="4283968" y="5805272"/>
            <a:ext cx="2664296"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16" name="CaixaDeTexto 15"/>
          <p:cNvSpPr txBox="1"/>
          <p:nvPr/>
        </p:nvSpPr>
        <p:spPr>
          <a:xfrm>
            <a:off x="4283968" y="5805272"/>
            <a:ext cx="2664296" cy="646331"/>
          </a:xfrm>
          <a:prstGeom prst="rect">
            <a:avLst/>
          </a:prstGeom>
          <a:noFill/>
        </p:spPr>
        <p:txBody>
          <a:bodyPr wrap="square" rtlCol="0">
            <a:spAutoFit/>
          </a:bodyPr>
          <a:lstStyle/>
          <a:p>
            <a:pPr algn="ctr"/>
            <a:r>
              <a:rPr lang="pt-BR" dirty="0" smtClean="0"/>
              <a:t>Protocolo do pedido de acesso ao SIC</a:t>
            </a:r>
            <a:endParaRPr lang="pt-BR" dirty="0"/>
          </a:p>
        </p:txBody>
      </p:sp>
      <p:sp>
        <p:nvSpPr>
          <p:cNvPr id="18" name="Retângulo de cantos arredondados 17"/>
          <p:cNvSpPr/>
          <p:nvPr/>
        </p:nvSpPr>
        <p:spPr>
          <a:xfrm>
            <a:off x="5868145" y="3934805"/>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19" name="CaixaDeTexto 18"/>
          <p:cNvSpPr txBox="1"/>
          <p:nvPr/>
        </p:nvSpPr>
        <p:spPr>
          <a:xfrm>
            <a:off x="5868145" y="3934805"/>
            <a:ext cx="3096344" cy="646331"/>
          </a:xfrm>
          <a:prstGeom prst="rect">
            <a:avLst/>
          </a:prstGeom>
          <a:noFill/>
        </p:spPr>
        <p:txBody>
          <a:bodyPr wrap="square" rtlCol="0">
            <a:spAutoFit/>
          </a:bodyPr>
          <a:lstStyle/>
          <a:p>
            <a:pPr algn="ctr"/>
            <a:r>
              <a:rPr lang="pt-BR" dirty="0" smtClean="0"/>
              <a:t>2ª Instância: autoridade máxima do órgão ou entidade</a:t>
            </a:r>
            <a:endParaRPr lang="pt-BR" dirty="0"/>
          </a:p>
        </p:txBody>
      </p:sp>
      <p:sp>
        <p:nvSpPr>
          <p:cNvPr id="22" name="Retângulo de cantos arredondados 21"/>
          <p:cNvSpPr/>
          <p:nvPr/>
        </p:nvSpPr>
        <p:spPr>
          <a:xfrm>
            <a:off x="5868145" y="2998701"/>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23" name="CaixaDeTexto 22"/>
          <p:cNvSpPr txBox="1"/>
          <p:nvPr/>
        </p:nvSpPr>
        <p:spPr>
          <a:xfrm>
            <a:off x="5868145" y="2998701"/>
            <a:ext cx="3096344" cy="646331"/>
          </a:xfrm>
          <a:prstGeom prst="rect">
            <a:avLst/>
          </a:prstGeom>
          <a:noFill/>
        </p:spPr>
        <p:txBody>
          <a:bodyPr wrap="square" rtlCol="0">
            <a:spAutoFit/>
          </a:bodyPr>
          <a:lstStyle/>
          <a:p>
            <a:pPr algn="ctr"/>
            <a:r>
              <a:rPr lang="pt-BR" dirty="0" smtClean="0"/>
              <a:t>3ª Instância: Comissão Mista de Reavaliação de Informações</a:t>
            </a:r>
            <a:endParaRPr lang="pt-BR" dirty="0"/>
          </a:p>
        </p:txBody>
      </p:sp>
      <p:sp>
        <p:nvSpPr>
          <p:cNvPr id="24" name="CaixaDeTexto 23"/>
          <p:cNvSpPr txBox="1"/>
          <p:nvPr/>
        </p:nvSpPr>
        <p:spPr>
          <a:xfrm>
            <a:off x="239943" y="3645028"/>
            <a:ext cx="4212568" cy="923330"/>
          </a:xfrm>
          <a:prstGeom prst="rect">
            <a:avLst/>
          </a:prstGeom>
          <a:noFill/>
        </p:spPr>
        <p:txBody>
          <a:bodyPr wrap="square" rtlCol="0">
            <a:spAutoFit/>
          </a:bodyPr>
          <a:lstStyle/>
          <a:p>
            <a:r>
              <a:rPr lang="pt-BR" b="1" dirty="0" smtClean="0"/>
              <a:t>O SIC direciona o pedido à autoridade classificadora ou equivalente, que profere decisão.</a:t>
            </a:r>
            <a:endParaRPr lang="pt-BR" b="1" dirty="0"/>
          </a:p>
        </p:txBody>
      </p:sp>
    </p:spTree>
    <p:extLst>
      <p:ext uri="{BB962C8B-B14F-4D97-AF65-F5344CB8AC3E}">
        <p14:creationId xmlns:p14="http://schemas.microsoft.com/office/powerpoint/2010/main" val="285532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ângulo isósceles 10"/>
          <p:cNvSpPr/>
          <p:nvPr/>
        </p:nvSpPr>
        <p:spPr>
          <a:xfrm>
            <a:off x="4012841" y="1035046"/>
            <a:ext cx="3799521" cy="45701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de cantos arredondados 8"/>
          <p:cNvSpPr/>
          <p:nvPr/>
        </p:nvSpPr>
        <p:spPr>
          <a:xfrm>
            <a:off x="5868145" y="4869168"/>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5" name="Retângulo 4"/>
          <p:cNvSpPr>
            <a:spLocks noChangeArrowheads="1"/>
          </p:cNvSpPr>
          <p:nvPr/>
        </p:nvSpPr>
        <p:spPr bwMode="auto">
          <a:xfrm>
            <a:off x="589197" y="480156"/>
            <a:ext cx="3278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A Lei de Acesso à Informação</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5" y="924347"/>
            <a:ext cx="33118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476672"/>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5442" y="995563"/>
            <a:ext cx="3122265" cy="646331"/>
          </a:xfrm>
          <a:prstGeom prst="rect">
            <a:avLst/>
          </a:prstGeom>
          <a:noFill/>
        </p:spPr>
        <p:txBody>
          <a:bodyPr wrap="none" rtlCol="0">
            <a:spAutoFit/>
          </a:bodyPr>
          <a:lstStyle/>
          <a:p>
            <a:r>
              <a:rPr lang="pt-BR" b="1" dirty="0" smtClean="0">
                <a:solidFill>
                  <a:schemeClr val="accent1">
                    <a:lumMod val="75000"/>
                  </a:schemeClr>
                </a:solidFill>
                <a:latin typeface="Calibri" pitchFamily="34" charset="0"/>
                <a:cs typeface="Calibri" pitchFamily="34" charset="0"/>
              </a:rPr>
              <a:t>Processo administrativo de </a:t>
            </a:r>
          </a:p>
          <a:p>
            <a:r>
              <a:rPr lang="pt-BR" b="1" dirty="0" smtClean="0">
                <a:solidFill>
                  <a:schemeClr val="accent1">
                    <a:lumMod val="75000"/>
                  </a:schemeClr>
                </a:solidFill>
                <a:latin typeface="Calibri" pitchFamily="34" charset="0"/>
                <a:cs typeface="Calibri" pitchFamily="34" charset="0"/>
              </a:rPr>
              <a:t>desclassificação de informação</a:t>
            </a:r>
          </a:p>
        </p:txBody>
      </p:sp>
      <p:cxnSp>
        <p:nvCxnSpPr>
          <p:cNvPr id="12" name="Conector reto 11"/>
          <p:cNvCxnSpPr/>
          <p:nvPr/>
        </p:nvCxnSpPr>
        <p:spPr>
          <a:xfrm>
            <a:off x="467544" y="3932612"/>
            <a:ext cx="6969415" cy="4383"/>
          </a:xfrm>
          <a:prstGeom prst="line">
            <a:avLst/>
          </a:prstGeom>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a:off x="5868145" y="4869164"/>
            <a:ext cx="3096344" cy="646331"/>
          </a:xfrm>
          <a:prstGeom prst="rect">
            <a:avLst/>
          </a:prstGeom>
          <a:noFill/>
        </p:spPr>
        <p:txBody>
          <a:bodyPr wrap="square" rtlCol="0">
            <a:spAutoFit/>
          </a:bodyPr>
          <a:lstStyle/>
          <a:p>
            <a:pPr algn="ctr"/>
            <a:r>
              <a:rPr lang="pt-BR" dirty="0" smtClean="0"/>
              <a:t>1ª Instância: autoridade classificadora</a:t>
            </a:r>
            <a:endParaRPr lang="pt-BR" dirty="0"/>
          </a:p>
        </p:txBody>
      </p:sp>
      <p:sp>
        <p:nvSpPr>
          <p:cNvPr id="15" name="Retângulo de cantos arredondados 14"/>
          <p:cNvSpPr/>
          <p:nvPr/>
        </p:nvSpPr>
        <p:spPr>
          <a:xfrm>
            <a:off x="4283968" y="5805272"/>
            <a:ext cx="2664296"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16" name="CaixaDeTexto 15"/>
          <p:cNvSpPr txBox="1"/>
          <p:nvPr/>
        </p:nvSpPr>
        <p:spPr>
          <a:xfrm>
            <a:off x="4283968" y="5805272"/>
            <a:ext cx="2664296" cy="646331"/>
          </a:xfrm>
          <a:prstGeom prst="rect">
            <a:avLst/>
          </a:prstGeom>
          <a:noFill/>
        </p:spPr>
        <p:txBody>
          <a:bodyPr wrap="square" rtlCol="0">
            <a:spAutoFit/>
          </a:bodyPr>
          <a:lstStyle/>
          <a:p>
            <a:pPr algn="ctr"/>
            <a:r>
              <a:rPr lang="pt-BR" dirty="0" smtClean="0"/>
              <a:t>Protocolo do pedido de acesso ao SIC</a:t>
            </a:r>
            <a:endParaRPr lang="pt-BR" dirty="0"/>
          </a:p>
        </p:txBody>
      </p:sp>
      <p:sp>
        <p:nvSpPr>
          <p:cNvPr id="18" name="Retângulo de cantos arredondados 17"/>
          <p:cNvSpPr/>
          <p:nvPr/>
        </p:nvSpPr>
        <p:spPr>
          <a:xfrm>
            <a:off x="5868145" y="3934805"/>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19" name="CaixaDeTexto 18"/>
          <p:cNvSpPr txBox="1"/>
          <p:nvPr/>
        </p:nvSpPr>
        <p:spPr>
          <a:xfrm>
            <a:off x="5868145" y="3934805"/>
            <a:ext cx="3096344" cy="646331"/>
          </a:xfrm>
          <a:prstGeom prst="rect">
            <a:avLst/>
          </a:prstGeom>
          <a:noFill/>
        </p:spPr>
        <p:txBody>
          <a:bodyPr wrap="square" rtlCol="0">
            <a:spAutoFit/>
          </a:bodyPr>
          <a:lstStyle/>
          <a:p>
            <a:pPr algn="ctr"/>
            <a:r>
              <a:rPr lang="pt-BR" dirty="0" smtClean="0"/>
              <a:t>2ª Instância: autoridade máxima do órgão ou entidade</a:t>
            </a:r>
            <a:endParaRPr lang="pt-BR" dirty="0"/>
          </a:p>
        </p:txBody>
      </p:sp>
      <p:sp>
        <p:nvSpPr>
          <p:cNvPr id="22" name="Retângulo de cantos arredondados 21"/>
          <p:cNvSpPr/>
          <p:nvPr/>
        </p:nvSpPr>
        <p:spPr>
          <a:xfrm>
            <a:off x="5868145" y="2998701"/>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23" name="CaixaDeTexto 22"/>
          <p:cNvSpPr txBox="1"/>
          <p:nvPr/>
        </p:nvSpPr>
        <p:spPr>
          <a:xfrm>
            <a:off x="5868145" y="2998701"/>
            <a:ext cx="3096344" cy="646331"/>
          </a:xfrm>
          <a:prstGeom prst="rect">
            <a:avLst/>
          </a:prstGeom>
          <a:noFill/>
        </p:spPr>
        <p:txBody>
          <a:bodyPr wrap="square" rtlCol="0">
            <a:spAutoFit/>
          </a:bodyPr>
          <a:lstStyle/>
          <a:p>
            <a:pPr algn="ctr"/>
            <a:r>
              <a:rPr lang="pt-BR" dirty="0" smtClean="0"/>
              <a:t>3ª Instância: Comissão Mista de Reavaliação de Informações</a:t>
            </a:r>
            <a:endParaRPr lang="pt-BR" dirty="0"/>
          </a:p>
        </p:txBody>
      </p:sp>
      <p:sp>
        <p:nvSpPr>
          <p:cNvPr id="24" name="CaixaDeTexto 23"/>
          <p:cNvSpPr txBox="1"/>
          <p:nvPr/>
        </p:nvSpPr>
        <p:spPr>
          <a:xfrm>
            <a:off x="420918" y="3980971"/>
            <a:ext cx="3659800" cy="1200329"/>
          </a:xfrm>
          <a:prstGeom prst="rect">
            <a:avLst/>
          </a:prstGeom>
          <a:noFill/>
        </p:spPr>
        <p:txBody>
          <a:bodyPr wrap="square" rtlCol="0">
            <a:spAutoFit/>
          </a:bodyPr>
          <a:lstStyle/>
          <a:p>
            <a:r>
              <a:rPr lang="pt-BR" dirty="0" smtClean="0"/>
              <a:t>Da decisão da autoridade classificadora cabe recurso ao dirigente máximo do órgão ou entidade</a:t>
            </a:r>
            <a:endParaRPr lang="pt-BR" dirty="0"/>
          </a:p>
        </p:txBody>
      </p:sp>
    </p:spTree>
    <p:extLst>
      <p:ext uri="{BB962C8B-B14F-4D97-AF65-F5344CB8AC3E}">
        <p14:creationId xmlns:p14="http://schemas.microsoft.com/office/powerpoint/2010/main" val="131761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ângulo isósceles 10"/>
          <p:cNvSpPr/>
          <p:nvPr/>
        </p:nvSpPr>
        <p:spPr>
          <a:xfrm>
            <a:off x="4012841" y="1035046"/>
            <a:ext cx="3799521" cy="45701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de cantos arredondados 8"/>
          <p:cNvSpPr/>
          <p:nvPr/>
        </p:nvSpPr>
        <p:spPr>
          <a:xfrm>
            <a:off x="5868145" y="4869168"/>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5" name="Retângulo 4"/>
          <p:cNvSpPr>
            <a:spLocks noChangeArrowheads="1"/>
          </p:cNvSpPr>
          <p:nvPr/>
        </p:nvSpPr>
        <p:spPr bwMode="auto">
          <a:xfrm>
            <a:off x="589197" y="408148"/>
            <a:ext cx="3278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A Lei de Acesso à Informação</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5" y="852339"/>
            <a:ext cx="33118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404664"/>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5442" y="923555"/>
            <a:ext cx="3122265" cy="646331"/>
          </a:xfrm>
          <a:prstGeom prst="rect">
            <a:avLst/>
          </a:prstGeom>
          <a:noFill/>
        </p:spPr>
        <p:txBody>
          <a:bodyPr wrap="none" rtlCol="0">
            <a:spAutoFit/>
          </a:bodyPr>
          <a:lstStyle/>
          <a:p>
            <a:r>
              <a:rPr lang="pt-BR" b="1" dirty="0" smtClean="0">
                <a:solidFill>
                  <a:schemeClr val="accent1">
                    <a:lumMod val="75000"/>
                  </a:schemeClr>
                </a:solidFill>
                <a:latin typeface="Calibri" pitchFamily="34" charset="0"/>
                <a:cs typeface="Calibri" pitchFamily="34" charset="0"/>
              </a:rPr>
              <a:t>Processo administrativo de </a:t>
            </a:r>
          </a:p>
          <a:p>
            <a:r>
              <a:rPr lang="pt-BR" b="1" dirty="0" smtClean="0">
                <a:solidFill>
                  <a:schemeClr val="accent1">
                    <a:lumMod val="75000"/>
                  </a:schemeClr>
                </a:solidFill>
                <a:latin typeface="Calibri" pitchFamily="34" charset="0"/>
                <a:cs typeface="Calibri" pitchFamily="34" charset="0"/>
              </a:rPr>
              <a:t>desclassificação de informação</a:t>
            </a:r>
          </a:p>
        </p:txBody>
      </p:sp>
      <p:cxnSp>
        <p:nvCxnSpPr>
          <p:cNvPr id="12" name="Conector reto 11"/>
          <p:cNvCxnSpPr/>
          <p:nvPr/>
        </p:nvCxnSpPr>
        <p:spPr>
          <a:xfrm>
            <a:off x="673335" y="2996508"/>
            <a:ext cx="5770873" cy="2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a:off x="5868145" y="4869164"/>
            <a:ext cx="3096344" cy="646331"/>
          </a:xfrm>
          <a:prstGeom prst="rect">
            <a:avLst/>
          </a:prstGeom>
          <a:noFill/>
        </p:spPr>
        <p:txBody>
          <a:bodyPr wrap="square" rtlCol="0">
            <a:spAutoFit/>
          </a:bodyPr>
          <a:lstStyle/>
          <a:p>
            <a:pPr algn="ctr"/>
            <a:r>
              <a:rPr lang="pt-BR" dirty="0" smtClean="0"/>
              <a:t>1ª Instância: autoridade classificadora</a:t>
            </a:r>
            <a:endParaRPr lang="pt-BR" dirty="0"/>
          </a:p>
        </p:txBody>
      </p:sp>
      <p:sp>
        <p:nvSpPr>
          <p:cNvPr id="15" name="Retângulo de cantos arredondados 14"/>
          <p:cNvSpPr/>
          <p:nvPr/>
        </p:nvSpPr>
        <p:spPr>
          <a:xfrm>
            <a:off x="4283968" y="5805272"/>
            <a:ext cx="2664296"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16" name="CaixaDeTexto 15"/>
          <p:cNvSpPr txBox="1"/>
          <p:nvPr/>
        </p:nvSpPr>
        <p:spPr>
          <a:xfrm>
            <a:off x="4283968" y="5805272"/>
            <a:ext cx="2664296" cy="646331"/>
          </a:xfrm>
          <a:prstGeom prst="rect">
            <a:avLst/>
          </a:prstGeom>
          <a:noFill/>
        </p:spPr>
        <p:txBody>
          <a:bodyPr wrap="square" rtlCol="0">
            <a:spAutoFit/>
          </a:bodyPr>
          <a:lstStyle/>
          <a:p>
            <a:pPr algn="ctr"/>
            <a:r>
              <a:rPr lang="pt-BR" dirty="0" smtClean="0"/>
              <a:t>Protocolo do pedido de acesso ao SIC</a:t>
            </a:r>
            <a:endParaRPr lang="pt-BR" dirty="0"/>
          </a:p>
        </p:txBody>
      </p:sp>
      <p:sp>
        <p:nvSpPr>
          <p:cNvPr id="18" name="Retângulo de cantos arredondados 17"/>
          <p:cNvSpPr/>
          <p:nvPr/>
        </p:nvSpPr>
        <p:spPr>
          <a:xfrm>
            <a:off x="5868145" y="3934805"/>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19" name="CaixaDeTexto 18"/>
          <p:cNvSpPr txBox="1"/>
          <p:nvPr/>
        </p:nvSpPr>
        <p:spPr>
          <a:xfrm>
            <a:off x="5868145" y="3934805"/>
            <a:ext cx="3096344" cy="646331"/>
          </a:xfrm>
          <a:prstGeom prst="rect">
            <a:avLst/>
          </a:prstGeom>
          <a:noFill/>
        </p:spPr>
        <p:txBody>
          <a:bodyPr wrap="square" rtlCol="0">
            <a:spAutoFit/>
          </a:bodyPr>
          <a:lstStyle/>
          <a:p>
            <a:pPr algn="ctr"/>
            <a:r>
              <a:rPr lang="pt-BR" dirty="0" smtClean="0"/>
              <a:t>2ª Instância: autoridade máxima do órgão ou entidade</a:t>
            </a:r>
            <a:endParaRPr lang="pt-BR" dirty="0"/>
          </a:p>
        </p:txBody>
      </p:sp>
      <p:sp>
        <p:nvSpPr>
          <p:cNvPr id="22" name="Retângulo de cantos arredondados 21"/>
          <p:cNvSpPr/>
          <p:nvPr/>
        </p:nvSpPr>
        <p:spPr>
          <a:xfrm>
            <a:off x="5868145" y="2998701"/>
            <a:ext cx="309634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23" name="CaixaDeTexto 22"/>
          <p:cNvSpPr txBox="1"/>
          <p:nvPr/>
        </p:nvSpPr>
        <p:spPr>
          <a:xfrm>
            <a:off x="5868145" y="2998701"/>
            <a:ext cx="3096344" cy="646331"/>
          </a:xfrm>
          <a:prstGeom prst="rect">
            <a:avLst/>
          </a:prstGeom>
          <a:noFill/>
        </p:spPr>
        <p:txBody>
          <a:bodyPr wrap="square" rtlCol="0">
            <a:spAutoFit/>
          </a:bodyPr>
          <a:lstStyle/>
          <a:p>
            <a:pPr algn="ctr"/>
            <a:r>
              <a:rPr lang="pt-BR" dirty="0" smtClean="0"/>
              <a:t>3ª Instância: Comissão Mista de Reavaliação de Informações</a:t>
            </a:r>
            <a:endParaRPr lang="pt-BR" dirty="0"/>
          </a:p>
        </p:txBody>
      </p:sp>
      <p:sp>
        <p:nvSpPr>
          <p:cNvPr id="24" name="CaixaDeTexto 23"/>
          <p:cNvSpPr txBox="1"/>
          <p:nvPr/>
        </p:nvSpPr>
        <p:spPr>
          <a:xfrm>
            <a:off x="673879" y="3030046"/>
            <a:ext cx="3659800" cy="1200329"/>
          </a:xfrm>
          <a:prstGeom prst="rect">
            <a:avLst/>
          </a:prstGeom>
          <a:noFill/>
        </p:spPr>
        <p:txBody>
          <a:bodyPr wrap="square" rtlCol="0">
            <a:spAutoFit/>
          </a:bodyPr>
          <a:lstStyle/>
          <a:p>
            <a:r>
              <a:rPr lang="pt-BR" dirty="0" smtClean="0"/>
              <a:t>Finalmente, da </a:t>
            </a:r>
            <a:r>
              <a:rPr lang="pt-BR" dirty="0"/>
              <a:t>decisão da </a:t>
            </a:r>
            <a:r>
              <a:rPr lang="pt-BR" dirty="0" smtClean="0"/>
              <a:t>autoridade máxima, cabe </a:t>
            </a:r>
            <a:r>
              <a:rPr lang="pt-BR" dirty="0"/>
              <a:t>recurso à Comissão Mista de Reavaliação de </a:t>
            </a:r>
            <a:r>
              <a:rPr lang="pt-BR" dirty="0" smtClean="0"/>
              <a:t>Informações- CMRI.</a:t>
            </a:r>
            <a:endParaRPr lang="pt-BR" b="1" dirty="0"/>
          </a:p>
        </p:txBody>
      </p:sp>
    </p:spTree>
    <p:extLst>
      <p:ext uri="{BB962C8B-B14F-4D97-AF65-F5344CB8AC3E}">
        <p14:creationId xmlns:p14="http://schemas.microsoft.com/office/powerpoint/2010/main" val="360352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89193" y="408148"/>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1" y="852339"/>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404664"/>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1893" y="952173"/>
            <a:ext cx="4519250" cy="369332"/>
          </a:xfrm>
          <a:prstGeom prst="rect">
            <a:avLst/>
          </a:prstGeom>
          <a:noFill/>
        </p:spPr>
        <p:txBody>
          <a:bodyPr wrap="none" rtlCol="0">
            <a:spAutoFit/>
          </a:bodyPr>
          <a:lstStyle/>
          <a:p>
            <a:r>
              <a:rPr lang="pt-BR" b="1" dirty="0" smtClean="0">
                <a:solidFill>
                  <a:schemeClr val="accent1">
                    <a:lumMod val="75000"/>
                  </a:schemeClr>
                </a:solidFill>
              </a:rPr>
              <a:t>PADRÃO DE RESPOSTA – ACESSO CONCEDIDO</a:t>
            </a:r>
            <a:endParaRPr lang="pt-BR" b="1" dirty="0">
              <a:solidFill>
                <a:schemeClr val="accent1">
                  <a:lumMod val="75000"/>
                </a:schemeClr>
              </a:solidFill>
            </a:endParaRPr>
          </a:p>
        </p:txBody>
      </p:sp>
      <p:sp>
        <p:nvSpPr>
          <p:cNvPr id="2" name="Retângulo 1"/>
          <p:cNvSpPr/>
          <p:nvPr/>
        </p:nvSpPr>
        <p:spPr>
          <a:xfrm>
            <a:off x="589193" y="2060848"/>
            <a:ext cx="7871239" cy="3167021"/>
          </a:xfrm>
          <a:prstGeom prst="rect">
            <a:avLst/>
          </a:prstGeom>
        </p:spPr>
        <p:txBody>
          <a:bodyPr wrap="square">
            <a:spAutoFit/>
          </a:bodyPr>
          <a:lstStyle/>
          <a:p>
            <a:pPr algn="just">
              <a:lnSpc>
                <a:spcPct val="115000"/>
              </a:lnSpc>
              <a:spcAft>
                <a:spcPts val="0"/>
              </a:spcAft>
            </a:pPr>
            <a:r>
              <a:rPr lang="pt-BR" sz="1400" dirty="0">
                <a:solidFill>
                  <a:srgbClr val="0000FF"/>
                </a:solidFill>
                <a:latin typeface="Calibri" panose="020F0502020204030204" pitchFamily="34" charset="0"/>
                <a:ea typeface="Times New Roman" panose="02020603050405020304" pitchFamily="18" charset="0"/>
                <a:cs typeface="Calibri" panose="020F0502020204030204" pitchFamily="34" charset="0"/>
              </a:rPr>
              <a:t> </a:t>
            </a:r>
            <a:r>
              <a:rPr lang="pt-BR" sz="1600" dirty="0" smtClean="0">
                <a:latin typeface="Calibri" panose="020F0502020204030204" pitchFamily="34" charset="0"/>
                <a:ea typeface="Times New Roman" panose="02020603050405020304" pitchFamily="18" charset="0"/>
                <a:cs typeface="Calibri" panose="020F0502020204030204" pitchFamily="34" charset="0"/>
              </a:rPr>
              <a:t>Prezado </a:t>
            </a:r>
            <a:r>
              <a:rPr lang="pt-BR" sz="1600" dirty="0">
                <a:latin typeface="Calibri" panose="020F0502020204030204" pitchFamily="34" charset="0"/>
                <a:ea typeface="Times New Roman" panose="02020603050405020304" pitchFamily="18" charset="0"/>
                <a:cs typeface="Calibri" panose="020F0502020204030204" pitchFamily="34" charset="0"/>
              </a:rPr>
              <a:t>cidadão</a:t>
            </a:r>
            <a:r>
              <a:rPr lang="pt-BR" sz="1600" dirty="0" smtClean="0">
                <a:latin typeface="Calibri" panose="020F0502020204030204" pitchFamily="34" charset="0"/>
                <a:ea typeface="Times New Roman" panose="02020603050405020304" pitchFamily="18" charset="0"/>
                <a:cs typeface="Calibri" panose="020F0502020204030204" pitchFamily="34" charset="0"/>
              </a:rPr>
              <a:t>,</a:t>
            </a:r>
          </a:p>
          <a:p>
            <a:pPr algn="just">
              <a:lnSpc>
                <a:spcPct val="115000"/>
              </a:lnSpc>
              <a:spcAft>
                <a:spcPts val="0"/>
              </a:spcAft>
            </a:pPr>
            <a:endParaRPr lang="pt-B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pt-BR" sz="1600" dirty="0">
                <a:latin typeface="Calibri" panose="020F0502020204030204" pitchFamily="34" charset="0"/>
                <a:ea typeface="Times New Roman" panose="02020603050405020304" pitchFamily="18" charset="0"/>
                <a:cs typeface="Calibri" panose="020F0502020204030204" pitchFamily="34" charset="0"/>
              </a:rPr>
              <a:t> </a:t>
            </a:r>
            <a:r>
              <a:rPr lang="pt-BR" sz="1600" dirty="0" smtClean="0">
                <a:latin typeface="Calibri" panose="020F0502020204030204" pitchFamily="34" charset="0"/>
                <a:ea typeface="Times New Roman" panose="02020603050405020304" pitchFamily="18" charset="0"/>
                <a:cs typeface="Calibri" panose="020F0502020204030204" pitchFamily="34" charset="0"/>
              </a:rPr>
              <a:t>Informamos </a:t>
            </a:r>
            <a:r>
              <a:rPr lang="pt-BR" sz="1600" dirty="0">
                <a:latin typeface="Calibri" panose="020F0502020204030204" pitchFamily="34" charset="0"/>
                <a:ea typeface="Times New Roman" panose="02020603050405020304" pitchFamily="18" charset="0"/>
                <a:cs typeface="Calibri" panose="020F0502020204030204" pitchFamily="34" charset="0"/>
              </a:rPr>
              <a:t>que ...</a:t>
            </a: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pt-BR" sz="1600" dirty="0">
                <a:latin typeface="Calibri" panose="020F0502020204030204" pitchFamily="34" charset="0"/>
                <a:ea typeface="Times New Roman" panose="02020603050405020304" pitchFamily="18" charset="0"/>
                <a:cs typeface="Calibri" panose="020F0502020204030204" pitchFamily="34" charset="0"/>
              </a:rPr>
              <a:t> </a:t>
            </a:r>
            <a:endParaRPr lang="pt-BR" sz="1600" dirty="0" smtClean="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0"/>
              </a:spcAft>
            </a:pPr>
            <a:r>
              <a:rPr lang="pt-BR" sz="1600" dirty="0" smtClean="0">
                <a:latin typeface="Calibri" panose="020F0502020204030204" pitchFamily="34" charset="0"/>
                <a:ea typeface="Times New Roman" panose="02020603050405020304" pitchFamily="18" charset="0"/>
                <a:cs typeface="Calibri" panose="020F0502020204030204" pitchFamily="34" charset="0"/>
              </a:rPr>
              <a:t>Atenciosamente</a:t>
            </a:r>
            <a:r>
              <a:rPr lang="pt-BR" sz="1600" dirty="0">
                <a:latin typeface="Calibri" panose="020F0502020204030204" pitchFamily="34" charset="0"/>
                <a:ea typeface="Times New Roman" panose="02020603050405020304" pitchFamily="18" charset="0"/>
                <a:cs typeface="Calibri" panose="020F0502020204030204" pitchFamily="34" charset="0"/>
              </a:rPr>
              <a:t>,</a:t>
            </a: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1600" dirty="0" smtClean="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Inserir </a:t>
            </a:r>
            <a:r>
              <a:rPr lang="pt-BR" sz="16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nome da pessoa responsável pela informação</a:t>
            </a:r>
            <a:endParaRPr lang="pt-BR"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16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Cargo do responsável pela informação</a:t>
            </a:r>
            <a:endParaRPr lang="pt-BR"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16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(órgão ou entidade</a:t>
            </a:r>
            <a:r>
              <a:rPr lang="pt-BR" sz="1600" dirty="0" smtClean="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a:t>
            </a:r>
          </a:p>
          <a:p>
            <a:pPr algn="just">
              <a:lnSpc>
                <a:spcPct val="115000"/>
              </a:lnSpc>
              <a:spcAft>
                <a:spcPts val="0"/>
              </a:spcAft>
            </a:pP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pt-BR" sz="1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pt-BR" sz="1600" u="sng" dirty="0" smtClean="0">
                <a:latin typeface="Calibri" panose="020F0502020204030204" pitchFamily="34" charset="0"/>
                <a:ea typeface="Calibri" panose="020F0502020204030204" pitchFamily="34" charset="0"/>
                <a:cs typeface="Times New Roman" panose="02020603050405020304" pitchFamily="18" charset="0"/>
                <a:hlinkClick r:id="rId3"/>
              </a:rPr>
              <a:t>http://www.transparencia.mg.gov.br/lei-de-acesso-a-informacao</a:t>
            </a:r>
            <a:endParaRPr lang="pt-BR"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pt-BR" sz="1600" dirty="0" smtClean="0">
                <a:latin typeface="Calibri" panose="020F0502020204030204" pitchFamily="34" charset="0"/>
                <a:ea typeface="Calibri" panose="020F0502020204030204" pitchFamily="34" charset="0"/>
                <a:cs typeface="Times New Roman" panose="02020603050405020304" pitchFamily="18" charset="0"/>
              </a:rPr>
              <a:t>Dúvidas sobre a Lei de acesso á informação e o Portal da Transparência ligue (31) </a:t>
            </a:r>
            <a:r>
              <a:rPr lang="pt-BR" sz="1600" dirty="0">
                <a:latin typeface="Calibri" panose="020F0502020204030204" pitchFamily="34" charset="0"/>
                <a:ea typeface="Calibri" panose="020F0502020204030204" pitchFamily="34" charset="0"/>
                <a:cs typeface="Times New Roman" panose="02020603050405020304" pitchFamily="18" charset="0"/>
              </a:rPr>
              <a:t>39159622.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4775375"/>
      </p:ext>
    </p:extLst>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89193" y="336140"/>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1" y="780331"/>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332656"/>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1"/>
          <p:cNvSpPr/>
          <p:nvPr/>
        </p:nvSpPr>
        <p:spPr>
          <a:xfrm>
            <a:off x="589193" y="1556792"/>
            <a:ext cx="7715093" cy="4218078"/>
          </a:xfrm>
          <a:prstGeom prst="rect">
            <a:avLst/>
          </a:prstGeom>
        </p:spPr>
        <p:txBody>
          <a:bodyPr wrap="square">
            <a:spAutoFit/>
          </a:bodyPr>
          <a:lstStyle/>
          <a:p>
            <a:r>
              <a:rPr lang="pt-BR" sz="1400" dirty="0"/>
              <a:t> </a:t>
            </a:r>
            <a:r>
              <a:rPr lang="pt-BR" sz="1400" dirty="0" smtClean="0"/>
              <a:t>Prezado </a:t>
            </a:r>
            <a:r>
              <a:rPr lang="pt-BR" sz="1400" dirty="0"/>
              <a:t>cidadão</a:t>
            </a:r>
            <a:r>
              <a:rPr lang="pt-BR" sz="1400" dirty="0" smtClean="0"/>
              <a:t>,</a:t>
            </a:r>
          </a:p>
          <a:p>
            <a:endParaRPr lang="pt-BR" sz="1400" dirty="0"/>
          </a:p>
          <a:p>
            <a:r>
              <a:rPr lang="pt-BR" sz="1400" dirty="0"/>
              <a:t> </a:t>
            </a:r>
            <a:r>
              <a:rPr lang="pt-BR" sz="1400" dirty="0" smtClean="0"/>
              <a:t>Informamos </a:t>
            </a:r>
            <a:r>
              <a:rPr lang="pt-BR" sz="1400" dirty="0"/>
              <a:t>que, de acordo com o artigo 16, do Decreto 45.969/2012, eu pedido foi considerado genérico</a:t>
            </a:r>
            <a:r>
              <a:rPr lang="pt-BR" sz="1400" dirty="0" smtClean="0"/>
              <a:t>.</a:t>
            </a:r>
          </a:p>
          <a:p>
            <a:endParaRPr lang="pt-BR" sz="1400" dirty="0"/>
          </a:p>
          <a:p>
            <a:r>
              <a:rPr lang="pt-BR" sz="1400" dirty="0"/>
              <a:t> </a:t>
            </a:r>
            <a:r>
              <a:rPr lang="pt-BR" sz="1400" b="1" dirty="0" smtClean="0">
                <a:solidFill>
                  <a:schemeClr val="accent1">
                    <a:lumMod val="50000"/>
                  </a:schemeClr>
                </a:solidFill>
              </a:rPr>
              <a:t>Obs</a:t>
            </a:r>
            <a:r>
              <a:rPr lang="pt-BR" sz="1400" b="1" dirty="0">
                <a:solidFill>
                  <a:schemeClr val="accent1">
                    <a:lumMod val="50000"/>
                  </a:schemeClr>
                </a:solidFill>
              </a:rPr>
              <a:t>.: Orientar o cidadão quanto a elaboração do pedido. É importante que o órgão/entidade oriente o cidadão, indicando, quando possível, quais informações são necessárias para </a:t>
            </a:r>
            <a:r>
              <a:rPr lang="pt-BR" sz="1400" b="1" dirty="0" smtClean="0">
                <a:solidFill>
                  <a:schemeClr val="accent1">
                    <a:lumMod val="50000"/>
                  </a:schemeClr>
                </a:solidFill>
              </a:rPr>
              <a:t>atender o pedido. </a:t>
            </a:r>
          </a:p>
          <a:p>
            <a:endParaRPr lang="pt-BR" sz="1400" dirty="0" smtClean="0">
              <a:solidFill>
                <a:schemeClr val="accent1">
                  <a:lumMod val="50000"/>
                </a:schemeClr>
              </a:solidFill>
            </a:endParaRPr>
          </a:p>
          <a:p>
            <a:r>
              <a:rPr lang="pt-BR" sz="1400" dirty="0" smtClean="0"/>
              <a:t> Considerando </a:t>
            </a:r>
            <a:r>
              <a:rPr lang="pt-BR" sz="1400" dirty="0"/>
              <a:t>o disposto no art. 22 e 23 do Decreto nº 45.969, de 2012, informa-se que poderá ser apresentado recurso, no prazo de 10 dias, contado do recebimento dessa decisão. Autoridade responsável pela apreciação do recurso: (Nome da autoridade que apreciará o recurso, cargo).</a:t>
            </a:r>
          </a:p>
          <a:p>
            <a:r>
              <a:rPr lang="pt-BR" sz="1400" dirty="0" smtClean="0"/>
              <a:t> </a:t>
            </a:r>
            <a:r>
              <a:rPr lang="pt-BR" sz="1400" b="1" dirty="0" smtClean="0"/>
              <a:t> </a:t>
            </a:r>
            <a:r>
              <a:rPr lang="pt-BR" sz="1400" dirty="0" smtClean="0"/>
              <a:t> </a:t>
            </a:r>
          </a:p>
          <a:p>
            <a:r>
              <a:rPr lang="pt-BR" sz="1400" dirty="0" smtClean="0"/>
              <a:t>Atenciosamente</a:t>
            </a:r>
            <a:r>
              <a:rPr lang="pt-BR" sz="1400" dirty="0"/>
              <a:t>,</a:t>
            </a:r>
          </a:p>
          <a:p>
            <a:r>
              <a:rPr lang="pt-BR" sz="1400" dirty="0" smtClean="0">
                <a:solidFill>
                  <a:schemeClr val="accent1">
                    <a:lumMod val="50000"/>
                  </a:schemeClr>
                </a:solidFill>
              </a:rPr>
              <a:t>Inserir </a:t>
            </a:r>
            <a:r>
              <a:rPr lang="pt-BR" sz="1400" dirty="0">
                <a:solidFill>
                  <a:schemeClr val="accent1">
                    <a:lumMod val="50000"/>
                  </a:schemeClr>
                </a:solidFill>
              </a:rPr>
              <a:t>nome da pessoa responsável pela informação</a:t>
            </a:r>
          </a:p>
          <a:p>
            <a:r>
              <a:rPr lang="pt-BR" sz="1400" dirty="0">
                <a:solidFill>
                  <a:schemeClr val="accent1">
                    <a:lumMod val="50000"/>
                  </a:schemeClr>
                </a:solidFill>
              </a:rPr>
              <a:t>Cargo do responsável pela informação</a:t>
            </a:r>
          </a:p>
          <a:p>
            <a:r>
              <a:rPr lang="pt-BR" sz="1400" dirty="0">
                <a:solidFill>
                  <a:schemeClr val="accent1">
                    <a:lumMod val="50000"/>
                  </a:schemeClr>
                </a:solidFill>
              </a:rPr>
              <a:t>(órgão ou entidade)</a:t>
            </a:r>
          </a:p>
          <a:p>
            <a:r>
              <a:rPr lang="pt-BR" sz="1400" dirty="0"/>
              <a:t>  </a:t>
            </a:r>
          </a:p>
          <a:p>
            <a:r>
              <a:rPr lang="pt-BR" sz="1400" u="sng" dirty="0">
                <a:hlinkClick r:id="rId3"/>
              </a:rPr>
              <a:t>http://www.transparencia.mg.gov.br/lei-de-acesso-a-informacao</a:t>
            </a:r>
            <a:endParaRPr lang="pt-BR" sz="1400" dirty="0"/>
          </a:p>
          <a:p>
            <a:pPr>
              <a:lnSpc>
                <a:spcPct val="115000"/>
              </a:lnSpc>
              <a:spcAft>
                <a:spcPts val="0"/>
              </a:spcAft>
            </a:pPr>
            <a:r>
              <a:rPr lang="pt-BR" sz="1400" dirty="0">
                <a:latin typeface="Calibri" panose="020F0502020204030204" pitchFamily="34" charset="0"/>
                <a:ea typeface="Calibri" panose="020F0502020204030204" pitchFamily="34" charset="0"/>
                <a:cs typeface="Times New Roman" panose="02020603050405020304" pitchFamily="18" charset="0"/>
              </a:rPr>
              <a:t>Dúvidas sobre a Lei de acesso á informação e o Portal da Transparência ligue (31) 39159622</a:t>
            </a:r>
            <a:r>
              <a:rPr lang="pt-BR" sz="1400" dirty="0" smtClean="0">
                <a:latin typeface="Calibri" panose="020F0502020204030204" pitchFamily="34" charset="0"/>
                <a:ea typeface="Calibri" panose="020F0502020204030204" pitchFamily="34" charset="0"/>
                <a:cs typeface="Times New Roman" panose="02020603050405020304" pitchFamily="18" charset="0"/>
              </a:rPr>
              <a:t>.</a:t>
            </a:r>
            <a:endParaRPr lang="pt-B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aixaDeTexto 8"/>
          <p:cNvSpPr txBox="1"/>
          <p:nvPr/>
        </p:nvSpPr>
        <p:spPr>
          <a:xfrm>
            <a:off x="601893" y="880165"/>
            <a:ext cx="4341445" cy="369332"/>
          </a:xfrm>
          <a:prstGeom prst="rect">
            <a:avLst/>
          </a:prstGeom>
          <a:noFill/>
        </p:spPr>
        <p:txBody>
          <a:bodyPr wrap="none" rtlCol="0">
            <a:spAutoFit/>
          </a:bodyPr>
          <a:lstStyle/>
          <a:p>
            <a:r>
              <a:rPr lang="pt-BR" b="1" dirty="0" smtClean="0">
                <a:solidFill>
                  <a:schemeClr val="accent1">
                    <a:lumMod val="75000"/>
                  </a:schemeClr>
                </a:solidFill>
              </a:rPr>
              <a:t>PADRÃO DE RESPOSTA – PEDIDO GENÉRICO</a:t>
            </a:r>
            <a:endParaRPr lang="pt-BR" b="1" dirty="0">
              <a:solidFill>
                <a:schemeClr val="accent1">
                  <a:lumMod val="75000"/>
                </a:schemeClr>
              </a:solidFill>
            </a:endParaRPr>
          </a:p>
        </p:txBody>
      </p:sp>
    </p:spTree>
    <p:extLst>
      <p:ext uri="{BB962C8B-B14F-4D97-AF65-F5344CB8AC3E}">
        <p14:creationId xmlns:p14="http://schemas.microsoft.com/office/powerpoint/2010/main" val="2525585927"/>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1"/>
          <p:cNvSpPr>
            <a:spLocks noChangeArrowheads="1"/>
          </p:cNvSpPr>
          <p:nvPr/>
        </p:nvSpPr>
        <p:spPr bwMode="auto">
          <a:xfrm>
            <a:off x="395536" y="332656"/>
            <a:ext cx="5366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pt-BR" altLang="pt-BR" sz="3600" b="1" dirty="0" smtClean="0">
                <a:latin typeface="+mn-lt"/>
              </a:rPr>
              <a:t>Lei de Acesso à Informação</a:t>
            </a:r>
            <a:endParaRPr lang="pt-BR" altLang="pt-BR" sz="3600" dirty="0">
              <a:latin typeface="+mn-lt"/>
            </a:endParaRPr>
          </a:p>
        </p:txBody>
      </p:sp>
      <p:sp>
        <p:nvSpPr>
          <p:cNvPr id="5" name="Retângulo 2"/>
          <p:cNvSpPr>
            <a:spLocks noChangeArrowheads="1"/>
          </p:cNvSpPr>
          <p:nvPr/>
        </p:nvSpPr>
        <p:spPr bwMode="auto">
          <a:xfrm>
            <a:off x="1050130" y="2033804"/>
            <a:ext cx="730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pt-BR" altLang="pt-BR" sz="2400" b="1" dirty="0">
                <a:solidFill>
                  <a:srgbClr val="C00000"/>
                </a:solidFill>
                <a:latin typeface="Calibri "/>
              </a:rPr>
              <a:t>Lei Federal nº 12.527 de 18 de novembro de 2011</a:t>
            </a:r>
          </a:p>
        </p:txBody>
      </p:sp>
      <p:sp>
        <p:nvSpPr>
          <p:cNvPr id="6" name="Retângulo 5"/>
          <p:cNvSpPr>
            <a:spLocks noChangeArrowheads="1"/>
          </p:cNvSpPr>
          <p:nvPr/>
        </p:nvSpPr>
        <p:spPr bwMode="auto">
          <a:xfrm>
            <a:off x="888678" y="4523428"/>
            <a:ext cx="74462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pt-BR" altLang="pt-BR" sz="2400" b="1" dirty="0">
                <a:solidFill>
                  <a:srgbClr val="C00000"/>
                </a:solidFill>
                <a:latin typeface="Calibri "/>
              </a:rPr>
              <a:t>Decreto Estadual nº 45.969 de 24 de maio de 2012</a:t>
            </a:r>
          </a:p>
        </p:txBody>
      </p:sp>
      <p:sp>
        <p:nvSpPr>
          <p:cNvPr id="7" name="CaixaDeTexto 6"/>
          <p:cNvSpPr txBox="1">
            <a:spLocks noChangeArrowheads="1"/>
          </p:cNvSpPr>
          <p:nvPr/>
        </p:nvSpPr>
        <p:spPr bwMode="auto">
          <a:xfrm>
            <a:off x="1050130" y="2909432"/>
            <a:ext cx="73421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algn="ctr"/>
            <a:r>
              <a:rPr lang="pt-BR" altLang="pt-BR" sz="2400" dirty="0">
                <a:latin typeface="+mn-lt"/>
                <a:cs typeface="Arial" panose="020B0604020202020204" pitchFamily="34" charset="0"/>
              </a:rPr>
              <a:t>Regula o acesso a informações previsto no inciso XXXIII do art. 5º; no inciso II do § 3º do art. 37; e no § 2º do art. 216 da CF/88.</a:t>
            </a:r>
          </a:p>
        </p:txBody>
      </p:sp>
      <p:sp>
        <p:nvSpPr>
          <p:cNvPr id="8" name="CaixaDeTexto 7"/>
          <p:cNvSpPr txBox="1">
            <a:spLocks noChangeArrowheads="1"/>
          </p:cNvSpPr>
          <p:nvPr/>
        </p:nvSpPr>
        <p:spPr bwMode="auto">
          <a:xfrm>
            <a:off x="940718" y="5334307"/>
            <a:ext cx="7342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algn="ctr"/>
            <a:r>
              <a:rPr lang="pt-BR" altLang="pt-BR" sz="2400" dirty="0">
                <a:latin typeface="+mn-lt"/>
                <a:cs typeface="Arial" panose="020B0604020202020204" pitchFamily="34" charset="0"/>
              </a:rPr>
              <a:t>Regula no âmbito do Poder Executivo do Estado de Minas Gerais a Lei Federal nº 12.527, de 2011</a:t>
            </a:r>
          </a:p>
        </p:txBody>
      </p:sp>
    </p:spTree>
    <p:extLst>
      <p:ext uri="{BB962C8B-B14F-4D97-AF65-F5344CB8AC3E}">
        <p14:creationId xmlns:p14="http://schemas.microsoft.com/office/powerpoint/2010/main" val="3123318776"/>
      </p:ext>
    </p:extLst>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89193" y="408148"/>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1" y="764704"/>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404664"/>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ângulo 8"/>
          <p:cNvSpPr/>
          <p:nvPr/>
        </p:nvSpPr>
        <p:spPr>
          <a:xfrm>
            <a:off x="467544" y="1484784"/>
            <a:ext cx="8280920" cy="4218078"/>
          </a:xfrm>
          <a:prstGeom prst="rect">
            <a:avLst/>
          </a:prstGeom>
        </p:spPr>
        <p:txBody>
          <a:bodyPr wrap="square">
            <a:spAutoFit/>
          </a:bodyPr>
          <a:lstStyle/>
          <a:p>
            <a:r>
              <a:rPr lang="pt-BR" sz="1400" dirty="0" smtClean="0"/>
              <a:t>Prezado </a:t>
            </a:r>
            <a:r>
              <a:rPr lang="pt-BR" sz="1400" dirty="0"/>
              <a:t>cidadão</a:t>
            </a:r>
            <a:r>
              <a:rPr lang="pt-BR" sz="1400" dirty="0" smtClean="0"/>
              <a:t>,</a:t>
            </a:r>
          </a:p>
          <a:p>
            <a:endParaRPr lang="pt-BR" sz="1400" dirty="0"/>
          </a:p>
          <a:p>
            <a:r>
              <a:rPr lang="pt-BR" sz="1400" dirty="0"/>
              <a:t> </a:t>
            </a:r>
            <a:r>
              <a:rPr lang="pt-BR" sz="1400" dirty="0" smtClean="0"/>
              <a:t>Informamos </a:t>
            </a:r>
            <a:r>
              <a:rPr lang="pt-BR" sz="1400" dirty="0"/>
              <a:t>que, de acordo com o artigo 16, do Decreto 45.969/2012, </a:t>
            </a:r>
            <a:r>
              <a:rPr lang="pt-BR" sz="1400" dirty="0" smtClean="0"/>
              <a:t>seu pedido foi considerado desproporcional </a:t>
            </a:r>
            <a:r>
              <a:rPr lang="pt-BR" sz="1400" dirty="0"/>
              <a:t>ou </a:t>
            </a:r>
            <a:r>
              <a:rPr lang="pt-BR" sz="1400" dirty="0" smtClean="0"/>
              <a:t>desarrazoado, por...</a:t>
            </a:r>
            <a:endParaRPr lang="pt-BR" sz="1400" dirty="0"/>
          </a:p>
          <a:p>
            <a:r>
              <a:rPr lang="pt-BR" sz="1400" dirty="0"/>
              <a:t>  </a:t>
            </a:r>
          </a:p>
          <a:p>
            <a:r>
              <a:rPr lang="pt-BR" sz="1400" b="1" dirty="0">
                <a:solidFill>
                  <a:schemeClr val="accent1">
                    <a:lumMod val="50000"/>
                  </a:schemeClr>
                </a:solidFill>
              </a:rPr>
              <a:t>Obs.: Explicar para o cidadão porque o pedido é desproporcional ou desarrazoado, caso seja possível, orientá-lo a refazer o pedido. </a:t>
            </a:r>
            <a:endParaRPr lang="pt-BR" sz="1400" b="1" dirty="0" smtClean="0">
              <a:solidFill>
                <a:schemeClr val="accent1">
                  <a:lumMod val="50000"/>
                </a:schemeClr>
              </a:solidFill>
            </a:endParaRPr>
          </a:p>
          <a:p>
            <a:endParaRPr lang="pt-BR" sz="1400" dirty="0"/>
          </a:p>
          <a:p>
            <a:r>
              <a:rPr lang="pt-BR" sz="1400" dirty="0"/>
              <a:t>Considerando o disposto no art. 22 e 23 do Decreto nº 45.969, de 2012, informa-se que poderá ser apresentado recurso, no prazo de 10 dias, contado do recebimento dessa decisão. Autoridade responsável pela apreciação do recurso: (Nome da autoridade que apreciará o recurso, cargo</a:t>
            </a:r>
            <a:r>
              <a:rPr lang="pt-BR" sz="1400" dirty="0" smtClean="0"/>
              <a:t>).</a:t>
            </a:r>
          </a:p>
          <a:p>
            <a:endParaRPr lang="pt-BR" sz="1400" dirty="0"/>
          </a:p>
          <a:p>
            <a:r>
              <a:rPr lang="pt-BR" sz="1400" dirty="0" smtClean="0"/>
              <a:t>Atenciosamente</a:t>
            </a:r>
            <a:r>
              <a:rPr lang="pt-BR" sz="1400" dirty="0"/>
              <a:t>,</a:t>
            </a:r>
          </a:p>
          <a:p>
            <a:r>
              <a:rPr lang="pt-BR" sz="1400" dirty="0" smtClean="0">
                <a:solidFill>
                  <a:schemeClr val="accent1">
                    <a:lumMod val="50000"/>
                  </a:schemeClr>
                </a:solidFill>
              </a:rPr>
              <a:t>Inserir </a:t>
            </a:r>
            <a:r>
              <a:rPr lang="pt-BR" sz="1400" dirty="0">
                <a:solidFill>
                  <a:schemeClr val="accent1">
                    <a:lumMod val="50000"/>
                  </a:schemeClr>
                </a:solidFill>
              </a:rPr>
              <a:t>nome da pessoa responsável pela informação</a:t>
            </a:r>
          </a:p>
          <a:p>
            <a:r>
              <a:rPr lang="pt-BR" sz="1400" dirty="0">
                <a:solidFill>
                  <a:schemeClr val="accent1">
                    <a:lumMod val="50000"/>
                  </a:schemeClr>
                </a:solidFill>
              </a:rPr>
              <a:t>Cargo do responsável pela informação</a:t>
            </a:r>
          </a:p>
          <a:p>
            <a:r>
              <a:rPr lang="pt-BR" sz="1400" dirty="0">
                <a:solidFill>
                  <a:schemeClr val="accent1">
                    <a:lumMod val="50000"/>
                  </a:schemeClr>
                </a:solidFill>
              </a:rPr>
              <a:t>(órgão ou entidade</a:t>
            </a:r>
            <a:r>
              <a:rPr lang="pt-BR" sz="1400" dirty="0" smtClean="0">
                <a:solidFill>
                  <a:schemeClr val="accent1">
                    <a:lumMod val="50000"/>
                  </a:schemeClr>
                </a:solidFill>
              </a:rPr>
              <a:t>)</a:t>
            </a:r>
          </a:p>
          <a:p>
            <a:endParaRPr lang="pt-BR" sz="1400" dirty="0">
              <a:solidFill>
                <a:schemeClr val="accent1">
                  <a:lumMod val="50000"/>
                </a:schemeClr>
              </a:solidFill>
            </a:endParaRPr>
          </a:p>
          <a:p>
            <a:r>
              <a:rPr lang="pt-BR" sz="1400" dirty="0"/>
              <a:t> </a:t>
            </a:r>
            <a:r>
              <a:rPr lang="pt-BR" sz="1400" u="sng" dirty="0" smtClean="0">
                <a:hlinkClick r:id="rId3"/>
              </a:rPr>
              <a:t>http</a:t>
            </a:r>
            <a:r>
              <a:rPr lang="pt-BR" sz="1400" u="sng" dirty="0">
                <a:hlinkClick r:id="rId3"/>
              </a:rPr>
              <a:t>://www.transparencia.mg.gov.br/lei-de-acesso-a-informacao</a:t>
            </a:r>
            <a:endParaRPr lang="pt-BR" sz="1400" dirty="0"/>
          </a:p>
          <a:p>
            <a:pPr>
              <a:lnSpc>
                <a:spcPct val="115000"/>
              </a:lnSpc>
              <a:spcAft>
                <a:spcPts val="0"/>
              </a:spcAft>
            </a:pPr>
            <a:r>
              <a:rPr lang="pt-BR" sz="1400" dirty="0">
                <a:latin typeface="Calibri" panose="020F0502020204030204" pitchFamily="34" charset="0"/>
                <a:ea typeface="Calibri" panose="020F0502020204030204" pitchFamily="34" charset="0"/>
                <a:cs typeface="Times New Roman" panose="02020603050405020304" pitchFamily="18" charset="0"/>
              </a:rPr>
              <a:t>Dúvidas sobre a Lei de acesso á informação e o Portal da Transparência ligue (31) 39159622. </a:t>
            </a:r>
          </a:p>
        </p:txBody>
      </p:sp>
      <p:sp>
        <p:nvSpPr>
          <p:cNvPr id="10" name="CaixaDeTexto 9"/>
          <p:cNvSpPr txBox="1"/>
          <p:nvPr/>
        </p:nvSpPr>
        <p:spPr>
          <a:xfrm>
            <a:off x="539552" y="836712"/>
            <a:ext cx="7270067" cy="369332"/>
          </a:xfrm>
          <a:prstGeom prst="rect">
            <a:avLst/>
          </a:prstGeom>
          <a:noFill/>
        </p:spPr>
        <p:txBody>
          <a:bodyPr wrap="none" rtlCol="0">
            <a:spAutoFit/>
          </a:bodyPr>
          <a:lstStyle/>
          <a:p>
            <a:r>
              <a:rPr lang="pt-BR" b="1" dirty="0" smtClean="0">
                <a:solidFill>
                  <a:schemeClr val="accent1">
                    <a:lumMod val="75000"/>
                  </a:schemeClr>
                </a:solidFill>
              </a:rPr>
              <a:t>PADRÃO DE RESPOSTA – PEDIDO DESPROPORCIONAL OU DESARRAZOADO</a:t>
            </a:r>
            <a:endParaRPr lang="pt-BR" b="1" dirty="0">
              <a:solidFill>
                <a:schemeClr val="accent1">
                  <a:lumMod val="75000"/>
                </a:schemeClr>
              </a:solidFill>
            </a:endParaRPr>
          </a:p>
        </p:txBody>
      </p:sp>
    </p:spTree>
    <p:extLst>
      <p:ext uri="{BB962C8B-B14F-4D97-AF65-F5344CB8AC3E}">
        <p14:creationId xmlns:p14="http://schemas.microsoft.com/office/powerpoint/2010/main" val="2480306590"/>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589193" y="764704"/>
            <a:ext cx="6115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000" b="1" dirty="0" smtClean="0">
                <a:solidFill>
                  <a:schemeClr val="tx2">
                    <a:lumMod val="75000"/>
                  </a:schemeClr>
                </a:solidFill>
                <a:latin typeface="Calibri" pitchFamily="34" charset="0"/>
              </a:rPr>
              <a:t>PEDIDO E RESPOSTA: A ADMINISTRAÇÃO SE COMUNICA</a:t>
            </a:r>
            <a:endParaRPr lang="pt-BR" altLang="pt-BR" sz="2000" b="1" dirty="0">
              <a:solidFill>
                <a:schemeClr val="tx2">
                  <a:lumMod val="75000"/>
                </a:schemeClr>
              </a:solidFill>
              <a:latin typeface="Calibri" pitchFamily="34" charset="0"/>
            </a:endParaRPr>
          </a:p>
        </p:txBody>
      </p:sp>
      <p:cxnSp>
        <p:nvCxnSpPr>
          <p:cNvPr id="6" name="Conector reto 5"/>
          <p:cNvCxnSpPr/>
          <p:nvPr/>
        </p:nvCxnSpPr>
        <p:spPr>
          <a:xfrm>
            <a:off x="673331" y="1196752"/>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9943" y="836712"/>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601893" y="1268760"/>
            <a:ext cx="4911537" cy="369332"/>
          </a:xfrm>
          <a:prstGeom prst="rect">
            <a:avLst/>
          </a:prstGeom>
          <a:noFill/>
        </p:spPr>
        <p:txBody>
          <a:bodyPr wrap="none" rtlCol="0">
            <a:spAutoFit/>
          </a:bodyPr>
          <a:lstStyle/>
          <a:p>
            <a:r>
              <a:rPr lang="pt-BR" b="1" dirty="0">
                <a:solidFill>
                  <a:schemeClr val="accent1">
                    <a:lumMod val="75000"/>
                  </a:schemeClr>
                </a:solidFill>
              </a:rPr>
              <a:t>PADRÃO DE RESPOSTA </a:t>
            </a:r>
            <a:r>
              <a:rPr lang="pt-BR" b="1" dirty="0" smtClean="0">
                <a:solidFill>
                  <a:schemeClr val="accent1">
                    <a:lumMod val="75000"/>
                  </a:schemeClr>
                </a:solidFill>
              </a:rPr>
              <a:t>– TRABALHOS ADICIONAIS</a:t>
            </a:r>
            <a:endParaRPr lang="pt-BR" b="1" dirty="0">
              <a:solidFill>
                <a:schemeClr val="accent1">
                  <a:lumMod val="75000"/>
                </a:schemeClr>
              </a:solidFill>
            </a:endParaRPr>
          </a:p>
        </p:txBody>
      </p:sp>
      <p:sp>
        <p:nvSpPr>
          <p:cNvPr id="9" name="Retângulo 8"/>
          <p:cNvSpPr/>
          <p:nvPr/>
        </p:nvSpPr>
        <p:spPr>
          <a:xfrm>
            <a:off x="539552" y="1700808"/>
            <a:ext cx="7715093" cy="4633576"/>
          </a:xfrm>
          <a:prstGeom prst="rect">
            <a:avLst/>
          </a:prstGeom>
        </p:spPr>
        <p:txBody>
          <a:bodyPr wrap="square">
            <a:spAutoFit/>
          </a:bodyPr>
          <a:lstStyle/>
          <a:p>
            <a:r>
              <a:rPr lang="pt-BR" sz="1400" dirty="0"/>
              <a:t> </a:t>
            </a:r>
            <a:r>
              <a:rPr lang="pt-BR" sz="1300" dirty="0" smtClean="0"/>
              <a:t>Prezado </a:t>
            </a:r>
            <a:r>
              <a:rPr lang="pt-BR" sz="1300" dirty="0"/>
              <a:t>cidadão</a:t>
            </a:r>
            <a:r>
              <a:rPr lang="pt-BR" sz="1300" dirty="0" smtClean="0"/>
              <a:t>,</a:t>
            </a:r>
          </a:p>
          <a:p>
            <a:endParaRPr lang="pt-BR" sz="1300" dirty="0"/>
          </a:p>
          <a:p>
            <a:r>
              <a:rPr lang="pt-BR" sz="1300" dirty="0"/>
              <a:t> </a:t>
            </a:r>
            <a:r>
              <a:rPr lang="pt-BR" sz="1300" dirty="0" smtClean="0"/>
              <a:t>Informamos </a:t>
            </a:r>
            <a:r>
              <a:rPr lang="pt-BR" sz="1300" dirty="0"/>
              <a:t>que, de acordo com o artigo 16, do Decreto 45.969/2012, seu pedido não poderá ser atendido por demandar trabalhos adicionais ao órgão.</a:t>
            </a:r>
          </a:p>
          <a:p>
            <a:r>
              <a:rPr lang="pt-BR" sz="1300" dirty="0">
                <a:solidFill>
                  <a:schemeClr val="accent1">
                    <a:lumMod val="50000"/>
                  </a:schemeClr>
                </a:solidFill>
              </a:rPr>
              <a:t> </a:t>
            </a:r>
            <a:r>
              <a:rPr lang="pt-BR" sz="1300" b="1" dirty="0">
                <a:solidFill>
                  <a:schemeClr val="accent1">
                    <a:lumMod val="50000"/>
                  </a:schemeClr>
                </a:solidFill>
              </a:rPr>
              <a:t> </a:t>
            </a:r>
            <a:r>
              <a:rPr lang="pt-BR" sz="1300" b="1" dirty="0" err="1" smtClean="0">
                <a:solidFill>
                  <a:schemeClr val="accent1">
                    <a:lumMod val="50000"/>
                  </a:schemeClr>
                </a:solidFill>
              </a:rPr>
              <a:t>Obs</a:t>
            </a:r>
            <a:r>
              <a:rPr lang="pt-BR" sz="1300" b="1" dirty="0">
                <a:solidFill>
                  <a:schemeClr val="accent1">
                    <a:lumMod val="50000"/>
                  </a:schemeClr>
                </a:solidFill>
              </a:rPr>
              <a:t>: </a:t>
            </a:r>
            <a:endParaRPr lang="pt-BR" sz="1300" dirty="0">
              <a:solidFill>
                <a:schemeClr val="accent1">
                  <a:lumMod val="50000"/>
                </a:schemeClr>
              </a:solidFill>
            </a:endParaRPr>
          </a:p>
          <a:p>
            <a:r>
              <a:rPr lang="pt-BR" sz="1300" b="1" dirty="0">
                <a:solidFill>
                  <a:schemeClr val="accent1">
                    <a:lumMod val="50000"/>
                  </a:schemeClr>
                </a:solidFill>
              </a:rPr>
              <a:t>- O órgão ou entidade deve explicar como o atendimento a solicitação do cidadão demandará trabalho adicional.   </a:t>
            </a:r>
            <a:endParaRPr lang="pt-BR" sz="1300" dirty="0">
              <a:solidFill>
                <a:schemeClr val="accent1">
                  <a:lumMod val="50000"/>
                </a:schemeClr>
              </a:solidFill>
            </a:endParaRPr>
          </a:p>
          <a:p>
            <a:r>
              <a:rPr lang="pt-BR" sz="1300" b="1" dirty="0">
                <a:solidFill>
                  <a:schemeClr val="accent1">
                    <a:lumMod val="50000"/>
                  </a:schemeClr>
                </a:solidFill>
              </a:rPr>
              <a:t>- o órgão ou entidade deverá indicar local onde se encontram as informações a partir das quais o querente poderá realizar a interpretação, consolidação ou tratamento de dados.</a:t>
            </a:r>
            <a:endParaRPr lang="pt-BR" sz="1300" dirty="0">
              <a:solidFill>
                <a:schemeClr val="accent1">
                  <a:lumMod val="50000"/>
                </a:schemeClr>
              </a:solidFill>
            </a:endParaRPr>
          </a:p>
          <a:p>
            <a:r>
              <a:rPr lang="pt-BR" sz="1300" b="1" dirty="0" smtClean="0">
                <a:solidFill>
                  <a:schemeClr val="accent1">
                    <a:lumMod val="50000"/>
                  </a:schemeClr>
                </a:solidFill>
              </a:rPr>
              <a:t>- Indicar </a:t>
            </a:r>
            <a:r>
              <a:rPr lang="pt-BR" sz="1300" b="1" dirty="0">
                <a:solidFill>
                  <a:schemeClr val="accent1">
                    <a:lumMod val="50000"/>
                  </a:schemeClr>
                </a:solidFill>
              </a:rPr>
              <a:t>telefone de contato para o cidadão agendar visita para consulta, caso as informações estejam em meio físico.   </a:t>
            </a:r>
            <a:endParaRPr lang="pt-BR" sz="1300" b="1" dirty="0" smtClean="0">
              <a:solidFill>
                <a:schemeClr val="accent1">
                  <a:lumMod val="50000"/>
                </a:schemeClr>
              </a:solidFill>
            </a:endParaRPr>
          </a:p>
          <a:p>
            <a:pPr marL="285750" indent="-285750">
              <a:buFontTx/>
              <a:buChar char="-"/>
            </a:pPr>
            <a:endParaRPr lang="pt-BR" sz="500" dirty="0">
              <a:solidFill>
                <a:schemeClr val="accent1">
                  <a:lumMod val="50000"/>
                </a:schemeClr>
              </a:solidFill>
            </a:endParaRPr>
          </a:p>
          <a:p>
            <a:r>
              <a:rPr lang="pt-BR" sz="1300" dirty="0" smtClean="0"/>
              <a:t>Considerando </a:t>
            </a:r>
            <a:r>
              <a:rPr lang="pt-BR" sz="1300" dirty="0"/>
              <a:t>o disposto no art. 22 e 23 do Decreto nº 45.969, de 2012, informa-se que poderá ser apresentado recurso, no prazo de 10 dias, contado do recebimento dessa decisão. Autoridade responsável pela apreciação do recurso: (Nome da autoridade que apreciará o recurso, cargo</a:t>
            </a:r>
            <a:r>
              <a:rPr lang="pt-BR" sz="1300" dirty="0" smtClean="0"/>
              <a:t>).</a:t>
            </a:r>
          </a:p>
          <a:p>
            <a:endParaRPr lang="pt-BR" sz="1300" dirty="0"/>
          </a:p>
          <a:p>
            <a:r>
              <a:rPr lang="pt-BR" sz="1300" dirty="0" smtClean="0"/>
              <a:t>Atenciosamente</a:t>
            </a:r>
            <a:r>
              <a:rPr lang="pt-BR" sz="1300" dirty="0"/>
              <a:t>,</a:t>
            </a:r>
          </a:p>
          <a:p>
            <a:r>
              <a:rPr lang="pt-BR" sz="1300" dirty="0" smtClean="0">
                <a:solidFill>
                  <a:schemeClr val="accent1">
                    <a:lumMod val="50000"/>
                  </a:schemeClr>
                </a:solidFill>
              </a:rPr>
              <a:t>Inserir </a:t>
            </a:r>
            <a:r>
              <a:rPr lang="pt-BR" sz="1300" dirty="0">
                <a:solidFill>
                  <a:schemeClr val="accent1">
                    <a:lumMod val="50000"/>
                  </a:schemeClr>
                </a:solidFill>
              </a:rPr>
              <a:t>nome da pessoa responsável pela informação</a:t>
            </a:r>
          </a:p>
          <a:p>
            <a:r>
              <a:rPr lang="pt-BR" sz="1300" dirty="0">
                <a:solidFill>
                  <a:schemeClr val="accent1">
                    <a:lumMod val="50000"/>
                  </a:schemeClr>
                </a:solidFill>
              </a:rPr>
              <a:t>Cargo do responsável pela informação</a:t>
            </a:r>
          </a:p>
          <a:p>
            <a:r>
              <a:rPr lang="pt-BR" sz="1300" dirty="0">
                <a:solidFill>
                  <a:schemeClr val="accent1">
                    <a:lumMod val="50000"/>
                  </a:schemeClr>
                </a:solidFill>
              </a:rPr>
              <a:t>(órgão ou entidade</a:t>
            </a:r>
            <a:r>
              <a:rPr lang="pt-BR" sz="1300" dirty="0" smtClean="0">
                <a:solidFill>
                  <a:schemeClr val="accent1">
                    <a:lumMod val="50000"/>
                  </a:schemeClr>
                </a:solidFill>
              </a:rPr>
              <a:t>)</a:t>
            </a:r>
          </a:p>
          <a:p>
            <a:endParaRPr lang="pt-BR" sz="1300" dirty="0">
              <a:solidFill>
                <a:schemeClr val="accent1">
                  <a:lumMod val="50000"/>
                </a:schemeClr>
              </a:solidFill>
            </a:endParaRPr>
          </a:p>
          <a:p>
            <a:r>
              <a:rPr lang="pt-BR" sz="1300" dirty="0"/>
              <a:t> </a:t>
            </a:r>
            <a:r>
              <a:rPr lang="pt-BR" sz="1300" u="sng" dirty="0" smtClean="0">
                <a:hlinkClick r:id="rId3"/>
              </a:rPr>
              <a:t>http</a:t>
            </a:r>
            <a:r>
              <a:rPr lang="pt-BR" sz="1300" u="sng" dirty="0">
                <a:hlinkClick r:id="rId3"/>
              </a:rPr>
              <a:t>://www.transparencia.mg.gov.br/lei-de-acesso-a-informacao</a:t>
            </a:r>
            <a:endParaRPr lang="pt-BR" sz="1300" dirty="0"/>
          </a:p>
          <a:p>
            <a:pPr>
              <a:lnSpc>
                <a:spcPct val="115000"/>
              </a:lnSpc>
              <a:spcAft>
                <a:spcPts val="0"/>
              </a:spcAft>
            </a:pPr>
            <a:r>
              <a:rPr lang="pt-BR" sz="1400" dirty="0">
                <a:latin typeface="Calibri" panose="020F0502020204030204" pitchFamily="34" charset="0"/>
                <a:ea typeface="Calibri" panose="020F0502020204030204" pitchFamily="34" charset="0"/>
                <a:cs typeface="Times New Roman" panose="02020603050405020304" pitchFamily="18" charset="0"/>
              </a:rPr>
              <a:t>Dúvidas sobre a Lei de acesso á informação e o Portal da Transparência ligue (31) </a:t>
            </a:r>
            <a:r>
              <a:rPr lang="pt-BR" sz="1400" dirty="0" smtClean="0">
                <a:latin typeface="Calibri" panose="020F0502020204030204" pitchFamily="34" charset="0"/>
                <a:ea typeface="Calibri" panose="020F0502020204030204" pitchFamily="34" charset="0"/>
                <a:cs typeface="Times New Roman" panose="02020603050405020304" pitchFamily="18" charset="0"/>
              </a:rPr>
              <a:t>3915-9622</a:t>
            </a:r>
            <a:r>
              <a:rPr lang="pt-BR" sz="14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13784492"/>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OBRIGADO</a:t>
            </a:r>
            <a:endParaRPr lang="pt-BR" b="1" dirty="0"/>
          </a:p>
        </p:txBody>
      </p:sp>
      <p:sp>
        <p:nvSpPr>
          <p:cNvPr id="3" name="Espaço Reservado para Conteúdo 2"/>
          <p:cNvSpPr>
            <a:spLocks noGrp="1"/>
          </p:cNvSpPr>
          <p:nvPr>
            <p:ph idx="1"/>
          </p:nvPr>
        </p:nvSpPr>
        <p:spPr>
          <a:xfrm>
            <a:off x="395536" y="1825625"/>
            <a:ext cx="8424936" cy="4351338"/>
          </a:xfrm>
        </p:spPr>
        <p:txBody>
          <a:bodyPr/>
          <a:lstStyle/>
          <a:p>
            <a:endParaRPr lang="pt-BR" dirty="0" smtClean="0"/>
          </a:p>
          <a:p>
            <a:pPr marL="0" indent="0" algn="ctr">
              <a:buNone/>
            </a:pPr>
            <a:r>
              <a:rPr lang="pt-BR" b="1" dirty="0" smtClean="0"/>
              <a:t>CONTATOS</a:t>
            </a:r>
            <a:r>
              <a:rPr lang="pt-BR" dirty="0" smtClean="0"/>
              <a:t>:</a:t>
            </a:r>
          </a:p>
          <a:p>
            <a:pPr marL="0" indent="0">
              <a:buNone/>
            </a:pPr>
            <a:endParaRPr lang="pt-BR" dirty="0" smtClean="0"/>
          </a:p>
          <a:p>
            <a:pPr marL="0" indent="0">
              <a:buNone/>
            </a:pPr>
            <a:r>
              <a:rPr lang="pt-BR" u="sng" dirty="0" smtClean="0"/>
              <a:t>Dúvidas e apoio a transparência</a:t>
            </a:r>
            <a:r>
              <a:rPr lang="pt-BR" dirty="0" smtClean="0"/>
              <a:t>: 3915 9622</a:t>
            </a:r>
          </a:p>
          <a:p>
            <a:pPr marL="0" indent="0">
              <a:buNone/>
            </a:pPr>
            <a:r>
              <a:rPr lang="pt-BR" dirty="0" smtClean="0"/>
              <a:t>E-mail: transparencia@controladoriageral.mg.gov.br</a:t>
            </a:r>
          </a:p>
          <a:p>
            <a:endParaRPr lang="pt-BR" dirty="0"/>
          </a:p>
        </p:txBody>
      </p:sp>
    </p:spTree>
    <p:extLst>
      <p:ext uri="{BB962C8B-B14F-4D97-AF65-F5344CB8AC3E}">
        <p14:creationId xmlns:p14="http://schemas.microsoft.com/office/powerpoint/2010/main" val="1353402805"/>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730035" y="404664"/>
            <a:ext cx="8229600" cy="1143000"/>
          </a:xfrm>
        </p:spPr>
        <p:txBody>
          <a:bodyPr>
            <a:noAutofit/>
          </a:bodyPr>
          <a:lstStyle/>
          <a:p>
            <a:r>
              <a:rPr lang="pt-BR" sz="2600" b="1" dirty="0" smtClean="0"/>
              <a:t>Lei Federal 12.527 - A Lei de Acesso à Informação</a:t>
            </a:r>
            <a:r>
              <a:rPr lang="pt-BR" sz="2800" b="1" dirty="0" smtClean="0"/>
              <a:t/>
            </a:r>
            <a:br>
              <a:rPr lang="pt-BR" sz="2800" b="1" dirty="0" smtClean="0"/>
            </a:br>
            <a:endParaRPr lang="pt-BR" sz="2800" b="1" dirty="0"/>
          </a:p>
        </p:txBody>
      </p:sp>
      <p:cxnSp>
        <p:nvCxnSpPr>
          <p:cNvPr id="6" name="Conector reto 5"/>
          <p:cNvCxnSpPr/>
          <p:nvPr/>
        </p:nvCxnSpPr>
        <p:spPr>
          <a:xfrm>
            <a:off x="862745" y="980728"/>
            <a:ext cx="69119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1520" y="548680"/>
            <a:ext cx="361950"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m 8"/>
          <p:cNvPicPr>
            <a:picLocks noChangeAspect="1"/>
          </p:cNvPicPr>
          <p:nvPr/>
        </p:nvPicPr>
        <p:blipFill rotWithShape="1">
          <a:blip r:embed="rId3" cstate="print">
            <a:extLst>
              <a:ext uri="{28A0092B-C50C-407E-A947-70E740481C1C}">
                <a14:useLocalDpi xmlns:a14="http://schemas.microsoft.com/office/drawing/2010/main" val="0"/>
              </a:ext>
            </a:extLst>
          </a:blip>
          <a:srcRect t="2511" b="57595"/>
          <a:stretch/>
        </p:blipFill>
        <p:spPr>
          <a:xfrm>
            <a:off x="941884" y="1541798"/>
            <a:ext cx="7881183" cy="2326526"/>
          </a:xfrm>
          <a:prstGeom prst="rect">
            <a:avLst/>
          </a:prstGeom>
        </p:spPr>
      </p:pic>
      <p:pic>
        <p:nvPicPr>
          <p:cNvPr id="10" name="Imagem 9"/>
          <p:cNvPicPr>
            <a:picLocks noChangeAspect="1"/>
          </p:cNvPicPr>
          <p:nvPr/>
        </p:nvPicPr>
        <p:blipFill rotWithShape="1">
          <a:blip r:embed="rId4" cstate="print">
            <a:extLst>
              <a:ext uri="{28A0092B-C50C-407E-A947-70E740481C1C}">
                <a14:useLocalDpi xmlns:a14="http://schemas.microsoft.com/office/drawing/2010/main" val="0"/>
              </a:ext>
            </a:extLst>
          </a:blip>
          <a:srcRect l="2151" t="53249" r="-2151" b="1832"/>
          <a:stretch/>
        </p:blipFill>
        <p:spPr>
          <a:xfrm>
            <a:off x="1043608" y="3909711"/>
            <a:ext cx="7677736" cy="2551996"/>
          </a:xfrm>
          <a:prstGeom prst="rect">
            <a:avLst/>
          </a:prstGeom>
        </p:spPr>
      </p:pic>
    </p:spTree>
    <p:extLst>
      <p:ext uri="{BB962C8B-B14F-4D97-AF65-F5344CB8AC3E}">
        <p14:creationId xmlns:p14="http://schemas.microsoft.com/office/powerpoint/2010/main" val="2075532641"/>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txBox="1">
            <a:spLocks/>
          </p:cNvSpPr>
          <p:nvPr/>
        </p:nvSpPr>
        <p:spPr>
          <a:xfrm>
            <a:off x="251520" y="764704"/>
            <a:ext cx="6319614" cy="10081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b="1" dirty="0" smtClean="0">
                <a:solidFill>
                  <a:schemeClr val="accent1">
                    <a:lumMod val="75000"/>
                  </a:schemeClr>
                </a:solidFill>
                <a:latin typeface="Calibri" pitchFamily="34" charset="0"/>
                <a:cs typeface="Calibri" pitchFamily="34" charset="0"/>
              </a:rPr>
              <a:t>BENEFÍCIOS DA TRANSPARÊNCIA ATIVA</a:t>
            </a:r>
          </a:p>
          <a:p>
            <a:pPr marL="285750" indent="-285750" algn="ctr"/>
            <a:endParaRPr lang="pt-BR" dirty="0" smtClean="0">
              <a:solidFill>
                <a:schemeClr val="tx2">
                  <a:lumMod val="75000"/>
                </a:schemeClr>
              </a:solidFill>
            </a:endParaRPr>
          </a:p>
          <a:p>
            <a:pPr marL="0" indent="0" algn="ctr">
              <a:buFont typeface="Arial" panose="020B0604020202020204" pitchFamily="34" charset="0"/>
              <a:buNone/>
            </a:pPr>
            <a:endParaRPr lang="pt-BR" dirty="0">
              <a:solidFill>
                <a:schemeClr val="tx2"/>
              </a:solidFill>
            </a:endParaRPr>
          </a:p>
        </p:txBody>
      </p:sp>
      <p:sp>
        <p:nvSpPr>
          <p:cNvPr id="3" name="Retângulo 2"/>
          <p:cNvSpPr/>
          <p:nvPr/>
        </p:nvSpPr>
        <p:spPr>
          <a:xfrm>
            <a:off x="467545" y="2551283"/>
            <a:ext cx="7948550" cy="2308324"/>
          </a:xfrm>
          <a:prstGeom prst="rect">
            <a:avLst/>
          </a:prstGeom>
        </p:spPr>
        <p:txBody>
          <a:bodyPr wrap="square">
            <a:spAutoFit/>
          </a:bodyPr>
          <a:lstStyle/>
          <a:p>
            <a:pPr marL="342900" indent="-342900" algn="just">
              <a:buClrTx/>
              <a:buFontTx/>
              <a:buChar char="-"/>
            </a:pPr>
            <a:r>
              <a:rPr lang="pt-BR" sz="2400" dirty="0"/>
              <a:t>Reduz a demanda de solicitação de acesso à informação</a:t>
            </a:r>
            <a:r>
              <a:rPr lang="pt-BR" sz="2400" dirty="0" smtClean="0"/>
              <a:t>.</a:t>
            </a:r>
          </a:p>
          <a:p>
            <a:pPr marL="342900" indent="-342900" algn="just">
              <a:buClrTx/>
              <a:buFontTx/>
              <a:buChar char="-"/>
            </a:pPr>
            <a:endParaRPr lang="pt-BR" sz="2400" dirty="0"/>
          </a:p>
          <a:p>
            <a:pPr marL="342900" indent="-342900" algn="just">
              <a:buClrTx/>
              <a:buFontTx/>
              <a:buChar char="-"/>
            </a:pPr>
            <a:r>
              <a:rPr lang="pt-BR" sz="2400" dirty="0"/>
              <a:t>Minimiza significativamente o trabalho e os custos de processamento e gerenciamento dos pedidos</a:t>
            </a:r>
            <a:r>
              <a:rPr lang="pt-BR" sz="2400" dirty="0" smtClean="0"/>
              <a:t>.</a:t>
            </a:r>
          </a:p>
          <a:p>
            <a:pPr marL="342900" indent="-342900" algn="just">
              <a:buClrTx/>
              <a:buFontTx/>
              <a:buChar char="-"/>
            </a:pPr>
            <a:endParaRPr lang="pt-BR" sz="2400" dirty="0"/>
          </a:p>
          <a:p>
            <a:pPr marL="342900" indent="-342900" algn="just">
              <a:buClrTx/>
              <a:buFontTx/>
              <a:buChar char="-"/>
            </a:pPr>
            <a:r>
              <a:rPr lang="pt-BR" sz="2400" dirty="0"/>
              <a:t>Facilita o acesso à informação por parte de cidadão.</a:t>
            </a:r>
          </a:p>
        </p:txBody>
      </p:sp>
    </p:spTree>
    <p:extLst>
      <p:ext uri="{BB962C8B-B14F-4D97-AF65-F5344CB8AC3E}">
        <p14:creationId xmlns:p14="http://schemas.microsoft.com/office/powerpoint/2010/main" val="2300553270"/>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365129"/>
            <a:ext cx="7886700" cy="1325563"/>
          </a:xfrm>
        </p:spPr>
        <p:txBody>
          <a:bodyPr>
            <a:noAutofit/>
          </a:bodyPr>
          <a:lstStyle/>
          <a:p>
            <a:r>
              <a:rPr lang="pt-BR" sz="2800" b="1" dirty="0" smtClean="0"/>
              <a:t>Lei Federal 12.527 - A Lei de Acesso à Informação</a:t>
            </a:r>
            <a:br>
              <a:rPr lang="pt-BR" sz="2800" b="1" dirty="0" smtClean="0"/>
            </a:br>
            <a:endParaRPr lang="pt-BR" sz="2800" b="1" dirty="0"/>
          </a:p>
        </p:txBody>
      </p:sp>
      <p:sp>
        <p:nvSpPr>
          <p:cNvPr id="3" name="Espaço Reservado para Conteúdo 2"/>
          <p:cNvSpPr>
            <a:spLocks noGrp="1"/>
          </p:cNvSpPr>
          <p:nvPr>
            <p:ph idx="1"/>
          </p:nvPr>
        </p:nvSpPr>
        <p:spPr/>
        <p:txBody>
          <a:bodyPr>
            <a:normAutofit/>
          </a:bodyPr>
          <a:lstStyle/>
          <a:p>
            <a:pPr marL="0" indent="0">
              <a:buNone/>
            </a:pPr>
            <a:r>
              <a:rPr lang="pt-BR" sz="2400" b="1" dirty="0" smtClean="0">
                <a:solidFill>
                  <a:schemeClr val="accent1">
                    <a:lumMod val="75000"/>
                  </a:schemeClr>
                </a:solidFill>
                <a:latin typeface="Calibri" pitchFamily="34" charset="0"/>
                <a:cs typeface="Calibri" pitchFamily="34" charset="0"/>
              </a:rPr>
              <a:t>TRANSPARÊNCIA PASSIVA</a:t>
            </a:r>
          </a:p>
          <a:p>
            <a:pPr marL="285750" indent="-285750"/>
            <a:endParaRPr lang="pt-BR" sz="2400" dirty="0" smtClean="0">
              <a:solidFill>
                <a:schemeClr val="tx2">
                  <a:lumMod val="75000"/>
                </a:schemeClr>
              </a:solidFill>
            </a:endParaRPr>
          </a:p>
          <a:p>
            <a:pPr marL="0" indent="0">
              <a:buNone/>
            </a:pPr>
            <a:r>
              <a:rPr lang="pt-BR" sz="2400" dirty="0" smtClean="0"/>
              <a:t>A Lei de Acesso criou dois distintos procedimentos administrativos:</a:t>
            </a:r>
          </a:p>
          <a:p>
            <a:pPr marL="0" indent="0">
              <a:buNone/>
            </a:pPr>
            <a:endParaRPr lang="pt-BR" sz="2400" dirty="0" smtClean="0"/>
          </a:p>
          <a:p>
            <a:pPr marL="0" indent="0">
              <a:buNone/>
            </a:pPr>
            <a:r>
              <a:rPr lang="pt-BR" sz="2400" b="1" dirty="0" smtClean="0"/>
              <a:t>Processo administrativo de acesso à informação</a:t>
            </a:r>
          </a:p>
          <a:p>
            <a:pPr marL="0" indent="0">
              <a:buNone/>
            </a:pPr>
            <a:endParaRPr lang="pt-BR" sz="2400" b="1" dirty="0" smtClean="0"/>
          </a:p>
          <a:p>
            <a:pPr marL="0" indent="0">
              <a:buNone/>
            </a:pPr>
            <a:r>
              <a:rPr lang="pt-BR" sz="2400" b="1" dirty="0" smtClean="0"/>
              <a:t>Processo administrativo de desclassificação de informação</a:t>
            </a:r>
          </a:p>
          <a:p>
            <a:pPr marL="0" indent="0">
              <a:buNone/>
            </a:pPr>
            <a:endParaRPr lang="pt-BR" sz="2400" dirty="0">
              <a:solidFill>
                <a:schemeClr val="tx2"/>
              </a:solidFill>
            </a:endParaRPr>
          </a:p>
        </p:txBody>
      </p:sp>
    </p:spTree>
    <p:extLst>
      <p:ext uri="{BB962C8B-B14F-4D97-AF65-F5344CB8AC3E}">
        <p14:creationId xmlns:p14="http://schemas.microsoft.com/office/powerpoint/2010/main" val="4095747239"/>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60648"/>
            <a:ext cx="7886700" cy="1325563"/>
          </a:xfrm>
        </p:spPr>
        <p:txBody>
          <a:bodyPr>
            <a:noAutofit/>
          </a:bodyPr>
          <a:lstStyle/>
          <a:p>
            <a:r>
              <a:rPr lang="pt-BR" sz="2800" b="1" dirty="0" smtClean="0"/>
              <a:t>Lei Federal 12.527 - A Lei de Acesso à Informação</a:t>
            </a:r>
            <a:br>
              <a:rPr lang="pt-BR" sz="2800" b="1" dirty="0" smtClean="0"/>
            </a:br>
            <a:endParaRPr lang="pt-BR" sz="2800" b="1" dirty="0"/>
          </a:p>
        </p:txBody>
      </p:sp>
      <p:sp>
        <p:nvSpPr>
          <p:cNvPr id="3" name="Espaço Reservado para Conteúdo 2"/>
          <p:cNvSpPr>
            <a:spLocks noGrp="1"/>
          </p:cNvSpPr>
          <p:nvPr>
            <p:ph idx="1"/>
          </p:nvPr>
        </p:nvSpPr>
        <p:spPr>
          <a:xfrm>
            <a:off x="179512" y="1484784"/>
            <a:ext cx="8712968" cy="4692179"/>
          </a:xfrm>
        </p:spPr>
        <p:txBody>
          <a:bodyPr>
            <a:normAutofit fontScale="70000" lnSpcReduction="20000"/>
          </a:bodyPr>
          <a:lstStyle/>
          <a:p>
            <a:pPr marL="0" indent="0">
              <a:buNone/>
            </a:pPr>
            <a:r>
              <a:rPr lang="pt-BR" b="1" dirty="0" smtClean="0">
                <a:solidFill>
                  <a:schemeClr val="accent1">
                    <a:lumMod val="75000"/>
                  </a:schemeClr>
                </a:solidFill>
              </a:rPr>
              <a:t>O PEDIDO DE ACESSO À INFORMAÇÃO: REQUISITOS LEGAIS</a:t>
            </a:r>
          </a:p>
          <a:p>
            <a:pPr marL="0" indent="0">
              <a:buNone/>
            </a:pPr>
            <a:endParaRPr lang="pt-BR" dirty="0" smtClean="0"/>
          </a:p>
          <a:p>
            <a:pPr marL="0" indent="0">
              <a:buNone/>
            </a:pPr>
            <a:r>
              <a:rPr lang="pt-BR" dirty="0" smtClean="0"/>
              <a:t>Art. 10.  Qualquer interessado poderá apresentar pedido de acesso a informações aos órgãos e entidades referidos no art. 1</a:t>
            </a:r>
            <a:r>
              <a:rPr lang="pt-BR" u="sng" baseline="30000" dirty="0" smtClean="0"/>
              <a:t>o</a:t>
            </a:r>
            <a:r>
              <a:rPr lang="pt-BR" dirty="0" smtClean="0"/>
              <a:t> desta Lei, por </a:t>
            </a:r>
            <a:r>
              <a:rPr lang="pt-BR" b="1" dirty="0" smtClean="0"/>
              <a:t>qualquer meio legítimo</a:t>
            </a:r>
            <a:r>
              <a:rPr lang="pt-BR" dirty="0" smtClean="0"/>
              <a:t>, devendo o pedido conter a </a:t>
            </a:r>
            <a:r>
              <a:rPr lang="pt-BR" b="1" dirty="0" smtClean="0"/>
              <a:t>identificação do requerente </a:t>
            </a:r>
            <a:r>
              <a:rPr lang="pt-BR" dirty="0" smtClean="0"/>
              <a:t>e a </a:t>
            </a:r>
            <a:r>
              <a:rPr lang="pt-BR" b="1" dirty="0" smtClean="0"/>
              <a:t>especificação da informação requerida</a:t>
            </a:r>
            <a:r>
              <a:rPr lang="pt-BR" dirty="0" smtClean="0"/>
              <a:t>. </a:t>
            </a:r>
          </a:p>
          <a:p>
            <a:pPr marL="0" indent="0">
              <a:buNone/>
            </a:pPr>
            <a:endParaRPr lang="pt-BR" dirty="0" smtClean="0"/>
          </a:p>
          <a:p>
            <a:pPr marL="0" indent="0">
              <a:buNone/>
            </a:pPr>
            <a:r>
              <a:rPr lang="pt-BR" dirty="0" smtClean="0"/>
              <a:t>§ 1</a:t>
            </a:r>
            <a:r>
              <a:rPr lang="pt-BR" u="sng" baseline="30000" dirty="0" smtClean="0"/>
              <a:t>o</a:t>
            </a:r>
            <a:r>
              <a:rPr lang="pt-BR" dirty="0" smtClean="0"/>
              <a:t>  Para o acesso a informações de interesse público, a identificação do requerente não pode conter exigências que inviabilizem a solicitação. </a:t>
            </a:r>
          </a:p>
          <a:p>
            <a:pPr marL="0" indent="0">
              <a:buNone/>
            </a:pPr>
            <a:endParaRPr lang="pt-BR" dirty="0" smtClean="0"/>
          </a:p>
          <a:p>
            <a:pPr marL="0" indent="0">
              <a:buNone/>
            </a:pPr>
            <a:r>
              <a:rPr lang="pt-BR" dirty="0" smtClean="0"/>
              <a:t>§ 2</a:t>
            </a:r>
            <a:r>
              <a:rPr lang="pt-BR" u="sng" baseline="30000" dirty="0" smtClean="0"/>
              <a:t>o</a:t>
            </a:r>
            <a:r>
              <a:rPr lang="pt-BR" dirty="0" smtClean="0"/>
              <a:t>  Os órgãos e entidades do poder público devem viabilizar alternativa de encaminhamento de pedidos de acesso por meio de seus sítios oficiais na internet. </a:t>
            </a:r>
          </a:p>
          <a:p>
            <a:pPr marL="0" indent="0">
              <a:buNone/>
            </a:pPr>
            <a:endParaRPr lang="pt-BR" dirty="0" smtClean="0"/>
          </a:p>
          <a:p>
            <a:pPr marL="0" indent="0">
              <a:buNone/>
            </a:pPr>
            <a:r>
              <a:rPr lang="pt-BR" dirty="0" smtClean="0"/>
              <a:t>§ 3</a:t>
            </a:r>
            <a:r>
              <a:rPr lang="pt-BR" u="sng" baseline="30000" dirty="0" smtClean="0"/>
              <a:t>o</a:t>
            </a:r>
            <a:r>
              <a:rPr lang="pt-BR" dirty="0" smtClean="0"/>
              <a:t>  </a:t>
            </a:r>
            <a:r>
              <a:rPr lang="pt-BR" b="1" dirty="0" smtClean="0"/>
              <a:t>São vedadas quaisquer exigências relativas aos motivos determinantes </a:t>
            </a:r>
            <a:r>
              <a:rPr lang="pt-BR" dirty="0" smtClean="0"/>
              <a:t>da solicitação de informações de interesse público. </a:t>
            </a:r>
          </a:p>
        </p:txBody>
      </p:sp>
    </p:spTree>
    <p:extLst>
      <p:ext uri="{BB962C8B-B14F-4D97-AF65-F5344CB8AC3E}">
        <p14:creationId xmlns:p14="http://schemas.microsoft.com/office/powerpoint/2010/main" val="1046244503"/>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1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1865</TotalTime>
  <Words>3714</Words>
  <Application>Microsoft Office PowerPoint</Application>
  <PresentationFormat>Apresentação na tela (4:3)</PresentationFormat>
  <Paragraphs>487</Paragraphs>
  <Slides>52</Slides>
  <Notes>3</Notes>
  <HiddenSlides>0</HiddenSlides>
  <MMClips>0</MMClips>
  <ScaleCrop>false</ScaleCrop>
  <HeadingPairs>
    <vt:vector size="4" baseType="variant">
      <vt:variant>
        <vt:lpstr>Tema</vt:lpstr>
      </vt:variant>
      <vt:variant>
        <vt:i4>1</vt:i4>
      </vt:variant>
      <vt:variant>
        <vt:lpstr>Títulos de slides</vt:lpstr>
      </vt:variant>
      <vt:variant>
        <vt:i4>52</vt:i4>
      </vt:variant>
    </vt:vector>
  </HeadingPairs>
  <TitlesOfParts>
    <vt:vector size="53" baseType="lpstr">
      <vt:lpstr>1_Tema do Office</vt:lpstr>
      <vt:lpstr>Apresentação do PowerPoint</vt:lpstr>
      <vt:lpstr>Escala Brasil Transparente</vt:lpstr>
      <vt:lpstr>Escala Brasil Transparente</vt:lpstr>
      <vt:lpstr>Escala Brasil Transparente</vt:lpstr>
      <vt:lpstr>Apresentação do PowerPoint</vt:lpstr>
      <vt:lpstr>Lei Federal 12.527 - A Lei de Acesso à Informação </vt:lpstr>
      <vt:lpstr>Apresentação do PowerPoint</vt:lpstr>
      <vt:lpstr>Lei Federal 12.527 - A Lei de Acesso à Informação </vt:lpstr>
      <vt:lpstr>Lei Federal 12.527 - A Lei de Acesso à Informação </vt:lpstr>
      <vt:lpstr>Lei Federal 12.527 - A Lei de Acesso à Informação </vt:lpstr>
      <vt:lpstr>Portal da Transparência MG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Decreto Estadual nº 45.969/12</vt:lpstr>
      <vt:lpstr>Lei Federal 12.527 - A Lei de Acesso à Informação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Congresso da Associação Mineira de Municípios - AMM</dc:title>
  <dc:creator>Andre Luiz Moreira dos Anjos</dc:creator>
  <cp:lastModifiedBy>Andre Luiz Moreira dos Anjos</cp:lastModifiedBy>
  <cp:revision>87</cp:revision>
  <dcterms:created xsi:type="dcterms:W3CDTF">2016-04-29T14:24:25Z</dcterms:created>
  <dcterms:modified xsi:type="dcterms:W3CDTF">2016-05-13T19:29:25Z</dcterms:modified>
</cp:coreProperties>
</file>