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35"/>
  </p:notesMasterIdLst>
  <p:sldIdLst>
    <p:sldId id="261" r:id="rId2"/>
    <p:sldId id="533" r:id="rId3"/>
    <p:sldId id="535" r:id="rId4"/>
    <p:sldId id="536" r:id="rId5"/>
    <p:sldId id="381" r:id="rId6"/>
    <p:sldId id="534" r:id="rId7"/>
    <p:sldId id="519" r:id="rId8"/>
    <p:sldId id="558" r:id="rId9"/>
    <p:sldId id="537" r:id="rId10"/>
    <p:sldId id="538" r:id="rId11"/>
    <p:sldId id="414" r:id="rId12"/>
    <p:sldId id="541" r:id="rId13"/>
    <p:sldId id="542" r:id="rId14"/>
    <p:sldId id="543" r:id="rId15"/>
    <p:sldId id="544" r:id="rId16"/>
    <p:sldId id="545" r:id="rId17"/>
    <p:sldId id="546" r:id="rId18"/>
    <p:sldId id="547" r:id="rId19"/>
    <p:sldId id="521" r:id="rId20"/>
    <p:sldId id="553" r:id="rId21"/>
    <p:sldId id="742" r:id="rId22"/>
    <p:sldId id="743" r:id="rId23"/>
    <p:sldId id="551" r:id="rId24"/>
    <p:sldId id="652" r:id="rId25"/>
    <p:sldId id="562" r:id="rId26"/>
    <p:sldId id="564" r:id="rId27"/>
    <p:sldId id="560" r:id="rId28"/>
    <p:sldId id="651" r:id="rId29"/>
    <p:sldId id="566" r:id="rId30"/>
    <p:sldId id="569" r:id="rId31"/>
    <p:sldId id="522" r:id="rId32"/>
    <p:sldId id="331" r:id="rId33"/>
    <p:sldId id="404" r:id="rId34"/>
    <p:sldId id="385" r:id="rId35"/>
    <p:sldId id="352" r:id="rId36"/>
    <p:sldId id="555" r:id="rId37"/>
    <p:sldId id="355" r:id="rId38"/>
    <p:sldId id="397" r:id="rId39"/>
    <p:sldId id="655" r:id="rId40"/>
    <p:sldId id="361" r:id="rId41"/>
    <p:sldId id="746" r:id="rId42"/>
    <p:sldId id="362" r:id="rId43"/>
    <p:sldId id="363" r:id="rId44"/>
    <p:sldId id="745" r:id="rId45"/>
    <p:sldId id="486" r:id="rId46"/>
    <p:sldId id="398" r:id="rId47"/>
    <p:sldId id="368" r:id="rId48"/>
    <p:sldId id="400" r:id="rId49"/>
    <p:sldId id="568" r:id="rId50"/>
    <p:sldId id="656" r:id="rId51"/>
    <p:sldId id="657" r:id="rId52"/>
    <p:sldId id="660" r:id="rId53"/>
    <p:sldId id="661" r:id="rId54"/>
    <p:sldId id="662" r:id="rId55"/>
    <p:sldId id="663" r:id="rId56"/>
    <p:sldId id="664" r:id="rId57"/>
    <p:sldId id="665" r:id="rId58"/>
    <p:sldId id="666" r:id="rId59"/>
    <p:sldId id="667" r:id="rId60"/>
    <p:sldId id="668" r:id="rId61"/>
    <p:sldId id="669" r:id="rId62"/>
    <p:sldId id="670" r:id="rId63"/>
    <p:sldId id="671" r:id="rId64"/>
    <p:sldId id="672" r:id="rId65"/>
    <p:sldId id="673" r:id="rId66"/>
    <p:sldId id="674" r:id="rId67"/>
    <p:sldId id="675" r:id="rId68"/>
    <p:sldId id="676" r:id="rId69"/>
    <p:sldId id="677" r:id="rId70"/>
    <p:sldId id="678" r:id="rId71"/>
    <p:sldId id="679" r:id="rId72"/>
    <p:sldId id="680" r:id="rId73"/>
    <p:sldId id="681" r:id="rId74"/>
    <p:sldId id="682" r:id="rId75"/>
    <p:sldId id="683" r:id="rId76"/>
    <p:sldId id="684" r:id="rId77"/>
    <p:sldId id="685" r:id="rId78"/>
    <p:sldId id="686" r:id="rId79"/>
    <p:sldId id="687" r:id="rId80"/>
    <p:sldId id="688" r:id="rId81"/>
    <p:sldId id="689" r:id="rId82"/>
    <p:sldId id="690" r:id="rId83"/>
    <p:sldId id="691" r:id="rId84"/>
    <p:sldId id="692" r:id="rId85"/>
    <p:sldId id="693" r:id="rId86"/>
    <p:sldId id="694" r:id="rId87"/>
    <p:sldId id="695" r:id="rId88"/>
    <p:sldId id="696" r:id="rId89"/>
    <p:sldId id="697" r:id="rId90"/>
    <p:sldId id="698" r:id="rId91"/>
    <p:sldId id="699" r:id="rId92"/>
    <p:sldId id="700" r:id="rId93"/>
    <p:sldId id="701" r:id="rId94"/>
    <p:sldId id="702" r:id="rId95"/>
    <p:sldId id="703" r:id="rId96"/>
    <p:sldId id="704" r:id="rId97"/>
    <p:sldId id="705" r:id="rId98"/>
    <p:sldId id="706" r:id="rId99"/>
    <p:sldId id="707" r:id="rId100"/>
    <p:sldId id="708" r:id="rId101"/>
    <p:sldId id="709" r:id="rId102"/>
    <p:sldId id="710" r:id="rId103"/>
    <p:sldId id="711" r:id="rId104"/>
    <p:sldId id="712" r:id="rId105"/>
    <p:sldId id="713" r:id="rId106"/>
    <p:sldId id="714" r:id="rId107"/>
    <p:sldId id="715" r:id="rId108"/>
    <p:sldId id="716" r:id="rId109"/>
    <p:sldId id="717" r:id="rId110"/>
    <p:sldId id="718" r:id="rId111"/>
    <p:sldId id="719" r:id="rId112"/>
    <p:sldId id="720" r:id="rId113"/>
    <p:sldId id="721" r:id="rId114"/>
    <p:sldId id="722" r:id="rId115"/>
    <p:sldId id="723" r:id="rId116"/>
    <p:sldId id="724" r:id="rId117"/>
    <p:sldId id="725" r:id="rId118"/>
    <p:sldId id="726" r:id="rId119"/>
    <p:sldId id="727" r:id="rId120"/>
    <p:sldId id="728" r:id="rId121"/>
    <p:sldId id="729" r:id="rId122"/>
    <p:sldId id="730" r:id="rId123"/>
    <p:sldId id="731" r:id="rId124"/>
    <p:sldId id="732" r:id="rId125"/>
    <p:sldId id="733" r:id="rId126"/>
    <p:sldId id="734" r:id="rId127"/>
    <p:sldId id="735" r:id="rId128"/>
    <p:sldId id="736" r:id="rId129"/>
    <p:sldId id="737" r:id="rId130"/>
    <p:sldId id="738" r:id="rId131"/>
    <p:sldId id="739" r:id="rId132"/>
    <p:sldId id="744" r:id="rId133"/>
    <p:sldId id="740" r:id="rId134"/>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merson Dias" initials="WD" lastIdx="0" clrIdx="0">
    <p:extLst>
      <p:ext uri="{19B8F6BF-5375-455C-9EA6-DF929625EA0E}">
        <p15:presenceInfo xmlns:p15="http://schemas.microsoft.com/office/powerpoint/2012/main" userId="ab970343e60181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3F5D3"/>
    <a:srgbClr val="EBEFB7"/>
    <a:srgbClr val="00A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2" autoAdjust="0"/>
    <p:restoredTop sz="80294" autoAdjust="0"/>
  </p:normalViewPr>
  <p:slideViewPr>
    <p:cSldViewPr snapToGrid="0">
      <p:cViewPr varScale="1">
        <p:scale>
          <a:sx n="73" d="100"/>
          <a:sy n="73" d="100"/>
        </p:scale>
        <p:origin x="672"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6D064-D8A4-40D4-B55D-BC8682D65D10}" type="doc">
      <dgm:prSet loTypeId="urn:microsoft.com/office/officeart/2005/8/layout/pList2" loCatId="list" qsTypeId="urn:microsoft.com/office/officeart/2005/8/quickstyle/simple1" qsCatId="simple" csTypeId="urn:microsoft.com/office/officeart/2005/8/colors/accent0_2" csCatId="mainScheme" phldr="1"/>
      <dgm:spPr/>
    </dgm:pt>
    <dgm:pt modelId="{2F94CCB3-EEE3-4213-BBE0-1E30881E9E98}" type="pres">
      <dgm:prSet presAssocID="{9E46D064-D8A4-40D4-B55D-BC8682D65D10}" presName="Name0" presStyleCnt="0">
        <dgm:presLayoutVars>
          <dgm:dir/>
          <dgm:resizeHandles val="exact"/>
        </dgm:presLayoutVars>
      </dgm:prSet>
      <dgm:spPr/>
    </dgm:pt>
  </dgm:ptLst>
  <dgm:cxnLst>
    <dgm:cxn modelId="{8D0D0302-885E-4D4F-8042-4936BD26B2F6}" type="presOf" srcId="{9E46D064-D8A4-40D4-B55D-BC8682D65D10}" destId="{2F94CCB3-EEE3-4213-BBE0-1E30881E9E98}" srcOrd="0" destOrd="0" presId="urn:microsoft.com/office/officeart/2005/8/layout/p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0975BF17-F04D-4105-AAF7-622A20200CE0}" type="datetimeFigureOut">
              <a:rPr lang="pt-BR" smtClean="0"/>
              <a:t>04/07/2017</a:t>
            </a:fld>
            <a:endParaRPr lang="pt-BR"/>
          </a:p>
        </p:txBody>
      </p:sp>
      <p:sp>
        <p:nvSpPr>
          <p:cNvPr id="4" name="Espaço Reservado para Imagem de Slide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99FA4D69-32D5-4869-B4EA-DF944C5891C7}" type="slidenum">
              <a:rPr lang="pt-BR" smtClean="0"/>
              <a:t>‹nº›</a:t>
            </a:fld>
            <a:endParaRPr lang="pt-BR"/>
          </a:p>
        </p:txBody>
      </p:sp>
    </p:spTree>
    <p:extLst>
      <p:ext uri="{BB962C8B-B14F-4D97-AF65-F5344CB8AC3E}">
        <p14:creationId xmlns:p14="http://schemas.microsoft.com/office/powerpoint/2010/main" val="341084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a:t>
            </a:fld>
            <a:endParaRPr lang="pt-BR"/>
          </a:p>
        </p:txBody>
      </p:sp>
    </p:spTree>
    <p:extLst>
      <p:ext uri="{BB962C8B-B14F-4D97-AF65-F5344CB8AC3E}">
        <p14:creationId xmlns:p14="http://schemas.microsoft.com/office/powerpoint/2010/main" val="377596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a:t>
            </a:fld>
            <a:endParaRPr lang="pt-BR"/>
          </a:p>
        </p:txBody>
      </p:sp>
    </p:spTree>
    <p:extLst>
      <p:ext uri="{BB962C8B-B14F-4D97-AF65-F5344CB8AC3E}">
        <p14:creationId xmlns:p14="http://schemas.microsoft.com/office/powerpoint/2010/main" val="7168294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100</a:t>
            </a:fld>
            <a:endParaRPr lang="pt-BR"/>
          </a:p>
        </p:txBody>
      </p:sp>
    </p:spTree>
    <p:extLst>
      <p:ext uri="{BB962C8B-B14F-4D97-AF65-F5344CB8AC3E}">
        <p14:creationId xmlns:p14="http://schemas.microsoft.com/office/powerpoint/2010/main" val="27371331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101</a:t>
            </a:fld>
            <a:endParaRPr lang="pt-BR"/>
          </a:p>
        </p:txBody>
      </p:sp>
    </p:spTree>
    <p:extLst>
      <p:ext uri="{BB962C8B-B14F-4D97-AF65-F5344CB8AC3E}">
        <p14:creationId xmlns:p14="http://schemas.microsoft.com/office/powerpoint/2010/main" val="41256008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102</a:t>
            </a:fld>
            <a:endParaRPr lang="pt-BR"/>
          </a:p>
        </p:txBody>
      </p:sp>
    </p:spTree>
    <p:extLst>
      <p:ext uri="{BB962C8B-B14F-4D97-AF65-F5344CB8AC3E}">
        <p14:creationId xmlns:p14="http://schemas.microsoft.com/office/powerpoint/2010/main" val="14665727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103</a:t>
            </a:fld>
            <a:endParaRPr lang="pt-BR"/>
          </a:p>
        </p:txBody>
      </p:sp>
    </p:spTree>
    <p:extLst>
      <p:ext uri="{BB962C8B-B14F-4D97-AF65-F5344CB8AC3E}">
        <p14:creationId xmlns:p14="http://schemas.microsoft.com/office/powerpoint/2010/main" val="15152203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104</a:t>
            </a:fld>
            <a:endParaRPr lang="pt-BR"/>
          </a:p>
        </p:txBody>
      </p:sp>
    </p:spTree>
    <p:extLst>
      <p:ext uri="{BB962C8B-B14F-4D97-AF65-F5344CB8AC3E}">
        <p14:creationId xmlns:p14="http://schemas.microsoft.com/office/powerpoint/2010/main" val="28791987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105</a:t>
            </a:fld>
            <a:endParaRPr lang="pt-BR"/>
          </a:p>
        </p:txBody>
      </p:sp>
    </p:spTree>
    <p:extLst>
      <p:ext uri="{BB962C8B-B14F-4D97-AF65-F5344CB8AC3E}">
        <p14:creationId xmlns:p14="http://schemas.microsoft.com/office/powerpoint/2010/main" val="34682744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106</a:t>
            </a:fld>
            <a:endParaRPr lang="pt-BR"/>
          </a:p>
        </p:txBody>
      </p:sp>
    </p:spTree>
    <p:extLst>
      <p:ext uri="{BB962C8B-B14F-4D97-AF65-F5344CB8AC3E}">
        <p14:creationId xmlns:p14="http://schemas.microsoft.com/office/powerpoint/2010/main" val="6044943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107</a:t>
            </a:fld>
            <a:endParaRPr lang="pt-BR"/>
          </a:p>
        </p:txBody>
      </p:sp>
    </p:spTree>
    <p:extLst>
      <p:ext uri="{BB962C8B-B14F-4D97-AF65-F5344CB8AC3E}">
        <p14:creationId xmlns:p14="http://schemas.microsoft.com/office/powerpoint/2010/main" val="8581819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108</a:t>
            </a:fld>
            <a:endParaRPr lang="pt-BR"/>
          </a:p>
        </p:txBody>
      </p:sp>
    </p:spTree>
    <p:extLst>
      <p:ext uri="{BB962C8B-B14F-4D97-AF65-F5344CB8AC3E}">
        <p14:creationId xmlns:p14="http://schemas.microsoft.com/office/powerpoint/2010/main" val="38753299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109</a:t>
            </a:fld>
            <a:endParaRPr lang="pt-BR"/>
          </a:p>
        </p:txBody>
      </p:sp>
    </p:spTree>
    <p:extLst>
      <p:ext uri="{BB962C8B-B14F-4D97-AF65-F5344CB8AC3E}">
        <p14:creationId xmlns:p14="http://schemas.microsoft.com/office/powerpoint/2010/main" val="23586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a:t>
            </a:fld>
            <a:endParaRPr lang="pt-BR"/>
          </a:p>
        </p:txBody>
      </p:sp>
    </p:spTree>
    <p:extLst>
      <p:ext uri="{BB962C8B-B14F-4D97-AF65-F5344CB8AC3E}">
        <p14:creationId xmlns:p14="http://schemas.microsoft.com/office/powerpoint/2010/main" val="41019049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110</a:t>
            </a:fld>
            <a:endParaRPr lang="pt-BR"/>
          </a:p>
        </p:txBody>
      </p:sp>
    </p:spTree>
    <p:extLst>
      <p:ext uri="{BB962C8B-B14F-4D97-AF65-F5344CB8AC3E}">
        <p14:creationId xmlns:p14="http://schemas.microsoft.com/office/powerpoint/2010/main" val="714217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111</a:t>
            </a:fld>
            <a:endParaRPr lang="pt-BR"/>
          </a:p>
        </p:txBody>
      </p:sp>
    </p:spTree>
    <p:extLst>
      <p:ext uri="{BB962C8B-B14F-4D97-AF65-F5344CB8AC3E}">
        <p14:creationId xmlns:p14="http://schemas.microsoft.com/office/powerpoint/2010/main" val="17635243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112</a:t>
            </a:fld>
            <a:endParaRPr lang="pt-BR"/>
          </a:p>
        </p:txBody>
      </p:sp>
    </p:spTree>
    <p:extLst>
      <p:ext uri="{BB962C8B-B14F-4D97-AF65-F5344CB8AC3E}">
        <p14:creationId xmlns:p14="http://schemas.microsoft.com/office/powerpoint/2010/main" val="17726416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113</a:t>
            </a:fld>
            <a:endParaRPr lang="pt-BR"/>
          </a:p>
        </p:txBody>
      </p:sp>
    </p:spTree>
    <p:extLst>
      <p:ext uri="{BB962C8B-B14F-4D97-AF65-F5344CB8AC3E}">
        <p14:creationId xmlns:p14="http://schemas.microsoft.com/office/powerpoint/2010/main" val="22653932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114</a:t>
            </a:fld>
            <a:endParaRPr lang="pt-BR"/>
          </a:p>
        </p:txBody>
      </p:sp>
    </p:spTree>
    <p:extLst>
      <p:ext uri="{BB962C8B-B14F-4D97-AF65-F5344CB8AC3E}">
        <p14:creationId xmlns:p14="http://schemas.microsoft.com/office/powerpoint/2010/main" val="12757087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115</a:t>
            </a:fld>
            <a:endParaRPr lang="pt-BR"/>
          </a:p>
        </p:txBody>
      </p:sp>
    </p:spTree>
    <p:extLst>
      <p:ext uri="{BB962C8B-B14F-4D97-AF65-F5344CB8AC3E}">
        <p14:creationId xmlns:p14="http://schemas.microsoft.com/office/powerpoint/2010/main" val="39869166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116</a:t>
            </a:fld>
            <a:endParaRPr lang="pt-BR"/>
          </a:p>
        </p:txBody>
      </p:sp>
    </p:spTree>
    <p:extLst>
      <p:ext uri="{BB962C8B-B14F-4D97-AF65-F5344CB8AC3E}">
        <p14:creationId xmlns:p14="http://schemas.microsoft.com/office/powerpoint/2010/main" val="20237798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117</a:t>
            </a:fld>
            <a:endParaRPr lang="pt-BR"/>
          </a:p>
        </p:txBody>
      </p:sp>
    </p:spTree>
    <p:extLst>
      <p:ext uri="{BB962C8B-B14F-4D97-AF65-F5344CB8AC3E}">
        <p14:creationId xmlns:p14="http://schemas.microsoft.com/office/powerpoint/2010/main" val="39704415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118</a:t>
            </a:fld>
            <a:endParaRPr lang="pt-BR"/>
          </a:p>
        </p:txBody>
      </p:sp>
    </p:spTree>
    <p:extLst>
      <p:ext uri="{BB962C8B-B14F-4D97-AF65-F5344CB8AC3E}">
        <p14:creationId xmlns:p14="http://schemas.microsoft.com/office/powerpoint/2010/main" val="42521268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119</a:t>
            </a:fld>
            <a:endParaRPr lang="pt-BR"/>
          </a:p>
        </p:txBody>
      </p:sp>
    </p:spTree>
    <p:extLst>
      <p:ext uri="{BB962C8B-B14F-4D97-AF65-F5344CB8AC3E}">
        <p14:creationId xmlns:p14="http://schemas.microsoft.com/office/powerpoint/2010/main" val="3241063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a:t>
            </a:fld>
            <a:endParaRPr lang="pt-BR"/>
          </a:p>
        </p:txBody>
      </p:sp>
    </p:spTree>
    <p:extLst>
      <p:ext uri="{BB962C8B-B14F-4D97-AF65-F5344CB8AC3E}">
        <p14:creationId xmlns:p14="http://schemas.microsoft.com/office/powerpoint/2010/main" val="36037518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120</a:t>
            </a:fld>
            <a:endParaRPr lang="pt-BR"/>
          </a:p>
        </p:txBody>
      </p:sp>
    </p:spTree>
    <p:extLst>
      <p:ext uri="{BB962C8B-B14F-4D97-AF65-F5344CB8AC3E}">
        <p14:creationId xmlns:p14="http://schemas.microsoft.com/office/powerpoint/2010/main" val="27015465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121</a:t>
            </a:fld>
            <a:endParaRPr lang="pt-BR"/>
          </a:p>
        </p:txBody>
      </p:sp>
    </p:spTree>
    <p:extLst>
      <p:ext uri="{BB962C8B-B14F-4D97-AF65-F5344CB8AC3E}">
        <p14:creationId xmlns:p14="http://schemas.microsoft.com/office/powerpoint/2010/main" val="41120504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122</a:t>
            </a:fld>
            <a:endParaRPr lang="pt-BR"/>
          </a:p>
        </p:txBody>
      </p:sp>
    </p:spTree>
    <p:extLst>
      <p:ext uri="{BB962C8B-B14F-4D97-AF65-F5344CB8AC3E}">
        <p14:creationId xmlns:p14="http://schemas.microsoft.com/office/powerpoint/2010/main" val="14999708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123</a:t>
            </a:fld>
            <a:endParaRPr lang="pt-BR"/>
          </a:p>
        </p:txBody>
      </p:sp>
    </p:spTree>
    <p:extLst>
      <p:ext uri="{BB962C8B-B14F-4D97-AF65-F5344CB8AC3E}">
        <p14:creationId xmlns:p14="http://schemas.microsoft.com/office/powerpoint/2010/main" val="37982555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124</a:t>
            </a:fld>
            <a:endParaRPr lang="pt-BR"/>
          </a:p>
        </p:txBody>
      </p:sp>
    </p:spTree>
    <p:extLst>
      <p:ext uri="{BB962C8B-B14F-4D97-AF65-F5344CB8AC3E}">
        <p14:creationId xmlns:p14="http://schemas.microsoft.com/office/powerpoint/2010/main" val="27073565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125</a:t>
            </a:fld>
            <a:endParaRPr lang="pt-BR"/>
          </a:p>
        </p:txBody>
      </p:sp>
    </p:spTree>
    <p:extLst>
      <p:ext uri="{BB962C8B-B14F-4D97-AF65-F5344CB8AC3E}">
        <p14:creationId xmlns:p14="http://schemas.microsoft.com/office/powerpoint/2010/main" val="2355756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126</a:t>
            </a:fld>
            <a:endParaRPr lang="pt-BR"/>
          </a:p>
        </p:txBody>
      </p:sp>
    </p:spTree>
    <p:extLst>
      <p:ext uri="{BB962C8B-B14F-4D97-AF65-F5344CB8AC3E}">
        <p14:creationId xmlns:p14="http://schemas.microsoft.com/office/powerpoint/2010/main" val="19825735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127</a:t>
            </a:fld>
            <a:endParaRPr lang="pt-BR"/>
          </a:p>
        </p:txBody>
      </p:sp>
    </p:spTree>
    <p:extLst>
      <p:ext uri="{BB962C8B-B14F-4D97-AF65-F5344CB8AC3E}">
        <p14:creationId xmlns:p14="http://schemas.microsoft.com/office/powerpoint/2010/main" val="10076805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128</a:t>
            </a:fld>
            <a:endParaRPr lang="pt-BR"/>
          </a:p>
        </p:txBody>
      </p:sp>
    </p:spTree>
    <p:extLst>
      <p:ext uri="{BB962C8B-B14F-4D97-AF65-F5344CB8AC3E}">
        <p14:creationId xmlns:p14="http://schemas.microsoft.com/office/powerpoint/2010/main" val="12585485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2438"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3F748E3-AA80-4607-95BB-70C32CE03E56}" type="slidenum">
              <a:rPr lang="pt-BR" smtClean="0"/>
              <a:t>129</a:t>
            </a:fld>
            <a:endParaRPr lang="pt-BR"/>
          </a:p>
        </p:txBody>
      </p:sp>
    </p:spTree>
    <p:extLst>
      <p:ext uri="{BB962C8B-B14F-4D97-AF65-F5344CB8AC3E}">
        <p14:creationId xmlns:p14="http://schemas.microsoft.com/office/powerpoint/2010/main" val="262665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13</a:t>
            </a:fld>
            <a:endParaRPr lang="pt-BR"/>
          </a:p>
        </p:txBody>
      </p:sp>
    </p:spTree>
    <p:extLst>
      <p:ext uri="{BB962C8B-B14F-4D97-AF65-F5344CB8AC3E}">
        <p14:creationId xmlns:p14="http://schemas.microsoft.com/office/powerpoint/2010/main" val="38613967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130</a:t>
            </a:fld>
            <a:endParaRPr lang="pt-BR"/>
          </a:p>
        </p:txBody>
      </p:sp>
    </p:spTree>
    <p:extLst>
      <p:ext uri="{BB962C8B-B14F-4D97-AF65-F5344CB8AC3E}">
        <p14:creationId xmlns:p14="http://schemas.microsoft.com/office/powerpoint/2010/main" val="4499023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131</a:t>
            </a:fld>
            <a:endParaRPr lang="pt-BR"/>
          </a:p>
        </p:txBody>
      </p:sp>
    </p:spTree>
    <p:extLst>
      <p:ext uri="{BB962C8B-B14F-4D97-AF65-F5344CB8AC3E}">
        <p14:creationId xmlns:p14="http://schemas.microsoft.com/office/powerpoint/2010/main" val="1817674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132</a:t>
            </a:fld>
            <a:endParaRPr lang="pt-BR"/>
          </a:p>
        </p:txBody>
      </p:sp>
    </p:spTree>
    <p:extLst>
      <p:ext uri="{BB962C8B-B14F-4D97-AF65-F5344CB8AC3E}">
        <p14:creationId xmlns:p14="http://schemas.microsoft.com/office/powerpoint/2010/main" val="10704147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133</a:t>
            </a:fld>
            <a:endParaRPr lang="pt-BR"/>
          </a:p>
        </p:txBody>
      </p:sp>
    </p:spTree>
    <p:extLst>
      <p:ext uri="{BB962C8B-B14F-4D97-AF65-F5344CB8AC3E}">
        <p14:creationId xmlns:p14="http://schemas.microsoft.com/office/powerpoint/2010/main" val="2658275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14</a:t>
            </a:fld>
            <a:endParaRPr lang="pt-BR"/>
          </a:p>
        </p:txBody>
      </p:sp>
    </p:spTree>
    <p:extLst>
      <p:ext uri="{BB962C8B-B14F-4D97-AF65-F5344CB8AC3E}">
        <p14:creationId xmlns:p14="http://schemas.microsoft.com/office/powerpoint/2010/main" val="219382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15</a:t>
            </a:fld>
            <a:endParaRPr lang="pt-BR"/>
          </a:p>
        </p:txBody>
      </p:sp>
    </p:spTree>
    <p:extLst>
      <p:ext uri="{BB962C8B-B14F-4D97-AF65-F5344CB8AC3E}">
        <p14:creationId xmlns:p14="http://schemas.microsoft.com/office/powerpoint/2010/main" val="207009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16</a:t>
            </a:fld>
            <a:endParaRPr lang="pt-BR"/>
          </a:p>
        </p:txBody>
      </p:sp>
    </p:spTree>
    <p:extLst>
      <p:ext uri="{BB962C8B-B14F-4D97-AF65-F5344CB8AC3E}">
        <p14:creationId xmlns:p14="http://schemas.microsoft.com/office/powerpoint/2010/main" val="83610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17</a:t>
            </a:fld>
            <a:endParaRPr lang="pt-BR"/>
          </a:p>
        </p:txBody>
      </p:sp>
    </p:spTree>
    <p:extLst>
      <p:ext uri="{BB962C8B-B14F-4D97-AF65-F5344CB8AC3E}">
        <p14:creationId xmlns:p14="http://schemas.microsoft.com/office/powerpoint/2010/main" val="107677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18</a:t>
            </a:fld>
            <a:endParaRPr lang="pt-BR"/>
          </a:p>
        </p:txBody>
      </p:sp>
    </p:spTree>
    <p:extLst>
      <p:ext uri="{BB962C8B-B14F-4D97-AF65-F5344CB8AC3E}">
        <p14:creationId xmlns:p14="http://schemas.microsoft.com/office/powerpoint/2010/main" val="177524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19</a:t>
            </a:fld>
            <a:endParaRPr lang="pt-BR"/>
          </a:p>
        </p:txBody>
      </p:sp>
    </p:spTree>
    <p:extLst>
      <p:ext uri="{BB962C8B-B14F-4D97-AF65-F5344CB8AC3E}">
        <p14:creationId xmlns:p14="http://schemas.microsoft.com/office/powerpoint/2010/main" val="17971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a:t>
            </a:fld>
            <a:endParaRPr lang="pt-BR"/>
          </a:p>
        </p:txBody>
      </p:sp>
    </p:spTree>
    <p:extLst>
      <p:ext uri="{BB962C8B-B14F-4D97-AF65-F5344CB8AC3E}">
        <p14:creationId xmlns:p14="http://schemas.microsoft.com/office/powerpoint/2010/main" val="155627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20</a:t>
            </a:fld>
            <a:endParaRPr lang="pt-BR"/>
          </a:p>
        </p:txBody>
      </p:sp>
    </p:spTree>
    <p:extLst>
      <p:ext uri="{BB962C8B-B14F-4D97-AF65-F5344CB8AC3E}">
        <p14:creationId xmlns:p14="http://schemas.microsoft.com/office/powerpoint/2010/main" val="1812161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21</a:t>
            </a:fld>
            <a:endParaRPr lang="pt-BR"/>
          </a:p>
        </p:txBody>
      </p:sp>
    </p:spTree>
    <p:extLst>
      <p:ext uri="{BB962C8B-B14F-4D97-AF65-F5344CB8AC3E}">
        <p14:creationId xmlns:p14="http://schemas.microsoft.com/office/powerpoint/2010/main" val="497787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22</a:t>
            </a:fld>
            <a:endParaRPr lang="pt-BR"/>
          </a:p>
        </p:txBody>
      </p:sp>
    </p:spTree>
    <p:extLst>
      <p:ext uri="{BB962C8B-B14F-4D97-AF65-F5344CB8AC3E}">
        <p14:creationId xmlns:p14="http://schemas.microsoft.com/office/powerpoint/2010/main" val="927501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23</a:t>
            </a:fld>
            <a:endParaRPr lang="pt-BR"/>
          </a:p>
        </p:txBody>
      </p:sp>
    </p:spTree>
    <p:extLst>
      <p:ext uri="{BB962C8B-B14F-4D97-AF65-F5344CB8AC3E}">
        <p14:creationId xmlns:p14="http://schemas.microsoft.com/office/powerpoint/2010/main" val="1649091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24</a:t>
            </a:fld>
            <a:endParaRPr lang="pt-BR"/>
          </a:p>
        </p:txBody>
      </p:sp>
    </p:spTree>
    <p:extLst>
      <p:ext uri="{BB962C8B-B14F-4D97-AF65-F5344CB8AC3E}">
        <p14:creationId xmlns:p14="http://schemas.microsoft.com/office/powerpoint/2010/main" val="1515269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25</a:t>
            </a:fld>
            <a:endParaRPr lang="pt-BR"/>
          </a:p>
        </p:txBody>
      </p:sp>
    </p:spTree>
    <p:extLst>
      <p:ext uri="{BB962C8B-B14F-4D97-AF65-F5344CB8AC3E}">
        <p14:creationId xmlns:p14="http://schemas.microsoft.com/office/powerpoint/2010/main" val="2579500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26</a:t>
            </a:fld>
            <a:endParaRPr lang="pt-BR"/>
          </a:p>
        </p:txBody>
      </p:sp>
    </p:spTree>
    <p:extLst>
      <p:ext uri="{BB962C8B-B14F-4D97-AF65-F5344CB8AC3E}">
        <p14:creationId xmlns:p14="http://schemas.microsoft.com/office/powerpoint/2010/main" val="680019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27</a:t>
            </a:fld>
            <a:endParaRPr lang="pt-BR"/>
          </a:p>
        </p:txBody>
      </p:sp>
    </p:spTree>
    <p:extLst>
      <p:ext uri="{BB962C8B-B14F-4D97-AF65-F5344CB8AC3E}">
        <p14:creationId xmlns:p14="http://schemas.microsoft.com/office/powerpoint/2010/main" val="3612105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28</a:t>
            </a:fld>
            <a:endParaRPr lang="pt-BR"/>
          </a:p>
        </p:txBody>
      </p:sp>
    </p:spTree>
    <p:extLst>
      <p:ext uri="{BB962C8B-B14F-4D97-AF65-F5344CB8AC3E}">
        <p14:creationId xmlns:p14="http://schemas.microsoft.com/office/powerpoint/2010/main" val="471916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29</a:t>
            </a:fld>
            <a:endParaRPr lang="pt-BR"/>
          </a:p>
        </p:txBody>
      </p:sp>
    </p:spTree>
    <p:extLst>
      <p:ext uri="{BB962C8B-B14F-4D97-AF65-F5344CB8AC3E}">
        <p14:creationId xmlns:p14="http://schemas.microsoft.com/office/powerpoint/2010/main" val="221397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a:t>
            </a:fld>
            <a:endParaRPr lang="pt-BR"/>
          </a:p>
        </p:txBody>
      </p:sp>
    </p:spTree>
    <p:extLst>
      <p:ext uri="{BB962C8B-B14F-4D97-AF65-F5344CB8AC3E}">
        <p14:creationId xmlns:p14="http://schemas.microsoft.com/office/powerpoint/2010/main" val="2259498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30</a:t>
            </a:fld>
            <a:endParaRPr lang="pt-BR"/>
          </a:p>
        </p:txBody>
      </p:sp>
    </p:spTree>
    <p:extLst>
      <p:ext uri="{BB962C8B-B14F-4D97-AF65-F5344CB8AC3E}">
        <p14:creationId xmlns:p14="http://schemas.microsoft.com/office/powerpoint/2010/main" val="1241400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31</a:t>
            </a:fld>
            <a:endParaRPr lang="pt-BR"/>
          </a:p>
        </p:txBody>
      </p:sp>
    </p:spTree>
    <p:extLst>
      <p:ext uri="{BB962C8B-B14F-4D97-AF65-F5344CB8AC3E}">
        <p14:creationId xmlns:p14="http://schemas.microsoft.com/office/powerpoint/2010/main" val="723491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32</a:t>
            </a:fld>
            <a:endParaRPr lang="pt-BR"/>
          </a:p>
        </p:txBody>
      </p:sp>
    </p:spTree>
    <p:extLst>
      <p:ext uri="{BB962C8B-B14F-4D97-AF65-F5344CB8AC3E}">
        <p14:creationId xmlns:p14="http://schemas.microsoft.com/office/powerpoint/2010/main" val="16748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33</a:t>
            </a:fld>
            <a:endParaRPr lang="pt-BR"/>
          </a:p>
        </p:txBody>
      </p:sp>
    </p:spTree>
    <p:extLst>
      <p:ext uri="{BB962C8B-B14F-4D97-AF65-F5344CB8AC3E}">
        <p14:creationId xmlns:p14="http://schemas.microsoft.com/office/powerpoint/2010/main" val="235614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baseline="0" dirty="0" smtClean="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34</a:t>
            </a:fld>
            <a:endParaRPr lang="pt-BR"/>
          </a:p>
        </p:txBody>
      </p:sp>
    </p:spTree>
    <p:extLst>
      <p:ext uri="{BB962C8B-B14F-4D97-AF65-F5344CB8AC3E}">
        <p14:creationId xmlns:p14="http://schemas.microsoft.com/office/powerpoint/2010/main" val="1711406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35</a:t>
            </a:fld>
            <a:endParaRPr lang="pt-BR"/>
          </a:p>
        </p:txBody>
      </p:sp>
    </p:spTree>
    <p:extLst>
      <p:ext uri="{BB962C8B-B14F-4D97-AF65-F5344CB8AC3E}">
        <p14:creationId xmlns:p14="http://schemas.microsoft.com/office/powerpoint/2010/main" val="3385757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36</a:t>
            </a:fld>
            <a:endParaRPr lang="pt-BR"/>
          </a:p>
        </p:txBody>
      </p:sp>
    </p:spTree>
    <p:extLst>
      <p:ext uri="{BB962C8B-B14F-4D97-AF65-F5344CB8AC3E}">
        <p14:creationId xmlns:p14="http://schemas.microsoft.com/office/powerpoint/2010/main" val="3252406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37</a:t>
            </a:fld>
            <a:endParaRPr lang="pt-BR"/>
          </a:p>
        </p:txBody>
      </p:sp>
    </p:spTree>
    <p:extLst>
      <p:ext uri="{BB962C8B-B14F-4D97-AF65-F5344CB8AC3E}">
        <p14:creationId xmlns:p14="http://schemas.microsoft.com/office/powerpoint/2010/main" val="990158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38</a:t>
            </a:fld>
            <a:endParaRPr lang="pt-BR"/>
          </a:p>
        </p:txBody>
      </p:sp>
    </p:spTree>
    <p:extLst>
      <p:ext uri="{BB962C8B-B14F-4D97-AF65-F5344CB8AC3E}">
        <p14:creationId xmlns:p14="http://schemas.microsoft.com/office/powerpoint/2010/main" val="3815465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39</a:t>
            </a:fld>
            <a:endParaRPr lang="pt-BR"/>
          </a:p>
        </p:txBody>
      </p:sp>
    </p:spTree>
    <p:extLst>
      <p:ext uri="{BB962C8B-B14F-4D97-AF65-F5344CB8AC3E}">
        <p14:creationId xmlns:p14="http://schemas.microsoft.com/office/powerpoint/2010/main" val="380474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a:t>
            </a:fld>
            <a:endParaRPr lang="pt-BR"/>
          </a:p>
        </p:txBody>
      </p:sp>
    </p:spTree>
    <p:extLst>
      <p:ext uri="{BB962C8B-B14F-4D97-AF65-F5344CB8AC3E}">
        <p14:creationId xmlns:p14="http://schemas.microsoft.com/office/powerpoint/2010/main" val="2166029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40</a:t>
            </a:fld>
            <a:endParaRPr lang="pt-BR"/>
          </a:p>
        </p:txBody>
      </p:sp>
    </p:spTree>
    <p:extLst>
      <p:ext uri="{BB962C8B-B14F-4D97-AF65-F5344CB8AC3E}">
        <p14:creationId xmlns:p14="http://schemas.microsoft.com/office/powerpoint/2010/main" val="1645634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41</a:t>
            </a:fld>
            <a:endParaRPr lang="pt-BR"/>
          </a:p>
        </p:txBody>
      </p:sp>
    </p:spTree>
    <p:extLst>
      <p:ext uri="{BB962C8B-B14F-4D97-AF65-F5344CB8AC3E}">
        <p14:creationId xmlns:p14="http://schemas.microsoft.com/office/powerpoint/2010/main" val="1661552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42</a:t>
            </a:fld>
            <a:endParaRPr lang="pt-BR"/>
          </a:p>
        </p:txBody>
      </p:sp>
    </p:spTree>
    <p:extLst>
      <p:ext uri="{BB962C8B-B14F-4D97-AF65-F5344CB8AC3E}">
        <p14:creationId xmlns:p14="http://schemas.microsoft.com/office/powerpoint/2010/main" val="2239185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43</a:t>
            </a:fld>
            <a:endParaRPr lang="pt-BR"/>
          </a:p>
        </p:txBody>
      </p:sp>
    </p:spTree>
    <p:extLst>
      <p:ext uri="{BB962C8B-B14F-4D97-AF65-F5344CB8AC3E}">
        <p14:creationId xmlns:p14="http://schemas.microsoft.com/office/powerpoint/2010/main" val="2351393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44</a:t>
            </a:fld>
            <a:endParaRPr lang="pt-BR"/>
          </a:p>
        </p:txBody>
      </p:sp>
    </p:spTree>
    <p:extLst>
      <p:ext uri="{BB962C8B-B14F-4D97-AF65-F5344CB8AC3E}">
        <p14:creationId xmlns:p14="http://schemas.microsoft.com/office/powerpoint/2010/main" val="1771482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45</a:t>
            </a:fld>
            <a:endParaRPr lang="pt-BR"/>
          </a:p>
        </p:txBody>
      </p:sp>
    </p:spTree>
    <p:extLst>
      <p:ext uri="{BB962C8B-B14F-4D97-AF65-F5344CB8AC3E}">
        <p14:creationId xmlns:p14="http://schemas.microsoft.com/office/powerpoint/2010/main" val="3736705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2438"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3F748E3-AA80-4607-95BB-70C32CE03E56}" type="slidenum">
              <a:rPr lang="pt-BR" smtClean="0"/>
              <a:t>46</a:t>
            </a:fld>
            <a:endParaRPr lang="pt-BR"/>
          </a:p>
        </p:txBody>
      </p:sp>
    </p:spTree>
    <p:extLst>
      <p:ext uri="{BB962C8B-B14F-4D97-AF65-F5344CB8AC3E}">
        <p14:creationId xmlns:p14="http://schemas.microsoft.com/office/powerpoint/2010/main" val="3692452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342900" indent="-342900">
              <a:lnSpc>
                <a:spcPct val="115000"/>
              </a:lnSpc>
              <a:spcBef>
                <a:spcPts val="1200"/>
              </a:spcBef>
              <a:spcAft>
                <a:spcPts val="1200"/>
              </a:spcAft>
              <a:buFont typeface="Arial" panose="020B0604020202020204" pitchFamily="34" charset="0"/>
              <a:buChar char="•"/>
            </a:pPr>
            <a:endParaRPr lang="pt-BR"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47</a:t>
            </a:fld>
            <a:endParaRPr lang="pt-BR"/>
          </a:p>
        </p:txBody>
      </p:sp>
    </p:spTree>
    <p:extLst>
      <p:ext uri="{BB962C8B-B14F-4D97-AF65-F5344CB8AC3E}">
        <p14:creationId xmlns:p14="http://schemas.microsoft.com/office/powerpoint/2010/main" val="396851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48</a:t>
            </a:fld>
            <a:endParaRPr lang="pt-BR"/>
          </a:p>
        </p:txBody>
      </p:sp>
    </p:spTree>
    <p:extLst>
      <p:ext uri="{BB962C8B-B14F-4D97-AF65-F5344CB8AC3E}">
        <p14:creationId xmlns:p14="http://schemas.microsoft.com/office/powerpoint/2010/main" val="4010185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49</a:t>
            </a:fld>
            <a:endParaRPr lang="pt-BR"/>
          </a:p>
        </p:txBody>
      </p:sp>
    </p:spTree>
    <p:extLst>
      <p:ext uri="{BB962C8B-B14F-4D97-AF65-F5344CB8AC3E}">
        <p14:creationId xmlns:p14="http://schemas.microsoft.com/office/powerpoint/2010/main" val="201611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smtClean="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a:t>
            </a:fld>
            <a:endParaRPr lang="pt-BR"/>
          </a:p>
        </p:txBody>
      </p:sp>
    </p:spTree>
    <p:extLst>
      <p:ext uri="{BB962C8B-B14F-4D97-AF65-F5344CB8AC3E}">
        <p14:creationId xmlns:p14="http://schemas.microsoft.com/office/powerpoint/2010/main" val="221664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50</a:t>
            </a:fld>
            <a:endParaRPr lang="pt-BR"/>
          </a:p>
        </p:txBody>
      </p:sp>
    </p:spTree>
    <p:extLst>
      <p:ext uri="{BB962C8B-B14F-4D97-AF65-F5344CB8AC3E}">
        <p14:creationId xmlns:p14="http://schemas.microsoft.com/office/powerpoint/2010/main" val="3219002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51</a:t>
            </a:fld>
            <a:endParaRPr lang="pt-BR"/>
          </a:p>
        </p:txBody>
      </p:sp>
    </p:spTree>
    <p:extLst>
      <p:ext uri="{BB962C8B-B14F-4D97-AF65-F5344CB8AC3E}">
        <p14:creationId xmlns:p14="http://schemas.microsoft.com/office/powerpoint/2010/main" val="4276667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52</a:t>
            </a:fld>
            <a:endParaRPr lang="pt-BR"/>
          </a:p>
        </p:txBody>
      </p:sp>
    </p:spTree>
    <p:extLst>
      <p:ext uri="{BB962C8B-B14F-4D97-AF65-F5344CB8AC3E}">
        <p14:creationId xmlns:p14="http://schemas.microsoft.com/office/powerpoint/2010/main" val="2386425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Secretária de Administração Prisional –</a:t>
            </a:r>
            <a:r>
              <a:rPr lang="pt-BR" baseline="0" dirty="0" smtClean="0"/>
              <a:t> SEAP, disponibiliza as despesas realizas em formato PDF, ou seja, não aberto. E também não contempla as normas.</a:t>
            </a:r>
          </a:p>
          <a:p>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53</a:t>
            </a:fld>
            <a:endParaRPr lang="pt-BR"/>
          </a:p>
        </p:txBody>
      </p:sp>
    </p:spTree>
    <p:extLst>
      <p:ext uri="{BB962C8B-B14F-4D97-AF65-F5344CB8AC3E}">
        <p14:creationId xmlns:p14="http://schemas.microsoft.com/office/powerpoint/2010/main" val="38172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54</a:t>
            </a:fld>
            <a:endParaRPr lang="pt-BR"/>
          </a:p>
        </p:txBody>
      </p:sp>
    </p:spTree>
    <p:extLst>
      <p:ext uri="{BB962C8B-B14F-4D97-AF65-F5344CB8AC3E}">
        <p14:creationId xmlns:p14="http://schemas.microsoft.com/office/powerpoint/2010/main" val="3874758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55</a:t>
            </a:fld>
            <a:endParaRPr lang="pt-BR"/>
          </a:p>
        </p:txBody>
      </p:sp>
    </p:spTree>
    <p:extLst>
      <p:ext uri="{BB962C8B-B14F-4D97-AF65-F5344CB8AC3E}">
        <p14:creationId xmlns:p14="http://schemas.microsoft.com/office/powerpoint/2010/main" val="4065067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56</a:t>
            </a:fld>
            <a:endParaRPr lang="pt-BR"/>
          </a:p>
        </p:txBody>
      </p:sp>
    </p:spTree>
    <p:extLst>
      <p:ext uri="{BB962C8B-B14F-4D97-AF65-F5344CB8AC3E}">
        <p14:creationId xmlns:p14="http://schemas.microsoft.com/office/powerpoint/2010/main" val="33567923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57</a:t>
            </a:fld>
            <a:endParaRPr lang="pt-BR"/>
          </a:p>
        </p:txBody>
      </p:sp>
    </p:spTree>
    <p:extLst>
      <p:ext uri="{BB962C8B-B14F-4D97-AF65-F5344CB8AC3E}">
        <p14:creationId xmlns:p14="http://schemas.microsoft.com/office/powerpoint/2010/main" val="1340231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375A62-3667-4DEB-AC2A-13230E6DDAAB}" type="slidenum">
              <a:rPr lang="pt-BR" altLang="pt-BR" smtClean="0"/>
              <a:pPr fontAlgn="base">
                <a:spcBef>
                  <a:spcPct val="0"/>
                </a:spcBef>
                <a:spcAft>
                  <a:spcPct val="0"/>
                </a:spcAft>
              </a:pPr>
              <a:t>58</a:t>
            </a:fld>
            <a:endParaRPr lang="pt-BR" altLang="pt-BR" smtClean="0"/>
          </a:p>
        </p:txBody>
      </p:sp>
      <p:sp>
        <p:nvSpPr>
          <p:cNvPr id="22531" name="Text Box 1"/>
          <p:cNvSpPr txBox="1">
            <a:spLocks noChangeArrowheads="1"/>
          </p:cNvSpPr>
          <p:nvPr/>
        </p:nvSpPr>
        <p:spPr bwMode="auto">
          <a:xfrm>
            <a:off x="3970339" y="9585410"/>
            <a:ext cx="3019425" cy="484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DAD56E39-85DB-4958-B9E0-CE50787C0AD0}"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58</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22532" name="Text Box 2"/>
          <p:cNvSpPr txBox="1">
            <a:spLocks noChangeArrowheads="1"/>
          </p:cNvSpPr>
          <p:nvPr/>
        </p:nvSpPr>
        <p:spPr bwMode="auto">
          <a:xfrm>
            <a:off x="3970339" y="9585410"/>
            <a:ext cx="3038475" cy="504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C04119C5-98B7-43E3-AEC7-C76D67E43F54}"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58</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22533" name="Rectangle 3"/>
          <p:cNvSpPr>
            <a:spLocks noGrp="1" noRot="1" noChangeAspect="1" noChangeArrowheads="1" noTextEdit="1"/>
          </p:cNvSpPr>
          <p:nvPr>
            <p:ph type="sldImg"/>
          </p:nvPr>
        </p:nvSpPr>
        <p:spPr bwMode="auto">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4" name="Rectangle 4"/>
          <p:cNvSpPr>
            <a:spLocks noGrp="1" noChangeArrowheads="1"/>
          </p:cNvSpPr>
          <p:nvPr>
            <p:ph type="body" idx="1"/>
          </p:nvPr>
        </p:nvSpPr>
        <p:spPr bwMode="auto">
          <a:xfrm>
            <a:off x="701675" y="4794429"/>
            <a:ext cx="5607050" cy="4541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BR" altLang="pt-BR" sz="2000" smtClean="0">
              <a:solidFill>
                <a:srgbClr val="000000"/>
              </a:solidFill>
              <a:latin typeface="Arial" panose="020B0604020202020204" pitchFamily="34" charset="0"/>
              <a:cs typeface="Lucida Sans Unicode" panose="020B0602030504020204" pitchFamily="34" charset="0"/>
            </a:endParaRPr>
          </a:p>
        </p:txBody>
      </p:sp>
    </p:spTree>
    <p:extLst>
      <p:ext uri="{BB962C8B-B14F-4D97-AF65-F5344CB8AC3E}">
        <p14:creationId xmlns:p14="http://schemas.microsoft.com/office/powerpoint/2010/main" val="1805314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59</a:t>
            </a:fld>
            <a:endParaRPr lang="pt-BR"/>
          </a:p>
        </p:txBody>
      </p:sp>
    </p:spTree>
    <p:extLst>
      <p:ext uri="{BB962C8B-B14F-4D97-AF65-F5344CB8AC3E}">
        <p14:creationId xmlns:p14="http://schemas.microsoft.com/office/powerpoint/2010/main" val="62567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a:t>
            </a:fld>
            <a:endParaRPr lang="pt-BR"/>
          </a:p>
        </p:txBody>
      </p:sp>
    </p:spTree>
    <p:extLst>
      <p:ext uri="{BB962C8B-B14F-4D97-AF65-F5344CB8AC3E}">
        <p14:creationId xmlns:p14="http://schemas.microsoft.com/office/powerpoint/2010/main" val="2182720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2438"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3F748E3-AA80-4607-95BB-70C32CE03E56}" type="slidenum">
              <a:rPr lang="pt-BR" smtClean="0"/>
              <a:t>60</a:t>
            </a:fld>
            <a:endParaRPr lang="pt-BR"/>
          </a:p>
        </p:txBody>
      </p:sp>
    </p:spTree>
    <p:extLst>
      <p:ext uri="{BB962C8B-B14F-4D97-AF65-F5344CB8AC3E}">
        <p14:creationId xmlns:p14="http://schemas.microsoft.com/office/powerpoint/2010/main" val="3313957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61</a:t>
            </a:fld>
            <a:endParaRPr lang="pt-BR"/>
          </a:p>
        </p:txBody>
      </p:sp>
    </p:spTree>
    <p:extLst>
      <p:ext uri="{BB962C8B-B14F-4D97-AF65-F5344CB8AC3E}">
        <p14:creationId xmlns:p14="http://schemas.microsoft.com/office/powerpoint/2010/main" val="2204367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62</a:t>
            </a:fld>
            <a:endParaRPr lang="pt-BR"/>
          </a:p>
        </p:txBody>
      </p:sp>
    </p:spTree>
    <p:extLst>
      <p:ext uri="{BB962C8B-B14F-4D97-AF65-F5344CB8AC3E}">
        <p14:creationId xmlns:p14="http://schemas.microsoft.com/office/powerpoint/2010/main" val="733113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63</a:t>
            </a:fld>
            <a:endParaRPr lang="pt-BR"/>
          </a:p>
        </p:txBody>
      </p:sp>
    </p:spTree>
    <p:extLst>
      <p:ext uri="{BB962C8B-B14F-4D97-AF65-F5344CB8AC3E}">
        <p14:creationId xmlns:p14="http://schemas.microsoft.com/office/powerpoint/2010/main" val="3634481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2438"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64</a:t>
            </a:fld>
            <a:endParaRPr lang="pt-BR"/>
          </a:p>
        </p:txBody>
      </p:sp>
    </p:spTree>
    <p:extLst>
      <p:ext uri="{BB962C8B-B14F-4D97-AF65-F5344CB8AC3E}">
        <p14:creationId xmlns:p14="http://schemas.microsoft.com/office/powerpoint/2010/main" val="3787504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65</a:t>
            </a:fld>
            <a:endParaRPr lang="pt-BR"/>
          </a:p>
        </p:txBody>
      </p:sp>
    </p:spTree>
    <p:extLst>
      <p:ext uri="{BB962C8B-B14F-4D97-AF65-F5344CB8AC3E}">
        <p14:creationId xmlns:p14="http://schemas.microsoft.com/office/powerpoint/2010/main" val="17053051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66</a:t>
            </a:fld>
            <a:endParaRPr lang="pt-BR"/>
          </a:p>
        </p:txBody>
      </p:sp>
    </p:spTree>
    <p:extLst>
      <p:ext uri="{BB962C8B-B14F-4D97-AF65-F5344CB8AC3E}">
        <p14:creationId xmlns:p14="http://schemas.microsoft.com/office/powerpoint/2010/main" val="1989737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67</a:t>
            </a:fld>
            <a:endParaRPr lang="pt-BR"/>
          </a:p>
        </p:txBody>
      </p:sp>
    </p:spTree>
    <p:extLst>
      <p:ext uri="{BB962C8B-B14F-4D97-AF65-F5344CB8AC3E}">
        <p14:creationId xmlns:p14="http://schemas.microsoft.com/office/powerpoint/2010/main" val="1426467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68</a:t>
            </a:fld>
            <a:endParaRPr lang="pt-BR"/>
          </a:p>
        </p:txBody>
      </p:sp>
    </p:spTree>
    <p:extLst>
      <p:ext uri="{BB962C8B-B14F-4D97-AF65-F5344CB8AC3E}">
        <p14:creationId xmlns:p14="http://schemas.microsoft.com/office/powerpoint/2010/main" val="1386990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69</a:t>
            </a:fld>
            <a:endParaRPr lang="pt-BR"/>
          </a:p>
        </p:txBody>
      </p:sp>
    </p:spTree>
    <p:extLst>
      <p:ext uri="{BB962C8B-B14F-4D97-AF65-F5344CB8AC3E}">
        <p14:creationId xmlns:p14="http://schemas.microsoft.com/office/powerpoint/2010/main" val="247609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a:t>
            </a:fld>
            <a:endParaRPr lang="pt-BR"/>
          </a:p>
        </p:txBody>
      </p:sp>
    </p:spTree>
    <p:extLst>
      <p:ext uri="{BB962C8B-B14F-4D97-AF65-F5344CB8AC3E}">
        <p14:creationId xmlns:p14="http://schemas.microsoft.com/office/powerpoint/2010/main" val="2366840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70</a:t>
            </a:fld>
            <a:endParaRPr lang="pt-BR"/>
          </a:p>
        </p:txBody>
      </p:sp>
    </p:spTree>
    <p:extLst>
      <p:ext uri="{BB962C8B-B14F-4D97-AF65-F5344CB8AC3E}">
        <p14:creationId xmlns:p14="http://schemas.microsoft.com/office/powerpoint/2010/main" val="4005283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3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0C6462-320A-4BAD-ABB8-80E1735F14BC}" type="slidenum">
              <a:rPr lang="pt-BR" altLang="pt-BR" smtClean="0"/>
              <a:pPr fontAlgn="base">
                <a:spcBef>
                  <a:spcPct val="0"/>
                </a:spcBef>
                <a:spcAft>
                  <a:spcPct val="0"/>
                </a:spcAft>
              </a:pPr>
              <a:t>71</a:t>
            </a:fld>
            <a:endParaRPr lang="pt-BR" altLang="pt-BR" smtClean="0"/>
          </a:p>
        </p:txBody>
      </p:sp>
      <p:sp>
        <p:nvSpPr>
          <p:cNvPr id="37891" name="Text Box 1"/>
          <p:cNvSpPr txBox="1">
            <a:spLocks noChangeArrowheads="1"/>
          </p:cNvSpPr>
          <p:nvPr/>
        </p:nvSpPr>
        <p:spPr bwMode="auto">
          <a:xfrm>
            <a:off x="3970339" y="9585410"/>
            <a:ext cx="3019425" cy="484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62754B63-8033-46BB-A374-4CB01A115694}"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71</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37892" name="Text Box 2"/>
          <p:cNvSpPr txBox="1">
            <a:spLocks noChangeArrowheads="1"/>
          </p:cNvSpPr>
          <p:nvPr/>
        </p:nvSpPr>
        <p:spPr bwMode="auto">
          <a:xfrm>
            <a:off x="3970339" y="9585410"/>
            <a:ext cx="3038475" cy="504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38E12782-3DDB-410E-B19F-2EA74F22F9BD}" type="slidenum">
              <a:rPr lang="pt-BR" altLang="pt-BR" sz="12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t>71</a:t>
            </a:fld>
            <a:endParaRPr lang="pt-BR" altLang="pt-BR" sz="12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37893" name="Rectangle 3"/>
          <p:cNvSpPr>
            <a:spLocks noChangeArrowheads="1"/>
          </p:cNvSpPr>
          <p:nvPr/>
        </p:nvSpPr>
        <p:spPr bwMode="auto">
          <a:xfrm>
            <a:off x="0" y="0"/>
            <a:ext cx="1588" cy="1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tIns="46800" rIns="918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93000"/>
              </a:lnSpc>
            </a:pPr>
            <a:fld id="{0CD74FA0-D101-47D9-88E6-49BE223F1609}" type="slidenum">
              <a:rPr lang="pt-BR" altLang="pt-BR">
                <a:solidFill>
                  <a:srgbClr val="000000"/>
                </a:solidFill>
                <a:latin typeface="Arial" panose="020B0604020202020204" pitchFamily="34" charset="0"/>
              </a:rPr>
              <a:pPr eaLnBrk="1" hangingPunct="1">
                <a:lnSpc>
                  <a:spcPct val="93000"/>
                </a:lnSpc>
              </a:pPr>
              <a:t>71</a:t>
            </a:fld>
            <a:endParaRPr lang="pt-BR" altLang="pt-BR">
              <a:solidFill>
                <a:srgbClr val="000000"/>
              </a:solidFill>
              <a:latin typeface="Arial" panose="020B0604020202020204" pitchFamily="34" charset="0"/>
            </a:endParaRPr>
          </a:p>
        </p:txBody>
      </p:sp>
      <p:sp>
        <p:nvSpPr>
          <p:cNvPr id="37894" name="Rectangle 4"/>
          <p:cNvSpPr>
            <a:spLocks noGrp="1" noChangeArrowheads="1"/>
          </p:cNvSpPr>
          <p:nvPr>
            <p:ph type="body"/>
          </p:nvPr>
        </p:nvSpPr>
        <p:spPr bwMode="auto">
          <a:xfrm>
            <a:off x="701675" y="4794429"/>
            <a:ext cx="5607050" cy="4541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BR" altLang="pt-BR" smtClean="0">
              <a:solidFill>
                <a:srgbClr val="000000"/>
              </a:solidFil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772645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3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858135-0E26-4651-BB19-2587A6892E1E}" type="slidenum">
              <a:rPr lang="pt-BR" altLang="pt-BR" smtClean="0"/>
              <a:pPr fontAlgn="base">
                <a:spcBef>
                  <a:spcPct val="0"/>
                </a:spcBef>
                <a:spcAft>
                  <a:spcPct val="0"/>
                </a:spcAft>
              </a:pPr>
              <a:t>72</a:t>
            </a:fld>
            <a:endParaRPr lang="pt-BR" altLang="pt-BR" smtClean="0"/>
          </a:p>
        </p:txBody>
      </p:sp>
      <p:sp>
        <p:nvSpPr>
          <p:cNvPr id="35843" name="Text Box 1"/>
          <p:cNvSpPr txBox="1">
            <a:spLocks noChangeArrowheads="1"/>
          </p:cNvSpPr>
          <p:nvPr/>
        </p:nvSpPr>
        <p:spPr bwMode="auto">
          <a:xfrm>
            <a:off x="3970339" y="9585410"/>
            <a:ext cx="3019425" cy="484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2BE3D1EC-DDE2-4772-A89A-E05708BDF589}"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72</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35844" name="Text Box 2"/>
          <p:cNvSpPr txBox="1">
            <a:spLocks noChangeArrowheads="1"/>
          </p:cNvSpPr>
          <p:nvPr/>
        </p:nvSpPr>
        <p:spPr bwMode="auto">
          <a:xfrm>
            <a:off x="3970339" y="9585410"/>
            <a:ext cx="3038475" cy="504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79A0436F-10C3-4CE9-9554-DEC4723D5186}"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72</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35845" name="Rectangle 3"/>
          <p:cNvSpPr>
            <a:spLocks noGrp="1" noRot="1" noChangeAspect="1" noChangeArrowheads="1" noTextEdit="1"/>
          </p:cNvSpPr>
          <p:nvPr>
            <p:ph type="sldImg"/>
          </p:nvPr>
        </p:nvSpPr>
        <p:spPr bwMode="auto">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6" name="Rectangle 4"/>
          <p:cNvSpPr>
            <a:spLocks noGrp="1" noChangeArrowheads="1"/>
          </p:cNvSpPr>
          <p:nvPr>
            <p:ph type="body" idx="1"/>
          </p:nvPr>
        </p:nvSpPr>
        <p:spPr bwMode="auto">
          <a:xfrm>
            <a:off x="701675" y="4794429"/>
            <a:ext cx="5607050" cy="4541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BR" altLang="pt-BR" sz="2000" smtClean="0">
              <a:solidFill>
                <a:srgbClr val="000000"/>
              </a:solidFill>
              <a:latin typeface="Arial" panose="020B0604020202020204" pitchFamily="34" charset="0"/>
              <a:cs typeface="Lucida Sans Unicode" panose="020B0602030504020204" pitchFamily="34" charset="0"/>
            </a:endParaRPr>
          </a:p>
        </p:txBody>
      </p:sp>
    </p:spTree>
    <p:extLst>
      <p:ext uri="{BB962C8B-B14F-4D97-AF65-F5344CB8AC3E}">
        <p14:creationId xmlns:p14="http://schemas.microsoft.com/office/powerpoint/2010/main" val="31466221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3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50CB07-C81D-4DBB-946A-67B295BCDBFE}" type="slidenum">
              <a:rPr lang="pt-BR" altLang="pt-BR" smtClean="0"/>
              <a:pPr fontAlgn="base">
                <a:spcBef>
                  <a:spcPct val="0"/>
                </a:spcBef>
                <a:spcAft>
                  <a:spcPct val="0"/>
                </a:spcAft>
              </a:pPr>
              <a:t>73</a:t>
            </a:fld>
            <a:endParaRPr lang="pt-BR" altLang="pt-BR" smtClean="0"/>
          </a:p>
        </p:txBody>
      </p:sp>
      <p:sp>
        <p:nvSpPr>
          <p:cNvPr id="50179" name="Text Box 1"/>
          <p:cNvSpPr txBox="1">
            <a:spLocks noChangeArrowheads="1"/>
          </p:cNvSpPr>
          <p:nvPr/>
        </p:nvSpPr>
        <p:spPr bwMode="auto">
          <a:xfrm>
            <a:off x="3970339" y="9585410"/>
            <a:ext cx="3019425" cy="484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40" tIns="46440" rIns="93240" bIns="4644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fld id="{5A1FD231-06D5-4AF4-B55F-B9AF9FD3BF07}" type="slidenum">
              <a:rPr lang="pt-BR" altLang="pt-BR" sz="1200">
                <a:solidFill>
                  <a:srgbClr val="000000"/>
                </a:solidFill>
                <a:ea typeface="Arial Unicode MS" panose="020B0604020202020204" pitchFamily="34" charset="-128"/>
                <a:cs typeface="Arial Unicode MS" panose="020B0604020202020204" pitchFamily="34" charset="-128"/>
              </a:rPr>
              <a:pPr algn="r" eaLnBrk="1" hangingPunct="1"/>
              <a:t>73</a:t>
            </a:fld>
            <a:endParaRPr lang="pt-BR" altLang="pt-BR" sz="1200">
              <a:solidFill>
                <a:srgbClr val="000000"/>
              </a:solidFill>
              <a:ea typeface="Arial Unicode MS" panose="020B0604020202020204" pitchFamily="34" charset="-128"/>
              <a:cs typeface="Arial Unicode MS" panose="020B0604020202020204" pitchFamily="34" charset="-128"/>
            </a:endParaRPr>
          </a:p>
        </p:txBody>
      </p:sp>
      <p:sp>
        <p:nvSpPr>
          <p:cNvPr id="50180" name="Rectangle 2"/>
          <p:cNvSpPr>
            <a:spLocks noGrp="1" noRot="1" noChangeAspect="1" noChangeArrowheads="1" noTextEdit="1"/>
          </p:cNvSpPr>
          <p:nvPr>
            <p:ph type="sldImg"/>
          </p:nvPr>
        </p:nvSpPr>
        <p:spPr bwMode="auto">
          <a:xfrm>
            <a:off x="141288" y="757238"/>
            <a:ext cx="6727825" cy="37846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1" name="Rectangle 3"/>
          <p:cNvSpPr>
            <a:spLocks noGrp="1" noChangeArrowheads="1"/>
          </p:cNvSpPr>
          <p:nvPr>
            <p:ph type="body" idx="1"/>
          </p:nvPr>
        </p:nvSpPr>
        <p:spPr bwMode="auto">
          <a:xfrm>
            <a:off x="701675" y="4794429"/>
            <a:ext cx="5556250" cy="44859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pt-BR" altLang="pt-BR" dirty="0" smtClean="0"/>
          </a:p>
        </p:txBody>
      </p:sp>
    </p:spTree>
    <p:extLst>
      <p:ext uri="{BB962C8B-B14F-4D97-AF65-F5344CB8AC3E}">
        <p14:creationId xmlns:p14="http://schemas.microsoft.com/office/powerpoint/2010/main" val="7995277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74</a:t>
            </a:fld>
            <a:endParaRPr lang="pt-BR"/>
          </a:p>
        </p:txBody>
      </p:sp>
    </p:spTree>
    <p:extLst>
      <p:ext uri="{BB962C8B-B14F-4D97-AF65-F5344CB8AC3E}">
        <p14:creationId xmlns:p14="http://schemas.microsoft.com/office/powerpoint/2010/main" val="3730176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75</a:t>
            </a:fld>
            <a:endParaRPr lang="pt-BR"/>
          </a:p>
        </p:txBody>
      </p:sp>
    </p:spTree>
    <p:extLst>
      <p:ext uri="{BB962C8B-B14F-4D97-AF65-F5344CB8AC3E}">
        <p14:creationId xmlns:p14="http://schemas.microsoft.com/office/powerpoint/2010/main" val="4213263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76</a:t>
            </a:fld>
            <a:endParaRPr lang="pt-BR"/>
          </a:p>
        </p:txBody>
      </p:sp>
    </p:spTree>
    <p:extLst>
      <p:ext uri="{BB962C8B-B14F-4D97-AF65-F5344CB8AC3E}">
        <p14:creationId xmlns:p14="http://schemas.microsoft.com/office/powerpoint/2010/main" val="32441560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77</a:t>
            </a:fld>
            <a:endParaRPr lang="pt-BR"/>
          </a:p>
        </p:txBody>
      </p:sp>
    </p:spTree>
    <p:extLst>
      <p:ext uri="{BB962C8B-B14F-4D97-AF65-F5344CB8AC3E}">
        <p14:creationId xmlns:p14="http://schemas.microsoft.com/office/powerpoint/2010/main" val="40308764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78</a:t>
            </a:fld>
            <a:endParaRPr lang="pt-BR"/>
          </a:p>
        </p:txBody>
      </p:sp>
    </p:spTree>
    <p:extLst>
      <p:ext uri="{BB962C8B-B14F-4D97-AF65-F5344CB8AC3E}">
        <p14:creationId xmlns:p14="http://schemas.microsoft.com/office/powerpoint/2010/main" val="28340518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79</a:t>
            </a:fld>
            <a:endParaRPr lang="pt-BR"/>
          </a:p>
        </p:txBody>
      </p:sp>
    </p:spTree>
    <p:extLst>
      <p:ext uri="{BB962C8B-B14F-4D97-AF65-F5344CB8AC3E}">
        <p14:creationId xmlns:p14="http://schemas.microsoft.com/office/powerpoint/2010/main" val="116038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a:t>
            </a:fld>
            <a:endParaRPr lang="pt-BR"/>
          </a:p>
        </p:txBody>
      </p:sp>
    </p:spTree>
    <p:extLst>
      <p:ext uri="{BB962C8B-B14F-4D97-AF65-F5344CB8AC3E}">
        <p14:creationId xmlns:p14="http://schemas.microsoft.com/office/powerpoint/2010/main" val="27134667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80</a:t>
            </a:fld>
            <a:endParaRPr lang="pt-BR"/>
          </a:p>
        </p:txBody>
      </p:sp>
    </p:spTree>
    <p:extLst>
      <p:ext uri="{BB962C8B-B14F-4D97-AF65-F5344CB8AC3E}">
        <p14:creationId xmlns:p14="http://schemas.microsoft.com/office/powerpoint/2010/main" val="354287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81</a:t>
            </a:fld>
            <a:endParaRPr lang="pt-BR"/>
          </a:p>
        </p:txBody>
      </p:sp>
    </p:spTree>
    <p:extLst>
      <p:ext uri="{BB962C8B-B14F-4D97-AF65-F5344CB8AC3E}">
        <p14:creationId xmlns:p14="http://schemas.microsoft.com/office/powerpoint/2010/main" val="2048323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82</a:t>
            </a:fld>
            <a:endParaRPr lang="pt-BR"/>
          </a:p>
        </p:txBody>
      </p:sp>
    </p:spTree>
    <p:extLst>
      <p:ext uri="{BB962C8B-B14F-4D97-AF65-F5344CB8AC3E}">
        <p14:creationId xmlns:p14="http://schemas.microsoft.com/office/powerpoint/2010/main" val="41476019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83</a:t>
            </a:fld>
            <a:endParaRPr lang="pt-BR"/>
          </a:p>
        </p:txBody>
      </p:sp>
    </p:spTree>
    <p:extLst>
      <p:ext uri="{BB962C8B-B14F-4D97-AF65-F5344CB8AC3E}">
        <p14:creationId xmlns:p14="http://schemas.microsoft.com/office/powerpoint/2010/main" val="2504189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84</a:t>
            </a:fld>
            <a:endParaRPr lang="pt-BR"/>
          </a:p>
        </p:txBody>
      </p:sp>
    </p:spTree>
    <p:extLst>
      <p:ext uri="{BB962C8B-B14F-4D97-AF65-F5344CB8AC3E}">
        <p14:creationId xmlns:p14="http://schemas.microsoft.com/office/powerpoint/2010/main" val="40846596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85</a:t>
            </a:fld>
            <a:endParaRPr lang="pt-BR"/>
          </a:p>
        </p:txBody>
      </p:sp>
    </p:spTree>
    <p:extLst>
      <p:ext uri="{BB962C8B-B14F-4D97-AF65-F5344CB8AC3E}">
        <p14:creationId xmlns:p14="http://schemas.microsoft.com/office/powerpoint/2010/main" val="30379812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86</a:t>
            </a:fld>
            <a:endParaRPr lang="pt-BR"/>
          </a:p>
        </p:txBody>
      </p:sp>
    </p:spTree>
    <p:extLst>
      <p:ext uri="{BB962C8B-B14F-4D97-AF65-F5344CB8AC3E}">
        <p14:creationId xmlns:p14="http://schemas.microsoft.com/office/powerpoint/2010/main" val="42128839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87</a:t>
            </a:fld>
            <a:endParaRPr lang="pt-BR"/>
          </a:p>
        </p:txBody>
      </p:sp>
    </p:spTree>
    <p:extLst>
      <p:ext uri="{BB962C8B-B14F-4D97-AF65-F5344CB8AC3E}">
        <p14:creationId xmlns:p14="http://schemas.microsoft.com/office/powerpoint/2010/main" val="1613986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88</a:t>
            </a:fld>
            <a:endParaRPr lang="pt-BR"/>
          </a:p>
        </p:txBody>
      </p:sp>
    </p:spTree>
    <p:extLst>
      <p:ext uri="{BB962C8B-B14F-4D97-AF65-F5344CB8AC3E}">
        <p14:creationId xmlns:p14="http://schemas.microsoft.com/office/powerpoint/2010/main" val="31525163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89</a:t>
            </a:fld>
            <a:endParaRPr lang="pt-BR"/>
          </a:p>
        </p:txBody>
      </p:sp>
    </p:spTree>
    <p:extLst>
      <p:ext uri="{BB962C8B-B14F-4D97-AF65-F5344CB8AC3E}">
        <p14:creationId xmlns:p14="http://schemas.microsoft.com/office/powerpoint/2010/main" val="313159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a:t>
            </a:fld>
            <a:endParaRPr lang="pt-BR"/>
          </a:p>
        </p:txBody>
      </p:sp>
    </p:spTree>
    <p:extLst>
      <p:ext uri="{BB962C8B-B14F-4D97-AF65-F5344CB8AC3E}">
        <p14:creationId xmlns:p14="http://schemas.microsoft.com/office/powerpoint/2010/main" val="31861773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90</a:t>
            </a:fld>
            <a:endParaRPr lang="pt-BR"/>
          </a:p>
        </p:txBody>
      </p:sp>
    </p:spTree>
    <p:extLst>
      <p:ext uri="{BB962C8B-B14F-4D97-AF65-F5344CB8AC3E}">
        <p14:creationId xmlns:p14="http://schemas.microsoft.com/office/powerpoint/2010/main" val="19719685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91</a:t>
            </a:fld>
            <a:endParaRPr lang="pt-BR"/>
          </a:p>
        </p:txBody>
      </p:sp>
    </p:spTree>
    <p:extLst>
      <p:ext uri="{BB962C8B-B14F-4D97-AF65-F5344CB8AC3E}">
        <p14:creationId xmlns:p14="http://schemas.microsoft.com/office/powerpoint/2010/main" val="19597609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92</a:t>
            </a:fld>
            <a:endParaRPr lang="pt-BR"/>
          </a:p>
        </p:txBody>
      </p:sp>
    </p:spTree>
    <p:extLst>
      <p:ext uri="{BB962C8B-B14F-4D97-AF65-F5344CB8AC3E}">
        <p14:creationId xmlns:p14="http://schemas.microsoft.com/office/powerpoint/2010/main" val="24270284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93</a:t>
            </a:fld>
            <a:endParaRPr lang="pt-BR"/>
          </a:p>
        </p:txBody>
      </p:sp>
    </p:spTree>
    <p:extLst>
      <p:ext uri="{BB962C8B-B14F-4D97-AF65-F5344CB8AC3E}">
        <p14:creationId xmlns:p14="http://schemas.microsoft.com/office/powerpoint/2010/main" val="5377912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94</a:t>
            </a:fld>
            <a:endParaRPr lang="pt-BR"/>
          </a:p>
        </p:txBody>
      </p:sp>
    </p:spTree>
    <p:extLst>
      <p:ext uri="{BB962C8B-B14F-4D97-AF65-F5344CB8AC3E}">
        <p14:creationId xmlns:p14="http://schemas.microsoft.com/office/powerpoint/2010/main" val="20763960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95</a:t>
            </a:fld>
            <a:endParaRPr lang="pt-BR"/>
          </a:p>
        </p:txBody>
      </p:sp>
    </p:spTree>
    <p:extLst>
      <p:ext uri="{BB962C8B-B14F-4D97-AF65-F5344CB8AC3E}">
        <p14:creationId xmlns:p14="http://schemas.microsoft.com/office/powerpoint/2010/main" val="29765218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96</a:t>
            </a:fld>
            <a:endParaRPr lang="pt-BR"/>
          </a:p>
        </p:txBody>
      </p:sp>
    </p:spTree>
    <p:extLst>
      <p:ext uri="{BB962C8B-B14F-4D97-AF65-F5344CB8AC3E}">
        <p14:creationId xmlns:p14="http://schemas.microsoft.com/office/powerpoint/2010/main" val="24811248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97</a:t>
            </a:fld>
            <a:endParaRPr lang="pt-BR"/>
          </a:p>
        </p:txBody>
      </p:sp>
    </p:spTree>
    <p:extLst>
      <p:ext uri="{BB962C8B-B14F-4D97-AF65-F5344CB8AC3E}">
        <p14:creationId xmlns:p14="http://schemas.microsoft.com/office/powerpoint/2010/main" val="3504313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98</a:t>
            </a:fld>
            <a:endParaRPr lang="pt-BR"/>
          </a:p>
        </p:txBody>
      </p:sp>
    </p:spTree>
    <p:extLst>
      <p:ext uri="{BB962C8B-B14F-4D97-AF65-F5344CB8AC3E}">
        <p14:creationId xmlns:p14="http://schemas.microsoft.com/office/powerpoint/2010/main" val="14981780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9FA4D69-32D5-4869-B4EA-DF944C5891C7}" type="slidenum">
              <a:rPr lang="pt-BR" smtClean="0"/>
              <a:t>99</a:t>
            </a:fld>
            <a:endParaRPr lang="pt-BR"/>
          </a:p>
        </p:txBody>
      </p:sp>
    </p:spTree>
    <p:extLst>
      <p:ext uri="{BB962C8B-B14F-4D97-AF65-F5344CB8AC3E}">
        <p14:creationId xmlns:p14="http://schemas.microsoft.com/office/powerpoint/2010/main" val="301145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5" name="Espaço Reservado para Rodapé 4"/>
          <p:cNvSpPr>
            <a:spLocks noGrp="1"/>
          </p:cNvSpPr>
          <p:nvPr>
            <p:ph type="ftr" sz="quarter" idx="11"/>
          </p:nvPr>
        </p:nvSpPr>
        <p:spPr>
          <a:xfrm>
            <a:off x="4038600" y="6356352"/>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23243255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1825625"/>
            <a:ext cx="10515600" cy="4351338"/>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5" name="Espaço Reservado para Rodapé 4"/>
          <p:cNvSpPr>
            <a:spLocks noGrp="1"/>
          </p:cNvSpPr>
          <p:nvPr>
            <p:ph type="ftr" sz="quarter" idx="11"/>
          </p:nvPr>
        </p:nvSpPr>
        <p:spPr>
          <a:xfrm>
            <a:off x="4038600" y="6356352"/>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42299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1" y="365125"/>
            <a:ext cx="7734300" cy="5811838"/>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5" name="Espaço Reservado para Rodapé 4"/>
          <p:cNvSpPr>
            <a:spLocks noGrp="1"/>
          </p:cNvSpPr>
          <p:nvPr>
            <p:ph type="ftr" sz="quarter" idx="11"/>
          </p:nvPr>
        </p:nvSpPr>
        <p:spPr>
          <a:xfrm>
            <a:off x="4038600" y="6356352"/>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593863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a:prstGeom prst="rect">
            <a:avLst/>
          </a:prstGeom>
        </p:spPr>
        <p:txBody>
          <a:bodyPr/>
          <a:lstStyle/>
          <a:p>
            <a:r>
              <a:rPr lang="pt-BR" smtClean="0"/>
              <a:t>Clique para editar o título mestre</a:t>
            </a:r>
            <a:endParaRPr lang="pt-BR"/>
          </a:p>
        </p:txBody>
      </p:sp>
    </p:spTree>
    <p:extLst>
      <p:ext uri="{BB962C8B-B14F-4D97-AF65-F5344CB8AC3E}">
        <p14:creationId xmlns:p14="http://schemas.microsoft.com/office/powerpoint/2010/main" val="182949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274641"/>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48621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smtClean="0"/>
              <a:t>Clique para editar o título mestre</a:t>
            </a:r>
            <a:endParaRPr lang="pt-BR"/>
          </a:p>
        </p:txBody>
      </p:sp>
      <p:sp>
        <p:nvSpPr>
          <p:cNvPr id="3" name="Espaço Reservado para Tabela 2"/>
          <p:cNvSpPr>
            <a:spLocks noGrp="1"/>
          </p:cNvSpPr>
          <p:nvPr>
            <p:ph type="tbl" idx="1"/>
          </p:nvPr>
        </p:nvSpPr>
        <p:spPr>
          <a:xfrm>
            <a:off x="609600" y="1600203"/>
            <a:ext cx="10972800" cy="4525963"/>
          </a:xfrm>
          <a:prstGeom prst="rect">
            <a:avLst/>
          </a:prstGeom>
        </p:spPr>
        <p:txBody>
          <a:bodyPr/>
          <a:lstStyle/>
          <a:p>
            <a:pPr lvl="0"/>
            <a:r>
              <a:rPr lang="pt-BR" noProof="0" smtClean="0"/>
              <a:t>Clique no ícone para adicionar tabela</a:t>
            </a:r>
          </a:p>
        </p:txBody>
      </p:sp>
    </p:spTree>
    <p:extLst>
      <p:ext uri="{BB962C8B-B14F-4D97-AF65-F5344CB8AC3E}">
        <p14:creationId xmlns:p14="http://schemas.microsoft.com/office/powerpoint/2010/main" val="422082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609600" y="1600203"/>
            <a:ext cx="53848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3"/>
            <a:ext cx="53848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242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a:prstGeom prst="rect">
            <a:avLst/>
          </a:prstGeom>
        </p:spPr>
        <p:txBody>
          <a:bodyPr/>
          <a:lstStyle/>
          <a:p>
            <a:r>
              <a:rPr lang="pt-BR" dirty="0" smtClean="0"/>
              <a:t>Clique para editar o título mestre</a:t>
            </a:r>
            <a:endParaRPr lang="pt-BR" dirty="0"/>
          </a:p>
        </p:txBody>
      </p:sp>
      <p:sp>
        <p:nvSpPr>
          <p:cNvPr id="3" name="Espaço Reservado para Conteúdo 2"/>
          <p:cNvSpPr>
            <a:spLocks noGrp="1"/>
          </p:cNvSpPr>
          <p:nvPr>
            <p:ph idx="1"/>
          </p:nvPr>
        </p:nvSpPr>
        <p:spPr>
          <a:xfrm>
            <a:off x="838200" y="1825625"/>
            <a:ext cx="10515600" cy="4351338"/>
          </a:xfrm>
          <a:prstGeom prst="rect">
            <a:avLst/>
          </a:prstGeom>
        </p:spPr>
        <p:txBody>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5" name="Espaço Reservado para Rodapé 4"/>
          <p:cNvSpPr>
            <a:spLocks noGrp="1"/>
          </p:cNvSpPr>
          <p:nvPr>
            <p:ph type="ftr" sz="quarter" idx="11"/>
          </p:nvPr>
        </p:nvSpPr>
        <p:spPr>
          <a:xfrm>
            <a:off x="4038600" y="6356352"/>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253980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a:prstGeom prst="rect">
            <a:avLst/>
          </a:prstGeom>
        </p:spPr>
        <p:txBody>
          <a:bodyPr anchor="b"/>
          <a:lstStyle>
            <a:lvl1pPr>
              <a:defRPr sz="45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5" name="Espaço Reservado para Rodapé 4"/>
          <p:cNvSpPr>
            <a:spLocks noGrp="1"/>
          </p:cNvSpPr>
          <p:nvPr>
            <p:ph type="ftr" sz="quarter" idx="11"/>
          </p:nvPr>
        </p:nvSpPr>
        <p:spPr>
          <a:xfrm>
            <a:off x="4038600" y="6356352"/>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25034615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6" name="Espaço Reservado para Rodapé 5"/>
          <p:cNvSpPr>
            <a:spLocks noGrp="1"/>
          </p:cNvSpPr>
          <p:nvPr>
            <p:ph type="ftr" sz="quarter" idx="11"/>
          </p:nvPr>
        </p:nvSpPr>
        <p:spPr>
          <a:xfrm>
            <a:off x="4038600" y="6356352"/>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417051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a:prstGeom prst="rect">
            <a:avLst/>
          </a:prstGeo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4" name="Espaço Reservado para Conteúdo 3"/>
          <p:cNvSpPr>
            <a:spLocks noGrp="1"/>
          </p:cNvSpPr>
          <p:nvPr>
            <p:ph sz="half" idx="2"/>
          </p:nvPr>
        </p:nvSpPr>
        <p:spPr>
          <a:xfrm>
            <a:off x="839789" y="2505075"/>
            <a:ext cx="5157787" cy="368458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1" y="2505075"/>
            <a:ext cx="5183188" cy="368458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8" name="Espaço Reservado para Rodapé 7"/>
          <p:cNvSpPr>
            <a:spLocks noGrp="1"/>
          </p:cNvSpPr>
          <p:nvPr>
            <p:ph type="ftr" sz="quarter" idx="11"/>
          </p:nvPr>
        </p:nvSpPr>
        <p:spPr>
          <a:xfrm>
            <a:off x="4038600" y="6356352"/>
            <a:ext cx="4114800" cy="365125"/>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272225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4" name="Espaço Reservado para Rodapé 3"/>
          <p:cNvSpPr>
            <a:spLocks noGrp="1"/>
          </p:cNvSpPr>
          <p:nvPr>
            <p:ph type="ftr" sz="quarter" idx="11"/>
          </p:nvPr>
        </p:nvSpPr>
        <p:spPr>
          <a:xfrm>
            <a:off x="4038600" y="6356352"/>
            <a:ext cx="4114800" cy="365125"/>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288770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3" name="Espaço Reservado para Rodapé 2"/>
          <p:cNvSpPr>
            <a:spLocks noGrp="1"/>
          </p:cNvSpPr>
          <p:nvPr>
            <p:ph type="ftr" sz="quarter" idx="11"/>
          </p:nvPr>
        </p:nvSpPr>
        <p:spPr>
          <a:xfrm>
            <a:off x="4038600" y="6356352"/>
            <a:ext cx="4114800" cy="365125"/>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141298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24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Espaço Reservado para Data 4"/>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6" name="Espaço Reservado para Rodapé 5"/>
          <p:cNvSpPr>
            <a:spLocks noGrp="1"/>
          </p:cNvSpPr>
          <p:nvPr>
            <p:ph type="ftr" sz="quarter" idx="11"/>
          </p:nvPr>
        </p:nvSpPr>
        <p:spPr>
          <a:xfrm>
            <a:off x="4038600" y="6356352"/>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9342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24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smtClean="0"/>
              <a:t>Clique no ícone para adicionar uma imagem</a:t>
            </a:r>
            <a:endParaRPr lang="pt-B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Espaço Reservado para Data 4"/>
          <p:cNvSpPr>
            <a:spLocks noGrp="1"/>
          </p:cNvSpPr>
          <p:nvPr>
            <p:ph type="dt" sz="half" idx="10"/>
          </p:nvPr>
        </p:nvSpPr>
        <p:spPr>
          <a:xfrm>
            <a:off x="838200" y="6356352"/>
            <a:ext cx="2743200" cy="365125"/>
          </a:xfrm>
          <a:prstGeom prst="rect">
            <a:avLst/>
          </a:prstGeom>
        </p:spPr>
        <p:txBody>
          <a:bodyPr/>
          <a:lstStyle/>
          <a:p>
            <a:fld id="{B3DAF928-5B74-4EFF-9822-8005BB535AE0}" type="datetimeFigureOut">
              <a:rPr lang="pt-BR" smtClean="0"/>
              <a:t>04/07/2017</a:t>
            </a:fld>
            <a:endParaRPr lang="pt-BR"/>
          </a:p>
        </p:txBody>
      </p:sp>
      <p:sp>
        <p:nvSpPr>
          <p:cNvPr id="6" name="Espaço Reservado para Rodapé 5"/>
          <p:cNvSpPr>
            <a:spLocks noGrp="1"/>
          </p:cNvSpPr>
          <p:nvPr>
            <p:ph type="ftr" sz="quarter" idx="11"/>
          </p:nvPr>
        </p:nvSpPr>
        <p:spPr>
          <a:xfrm>
            <a:off x="4038600" y="6356352"/>
            <a:ext cx="4114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610600" y="6356352"/>
            <a:ext cx="2743200" cy="365125"/>
          </a:xfrm>
          <a:prstGeom prst="rect">
            <a:avLst/>
          </a:prstGeom>
        </p:spPr>
        <p:txBody>
          <a:bodyPr/>
          <a:lstStyle/>
          <a:p>
            <a:fld id="{2859E283-8A45-4B7C-AA7E-795EA0CBA625}" type="slidenum">
              <a:rPr lang="pt-BR" smtClean="0"/>
              <a:t>‹nº›</a:t>
            </a:fld>
            <a:endParaRPr lang="pt-BR"/>
          </a:p>
        </p:txBody>
      </p:sp>
    </p:spTree>
    <p:extLst>
      <p:ext uri="{BB962C8B-B14F-4D97-AF65-F5344CB8AC3E}">
        <p14:creationId xmlns:p14="http://schemas.microsoft.com/office/powerpoint/2010/main" val="390348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6104967"/>
            <a:ext cx="12192000" cy="753035"/>
          </a:xfrm>
          <a:prstGeom prst="rect">
            <a:avLst/>
          </a:prstGeom>
        </p:spPr>
      </p:pic>
    </p:spTree>
    <p:extLst>
      <p:ext uri="{BB962C8B-B14F-4D97-AF65-F5344CB8AC3E}">
        <p14:creationId xmlns:p14="http://schemas.microsoft.com/office/powerpoint/2010/main" val="288324223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fi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23.jfif"/></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image" Target="../media/image34.png"/><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88.png"/><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3.jfi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www.defensoria.mg.gov.br/"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hyperlink" Target="mailto:vestibular.uemg@fundacaocefetminas.org.br"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fazenda.mg.gov.br/governo/assuntos_municipais/previsao_repasses/Atencisoamente,Ronny"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5989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34211" y="4095462"/>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
        <p:nvSpPr>
          <p:cNvPr id="36" name="Retângulo 35"/>
          <p:cNvSpPr/>
          <p:nvPr/>
        </p:nvSpPr>
        <p:spPr>
          <a:xfrm>
            <a:off x="112276" y="3072812"/>
            <a:ext cx="1679456"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804322"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158417" y="4414823"/>
            <a:ext cx="1366092" cy="1015663"/>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do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44" name="CaixaDeTexto 43"/>
          <p:cNvSpPr txBox="1"/>
          <p:nvPr/>
        </p:nvSpPr>
        <p:spPr>
          <a:xfrm>
            <a:off x="227742"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732322"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1815858" y="1213699"/>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1706060" y="3072812"/>
            <a:ext cx="1756743" cy="3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2506676" y="2084519"/>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829680" y="1623392"/>
            <a:ext cx="1366092" cy="707886"/>
          </a:xfrm>
          <a:prstGeom prst="rect">
            <a:avLst/>
          </a:prstGeom>
          <a:noFill/>
        </p:spPr>
        <p:txBody>
          <a:bodyPr wrap="square" rtlCol="0">
            <a:spAutoFit/>
          </a:bodyPr>
          <a:lstStyle/>
          <a:p>
            <a:pPr algn="ctr"/>
            <a:r>
              <a:rPr lang="pt-BR" sz="1400" b="1" dirty="0" smtClean="0">
                <a:solidFill>
                  <a:schemeClr val="bg2">
                    <a:lumMod val="90000"/>
                  </a:schemeClr>
                </a:solidFill>
                <a:latin typeface="Calibri" pitchFamily="34" charset="0"/>
                <a:cs typeface="Calibri" pitchFamily="34" charset="0"/>
              </a:rPr>
              <a:t>Constituição Federal </a:t>
            </a:r>
            <a:endParaRPr lang="pt-BR" sz="1400" dirty="0" smtClean="0">
              <a:solidFill>
                <a:schemeClr val="bg2">
                  <a:lumMod val="90000"/>
                </a:schemeClr>
              </a:solidFill>
              <a:latin typeface="Calibri" pitchFamily="34" charset="0"/>
              <a:cs typeface="Calibri" pitchFamily="34" charset="0"/>
            </a:endParaRPr>
          </a:p>
          <a:p>
            <a:pPr algn="ctr"/>
            <a:endParaRPr lang="pt-BR" sz="1200" dirty="0"/>
          </a:p>
        </p:txBody>
      </p:sp>
      <p:sp>
        <p:nvSpPr>
          <p:cNvPr id="15" name="Elipse 14"/>
          <p:cNvSpPr/>
          <p:nvPr/>
        </p:nvSpPr>
        <p:spPr>
          <a:xfrm>
            <a:off x="2431111" y="3163409"/>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1718315" y="3444203"/>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1988</a:t>
            </a:r>
            <a:endParaRPr lang="pt-BR" sz="3200" dirty="0">
              <a:solidFill>
                <a:schemeClr val="accent6">
                  <a:lumMod val="20000"/>
                  <a:lumOff val="80000"/>
                </a:schemeClr>
              </a:solidFill>
              <a:latin typeface="AR CENA" panose="02000000000000000000" pitchFamily="2" charset="0"/>
            </a:endParaRPr>
          </a:p>
        </p:txBody>
      </p:sp>
      <p:sp>
        <p:nvSpPr>
          <p:cNvPr id="18" name="Elipse 17"/>
          <p:cNvSpPr/>
          <p:nvPr/>
        </p:nvSpPr>
        <p:spPr>
          <a:xfrm>
            <a:off x="3348231" y="4143911"/>
            <a:ext cx="1440000" cy="14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3284993" y="3072812"/>
            <a:ext cx="1768867" cy="363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4028829" y="3245179"/>
            <a:ext cx="12101" cy="980502"/>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3397593" y="4587957"/>
            <a:ext cx="1366092" cy="507831"/>
          </a:xfrm>
          <a:prstGeom prst="rect">
            <a:avLst/>
          </a:prstGeom>
          <a:noFill/>
        </p:spPr>
        <p:txBody>
          <a:bodyPr wrap="square" rtlCol="0">
            <a:spAutoFit/>
          </a:bodyPr>
          <a:lstStyle/>
          <a:p>
            <a:pPr algn="ctr"/>
            <a:r>
              <a:rPr lang="pt-BR" sz="1500" b="1" dirty="0" smtClean="0">
                <a:solidFill>
                  <a:schemeClr val="bg2">
                    <a:lumMod val="90000"/>
                  </a:schemeClr>
                </a:solidFill>
                <a:latin typeface="Calibri" pitchFamily="34" charset="0"/>
                <a:cs typeface="Calibri" pitchFamily="34" charset="0"/>
              </a:rPr>
              <a:t>LC 101 - LRF</a:t>
            </a:r>
            <a:endParaRPr lang="pt-BR" sz="1500" dirty="0" smtClean="0">
              <a:solidFill>
                <a:schemeClr val="bg2">
                  <a:lumMod val="90000"/>
                </a:schemeClr>
              </a:solidFill>
              <a:latin typeface="Calibri" pitchFamily="34" charset="0"/>
              <a:cs typeface="Calibri" pitchFamily="34" charset="0"/>
            </a:endParaRPr>
          </a:p>
          <a:p>
            <a:pPr algn="ctr"/>
            <a:endParaRPr lang="pt-BR" sz="1200" dirty="0"/>
          </a:p>
        </p:txBody>
      </p:sp>
      <p:sp>
        <p:nvSpPr>
          <p:cNvPr id="22" name="Elipse 21"/>
          <p:cNvSpPr/>
          <p:nvPr/>
        </p:nvSpPr>
        <p:spPr>
          <a:xfrm>
            <a:off x="398322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3375277" y="2452070"/>
            <a:ext cx="1366092" cy="584775"/>
          </a:xfrm>
          <a:prstGeom prst="rect">
            <a:avLst/>
          </a:prstGeom>
          <a:noFill/>
        </p:spPr>
        <p:txBody>
          <a:bodyPr wrap="square" rtlCol="0">
            <a:spAutoFit/>
          </a:bodyPr>
          <a:lstStyle/>
          <a:p>
            <a:pPr algn="ctr"/>
            <a:r>
              <a:rPr lang="pt-BR" sz="3200" dirty="0" smtClean="0">
                <a:solidFill>
                  <a:schemeClr val="accent2">
                    <a:lumMod val="20000"/>
                    <a:lumOff val="80000"/>
                  </a:schemeClr>
                </a:solidFill>
                <a:latin typeface="AR CENA" panose="02000000000000000000" pitchFamily="2" charset="0"/>
              </a:rPr>
              <a:t>2000</a:t>
            </a:r>
            <a:endParaRPr lang="pt-BR" sz="3200" dirty="0">
              <a:solidFill>
                <a:schemeClr val="accent2">
                  <a:lumMod val="20000"/>
                  <a:lumOff val="80000"/>
                </a:schemeClr>
              </a:solidFill>
              <a:latin typeface="AR CENA" panose="02000000000000000000" pitchFamily="2" charset="0"/>
            </a:endParaRPr>
          </a:p>
        </p:txBody>
      </p:sp>
      <p:sp>
        <p:nvSpPr>
          <p:cNvPr id="25" name="Elipse 24"/>
          <p:cNvSpPr/>
          <p:nvPr/>
        </p:nvSpPr>
        <p:spPr>
          <a:xfrm>
            <a:off x="4751646" y="1305582"/>
            <a:ext cx="1440000" cy="1440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4783842" y="3072310"/>
            <a:ext cx="1456537" cy="363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p:cNvSpPr txBox="1"/>
          <p:nvPr/>
        </p:nvSpPr>
        <p:spPr>
          <a:xfrm>
            <a:off x="4721188" y="1733194"/>
            <a:ext cx="1366092" cy="584775"/>
          </a:xfrm>
          <a:prstGeom prst="rect">
            <a:avLst/>
          </a:prstGeom>
          <a:noFill/>
        </p:spPr>
        <p:txBody>
          <a:bodyPr wrap="square" rtlCol="0">
            <a:spAutoFit/>
          </a:bodyPr>
          <a:lstStyle/>
          <a:p>
            <a:pPr algn="ctr"/>
            <a:r>
              <a:rPr lang="pt-BR" sz="2000" b="1" dirty="0" smtClean="0">
                <a:solidFill>
                  <a:schemeClr val="bg1"/>
                </a:solidFill>
                <a:latin typeface="Calibri" pitchFamily="34" charset="0"/>
                <a:cs typeface="Calibri" pitchFamily="34" charset="0"/>
              </a:rPr>
              <a:t>LC 131</a:t>
            </a:r>
            <a:endParaRPr lang="pt-BR" sz="2000" dirty="0" smtClean="0">
              <a:solidFill>
                <a:schemeClr val="bg1"/>
              </a:solidFill>
              <a:latin typeface="Calibri" pitchFamily="34" charset="0"/>
              <a:cs typeface="Calibri" pitchFamily="34" charset="0"/>
            </a:endParaRPr>
          </a:p>
          <a:p>
            <a:pPr algn="ctr"/>
            <a:endParaRPr lang="pt-BR" sz="1200" dirty="0"/>
          </a:p>
        </p:txBody>
      </p:sp>
      <p:cxnSp>
        <p:nvCxnSpPr>
          <p:cNvPr id="29" name="Conector reto 28"/>
          <p:cNvCxnSpPr/>
          <p:nvPr/>
        </p:nvCxnSpPr>
        <p:spPr>
          <a:xfrm>
            <a:off x="5480032" y="2189929"/>
            <a:ext cx="12101" cy="980502"/>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4809087" y="3558634"/>
            <a:ext cx="1366092" cy="584775"/>
          </a:xfrm>
          <a:prstGeom prst="rect">
            <a:avLst/>
          </a:prstGeom>
          <a:noFill/>
        </p:spPr>
        <p:txBody>
          <a:bodyPr wrap="square" rtlCol="0">
            <a:spAutoFit/>
          </a:bodyPr>
          <a:lstStyle/>
          <a:p>
            <a:pPr algn="ctr"/>
            <a:r>
              <a:rPr lang="pt-BR" sz="3200" dirty="0" smtClean="0">
                <a:solidFill>
                  <a:schemeClr val="tx2">
                    <a:lumMod val="20000"/>
                    <a:lumOff val="80000"/>
                  </a:schemeClr>
                </a:solidFill>
                <a:latin typeface="AR CENA" panose="02000000000000000000" pitchFamily="2" charset="0"/>
              </a:rPr>
              <a:t>2009</a:t>
            </a:r>
            <a:endParaRPr lang="pt-BR" sz="3200" dirty="0">
              <a:solidFill>
                <a:schemeClr val="tx2">
                  <a:lumMod val="20000"/>
                  <a:lumOff val="80000"/>
                </a:schemeClr>
              </a:solidFill>
              <a:latin typeface="AR CENA" panose="02000000000000000000" pitchFamily="2" charset="0"/>
            </a:endParaRPr>
          </a:p>
        </p:txBody>
      </p:sp>
      <p:sp>
        <p:nvSpPr>
          <p:cNvPr id="33" name="Elipse 32"/>
          <p:cNvSpPr/>
          <p:nvPr/>
        </p:nvSpPr>
        <p:spPr>
          <a:xfrm>
            <a:off x="6147214" y="4063717"/>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6105810" y="3073870"/>
            <a:ext cx="1709719"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5" name="Conector reto 34"/>
          <p:cNvCxnSpPr/>
          <p:nvPr/>
        </p:nvCxnSpPr>
        <p:spPr>
          <a:xfrm>
            <a:off x="6874366" y="3217940"/>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824005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p:cNvSpPr txBox="1"/>
          <p:nvPr/>
        </p:nvSpPr>
        <p:spPr>
          <a:xfrm>
            <a:off x="6237157" y="251375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2011</a:t>
            </a:r>
            <a:endParaRPr lang="pt-BR" sz="3200" dirty="0">
              <a:solidFill>
                <a:schemeClr val="accent4">
                  <a:lumMod val="20000"/>
                  <a:lumOff val="80000"/>
                </a:schemeClr>
              </a:solidFill>
              <a:latin typeface="AR CENA" panose="02000000000000000000" pitchFamily="2" charset="0"/>
            </a:endParaRPr>
          </a:p>
        </p:txBody>
      </p:sp>
      <p:sp>
        <p:nvSpPr>
          <p:cNvPr id="41" name="CaixaDeTexto 40"/>
          <p:cNvSpPr txBox="1"/>
          <p:nvPr/>
        </p:nvSpPr>
        <p:spPr>
          <a:xfrm>
            <a:off x="6244497" y="4379163"/>
            <a:ext cx="1366092" cy="969496"/>
          </a:xfrm>
          <a:prstGeom prst="rect">
            <a:avLst/>
          </a:prstGeom>
          <a:noFill/>
        </p:spPr>
        <p:txBody>
          <a:bodyPr wrap="square" rtlCol="0">
            <a:spAutoFit/>
          </a:bodyPr>
          <a:lstStyle/>
          <a:p>
            <a:pPr algn="ctr"/>
            <a:r>
              <a:rPr lang="pt-BR" sz="1500" b="1" dirty="0" smtClean="0">
                <a:solidFill>
                  <a:schemeClr val="bg2"/>
                </a:solidFill>
                <a:latin typeface="Calibri" pitchFamily="34" charset="0"/>
                <a:cs typeface="Calibri" pitchFamily="34" charset="0"/>
              </a:rPr>
              <a:t>Decreto de 15 setembro de 2011</a:t>
            </a:r>
            <a:endParaRPr lang="pt-BR" sz="1500" dirty="0" smtClean="0">
              <a:solidFill>
                <a:schemeClr val="bg2"/>
              </a:solidFill>
              <a:latin typeface="Calibri" pitchFamily="34" charset="0"/>
              <a:cs typeface="Calibri" pitchFamily="34" charset="0"/>
            </a:endParaRPr>
          </a:p>
          <a:p>
            <a:pPr algn="ctr"/>
            <a:endParaRPr lang="pt-BR" sz="1200" dirty="0"/>
          </a:p>
        </p:txBody>
      </p:sp>
      <p:sp>
        <p:nvSpPr>
          <p:cNvPr id="46" name="Elipse 45"/>
          <p:cNvSpPr/>
          <p:nvPr/>
        </p:nvSpPr>
        <p:spPr>
          <a:xfrm>
            <a:off x="6801222" y="3202317"/>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Elipse 46"/>
          <p:cNvSpPr/>
          <p:nvPr/>
        </p:nvSpPr>
        <p:spPr>
          <a:xfrm>
            <a:off x="7573404" y="1334766"/>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7504528" y="3069839"/>
            <a:ext cx="1727961" cy="3583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9" name="Conector reto 48"/>
          <p:cNvCxnSpPr/>
          <p:nvPr/>
        </p:nvCxnSpPr>
        <p:spPr>
          <a:xfrm>
            <a:off x="8283114" y="2281901"/>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CaixaDeTexto 49"/>
          <p:cNvSpPr txBox="1"/>
          <p:nvPr/>
        </p:nvSpPr>
        <p:spPr>
          <a:xfrm>
            <a:off x="7704582" y="3573518"/>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2011</a:t>
            </a:r>
            <a:endParaRPr lang="pt-BR" sz="3200" dirty="0">
              <a:solidFill>
                <a:schemeClr val="accent6">
                  <a:lumMod val="20000"/>
                  <a:lumOff val="80000"/>
                </a:schemeClr>
              </a:solidFill>
              <a:latin typeface="AR CENA" panose="02000000000000000000" pitchFamily="2" charset="0"/>
            </a:endParaRPr>
          </a:p>
        </p:txBody>
      </p:sp>
      <p:sp>
        <p:nvSpPr>
          <p:cNvPr id="52" name="CaixaDeTexto 51"/>
          <p:cNvSpPr txBox="1"/>
          <p:nvPr/>
        </p:nvSpPr>
        <p:spPr>
          <a:xfrm>
            <a:off x="7629013" y="1805456"/>
            <a:ext cx="1366092" cy="738664"/>
          </a:xfrm>
          <a:prstGeom prst="rect">
            <a:avLst/>
          </a:prstGeom>
          <a:noFill/>
        </p:spPr>
        <p:txBody>
          <a:bodyPr wrap="square" rtlCol="0">
            <a:spAutoFit/>
          </a:bodyPr>
          <a:lstStyle/>
          <a:p>
            <a:pPr algn="ctr"/>
            <a:r>
              <a:rPr lang="pt-BR" sz="1500" b="1" dirty="0" smtClean="0">
                <a:solidFill>
                  <a:schemeClr val="bg2">
                    <a:lumMod val="90000"/>
                  </a:schemeClr>
                </a:solidFill>
                <a:latin typeface="Calibri" pitchFamily="34" charset="0"/>
                <a:cs typeface="Calibri" pitchFamily="34" charset="0"/>
              </a:rPr>
              <a:t>Lei Federal nº 12.527</a:t>
            </a:r>
            <a:endParaRPr lang="pt-BR" sz="1500" dirty="0" smtClean="0">
              <a:solidFill>
                <a:schemeClr val="bg2">
                  <a:lumMod val="90000"/>
                </a:schemeClr>
              </a:solidFill>
              <a:latin typeface="Calibri" pitchFamily="34" charset="0"/>
              <a:cs typeface="Calibri" pitchFamily="34" charset="0"/>
            </a:endParaRPr>
          </a:p>
          <a:p>
            <a:pPr algn="ctr"/>
            <a:endParaRPr lang="pt-BR" sz="1200" dirty="0"/>
          </a:p>
        </p:txBody>
      </p:sp>
      <p:sp>
        <p:nvSpPr>
          <p:cNvPr id="42" name="Elipse 41"/>
          <p:cNvSpPr/>
          <p:nvPr/>
        </p:nvSpPr>
        <p:spPr>
          <a:xfrm>
            <a:off x="9693498" y="3953988"/>
            <a:ext cx="1405034" cy="13321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tângulo 53"/>
          <p:cNvSpPr/>
          <p:nvPr/>
        </p:nvSpPr>
        <p:spPr>
          <a:xfrm>
            <a:off x="9137497" y="3064561"/>
            <a:ext cx="2179021" cy="363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aixaDeTexto 54"/>
          <p:cNvSpPr txBox="1"/>
          <p:nvPr/>
        </p:nvSpPr>
        <p:spPr>
          <a:xfrm>
            <a:off x="9649206" y="2132771"/>
            <a:ext cx="1366092" cy="584775"/>
          </a:xfrm>
          <a:prstGeom prst="rect">
            <a:avLst/>
          </a:prstGeom>
          <a:noFill/>
        </p:spPr>
        <p:txBody>
          <a:bodyPr wrap="square" rtlCol="0">
            <a:spAutoFit/>
          </a:bodyPr>
          <a:lstStyle/>
          <a:p>
            <a:pPr algn="ctr"/>
            <a:r>
              <a:rPr lang="pt-BR" sz="3200" dirty="0" smtClean="0">
                <a:solidFill>
                  <a:srgbClr val="C00000"/>
                </a:solidFill>
                <a:latin typeface="AR CENA" panose="02000000000000000000" pitchFamily="2" charset="0"/>
              </a:rPr>
              <a:t>2012</a:t>
            </a:r>
            <a:endParaRPr lang="pt-BR" sz="3200" dirty="0">
              <a:solidFill>
                <a:srgbClr val="C00000"/>
              </a:solidFill>
              <a:latin typeface="AR CENA" panose="02000000000000000000" pitchFamily="2" charset="0"/>
            </a:endParaRPr>
          </a:p>
        </p:txBody>
      </p:sp>
      <p:sp>
        <p:nvSpPr>
          <p:cNvPr id="56" name="CaixaDeTexto 55"/>
          <p:cNvSpPr txBox="1"/>
          <p:nvPr/>
        </p:nvSpPr>
        <p:spPr>
          <a:xfrm>
            <a:off x="9737604" y="4126292"/>
            <a:ext cx="1366092" cy="969496"/>
          </a:xfrm>
          <a:prstGeom prst="rect">
            <a:avLst/>
          </a:prstGeom>
          <a:noFill/>
        </p:spPr>
        <p:txBody>
          <a:bodyPr wrap="square" rtlCol="0">
            <a:spAutoFit/>
          </a:bodyPr>
          <a:lstStyle/>
          <a:p>
            <a:pPr algn="ctr"/>
            <a:r>
              <a:rPr lang="pt-BR" sz="1500" b="1" dirty="0" smtClean="0">
                <a:solidFill>
                  <a:schemeClr val="bg2"/>
                </a:solidFill>
                <a:cs typeface="Calibri" pitchFamily="34" charset="0"/>
              </a:rPr>
              <a:t>Decreto Estadual nº 45.969</a:t>
            </a:r>
            <a:endParaRPr lang="pt-BR" sz="1500" dirty="0" smtClean="0">
              <a:solidFill>
                <a:schemeClr val="bg2"/>
              </a:solidFill>
              <a:cs typeface="Calibri" pitchFamily="34" charset="0"/>
            </a:endParaRPr>
          </a:p>
          <a:p>
            <a:pPr algn="ctr"/>
            <a:endParaRPr lang="pt-BR" sz="1200" dirty="0"/>
          </a:p>
        </p:txBody>
      </p:sp>
      <p:cxnSp>
        <p:nvCxnSpPr>
          <p:cNvPr id="57" name="Conector reto 56"/>
          <p:cNvCxnSpPr/>
          <p:nvPr/>
        </p:nvCxnSpPr>
        <p:spPr>
          <a:xfrm>
            <a:off x="10366023" y="3199409"/>
            <a:ext cx="12101" cy="9805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CaixaDeTexto 57"/>
          <p:cNvSpPr txBox="1"/>
          <p:nvPr/>
        </p:nvSpPr>
        <p:spPr>
          <a:xfrm>
            <a:off x="9166863" y="1149378"/>
            <a:ext cx="2456597" cy="1077218"/>
          </a:xfrm>
          <a:prstGeom prst="rect">
            <a:avLst/>
          </a:prstGeom>
          <a:noFill/>
        </p:spPr>
        <p:txBody>
          <a:bodyPr wrap="square" rtlCol="0">
            <a:spAutoFit/>
          </a:bodyPr>
          <a:lstStyle/>
          <a:p>
            <a:pPr algn="ctr"/>
            <a:r>
              <a:rPr lang="pt-BR" sz="1600" b="1" dirty="0" smtClean="0">
                <a:cs typeface="Calibri" pitchFamily="34" charset="0"/>
              </a:rPr>
              <a:t>Regulamentação da Lei de Acesso no âmbito do Poder Executivo Estadual</a:t>
            </a:r>
            <a:endParaRPr lang="pt-BR" sz="1600" dirty="0">
              <a:cs typeface="Calibri" pitchFamily="34" charset="0"/>
            </a:endParaRPr>
          </a:p>
        </p:txBody>
      </p:sp>
    </p:spTree>
    <p:extLst>
      <p:ext uri="{BB962C8B-B14F-4D97-AF65-F5344CB8AC3E}">
        <p14:creationId xmlns:p14="http://schemas.microsoft.com/office/powerpoint/2010/main" val="13697636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20129" y="705446"/>
            <a:ext cx="10276116" cy="451919"/>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2- O </a:t>
            </a:r>
            <a:r>
              <a:rPr lang="pt-BR" sz="2300" dirty="0">
                <a:latin typeface="Arial" panose="020B0604020202020204" pitchFamily="34" charset="0"/>
                <a:ea typeface="Calibri" panose="020F0502020204030204" pitchFamily="34" charset="0"/>
                <a:cs typeface="Times New Roman" panose="02020603050405020304" pitchFamily="18" charset="0"/>
              </a:rPr>
              <a:t>órgão classificou corretamente as respostas inseridas no sistema?</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420129" y="1213403"/>
            <a:ext cx="11405287" cy="4084708"/>
          </a:xfrm>
          <a:prstGeom prst="rect">
            <a:avLst/>
          </a:prstGeom>
        </p:spPr>
        <p:txBody>
          <a:bodyPr wrap="square">
            <a:spAutoFit/>
          </a:bodyPr>
          <a:lstStyle/>
          <a:p>
            <a:pPr>
              <a:lnSpc>
                <a:spcPct val="107000"/>
              </a:lnSpc>
              <a:spcAft>
                <a:spcPts val="800"/>
              </a:spcAft>
            </a:pPr>
            <a:r>
              <a:rPr lang="pt-PT" sz="2000" b="1" dirty="0">
                <a:ea typeface="Calibri" panose="020F0502020204030204" pitchFamily="34" charset="0"/>
                <a:cs typeface="Arial" panose="020B0604020202020204" pitchFamily="34" charset="0"/>
              </a:rPr>
              <a:t>Pedido: </a:t>
            </a:r>
            <a:r>
              <a:rPr lang="pt-BR" sz="2000" dirty="0" smtClean="0"/>
              <a:t>(...)Venho </a:t>
            </a:r>
            <a:r>
              <a:rPr lang="pt-BR" sz="2000" dirty="0"/>
              <a:t>através deste solicitar algo como um índice, referente a quantidade de acidentes ocorridos por meio de fogos de artifício, no estado de Minas </a:t>
            </a:r>
            <a:r>
              <a:rPr lang="pt-BR" sz="2000" dirty="0" smtClean="0"/>
              <a:t>Gerais. Neste </a:t>
            </a:r>
            <a:r>
              <a:rPr lang="pt-BR" sz="2000" dirty="0"/>
              <a:t>levantamento seria interessante informações, como: Sexo, Idade, Região, Data e Gravidade do acidente</a:t>
            </a:r>
            <a:r>
              <a:rPr lang="pt-BR" sz="2000" dirty="0" smtClean="0"/>
              <a:t>.</a:t>
            </a:r>
          </a:p>
          <a:p>
            <a:pPr>
              <a:lnSpc>
                <a:spcPct val="107000"/>
              </a:lnSpc>
              <a:spcAft>
                <a:spcPts val="800"/>
              </a:spcAft>
            </a:pPr>
            <a:endParaRPr lang="pt-BR" sz="1000" dirty="0" smtClean="0"/>
          </a:p>
          <a:p>
            <a:pPr>
              <a:lnSpc>
                <a:spcPct val="107000"/>
              </a:lnSpc>
              <a:spcAft>
                <a:spcPts val="800"/>
              </a:spcAft>
            </a:pPr>
            <a:r>
              <a:rPr lang="pt-PT" sz="2000" b="1" dirty="0" smtClean="0">
                <a:ea typeface="Calibri" panose="020F0502020204030204" pitchFamily="34" charset="0"/>
                <a:cs typeface="Arial" panose="020B0604020202020204" pitchFamily="34" charset="0"/>
              </a:rPr>
              <a:t>Resposta: </a:t>
            </a:r>
            <a:r>
              <a:rPr lang="pt-BR" sz="2000" dirty="0" smtClean="0"/>
              <a:t>Boa </a:t>
            </a:r>
            <a:r>
              <a:rPr lang="pt-BR" sz="2000" dirty="0"/>
              <a:t>Tarde</a:t>
            </a:r>
            <a:r>
              <a:rPr lang="pt-BR" sz="2000" dirty="0" smtClean="0"/>
              <a:t>, Tendo </a:t>
            </a:r>
            <a:r>
              <a:rPr lang="pt-BR" sz="2000" dirty="0"/>
              <a:t>em vista a solicitação dos dados esclarecemos que não possuímos um militar específico para realizar a triagem e tabulação dos dados solicitados, que nosso sistema de REDS (Relatório de Eventos de Defesa Social) possuí campos que são protegidos por lei, como dados e informações pessoais o que limita o acesso para pesquisas particulares</a:t>
            </a:r>
            <a:r>
              <a:rPr lang="pt-BR" sz="2000" dirty="0" smtClean="0"/>
              <a:t>. Desta </a:t>
            </a:r>
            <a:r>
              <a:rPr lang="pt-BR" sz="2000" dirty="0"/>
              <a:t>forma não podemos disponibilizar um militar para realização da pesquisa solicitada</a:t>
            </a:r>
            <a:r>
              <a:rPr lang="pt-BR" sz="2000" dirty="0" smtClean="0"/>
              <a:t>. Caso </a:t>
            </a:r>
            <a:r>
              <a:rPr lang="pt-BR" sz="2000" dirty="0"/>
              <a:t>a pesquisa esteja em fase avançada, o senhor poderá encaminhar um ofício a Academia de Bombeiros Militar com os principais dados da pesquisa, na tentativa de viabilizar uma forma de acesso aos dados solicitados.</a:t>
            </a:r>
            <a:endParaRPr lang="pt-BR" sz="2000" dirty="0" smtClean="0">
              <a:ea typeface="Calibri" panose="020F0502020204030204" pitchFamily="34" charset="0"/>
              <a:cs typeface="Arial" panose="020B0604020202020204" pitchFamily="34" charset="0"/>
            </a:endParaRPr>
          </a:p>
        </p:txBody>
      </p:sp>
      <p:sp>
        <p:nvSpPr>
          <p:cNvPr id="10" name="Retângulo 9"/>
          <p:cNvSpPr/>
          <p:nvPr/>
        </p:nvSpPr>
        <p:spPr>
          <a:xfrm>
            <a:off x="353949" y="5943623"/>
            <a:ext cx="10276116" cy="397738"/>
          </a:xfrm>
          <a:prstGeom prst="rect">
            <a:avLst/>
          </a:prstGeom>
        </p:spPr>
        <p:txBody>
          <a:bodyPr wrap="square">
            <a:spAutoFit/>
          </a:bodyPr>
          <a:lstStyle/>
          <a:p>
            <a:pPr>
              <a:lnSpc>
                <a:spcPct val="107000"/>
              </a:lnSpc>
              <a:spcAft>
                <a:spcPts val="800"/>
              </a:spcAft>
            </a:pPr>
            <a:r>
              <a:rPr lang="pt-PT" sz="2000" b="1" dirty="0" smtClean="0">
                <a:latin typeface="Arial" panose="020B0604020202020204" pitchFamily="34" charset="0"/>
                <a:ea typeface="Calibri" panose="020F0502020204030204" pitchFamily="34" charset="0"/>
                <a:cs typeface="Arial" panose="020B0604020202020204" pitchFamily="34" charset="0"/>
              </a:rPr>
              <a:t>Tipo de resposta adequada: </a:t>
            </a:r>
            <a:r>
              <a:rPr lang="pt-PT" sz="2000" dirty="0" smtClean="0">
                <a:latin typeface="Arial" panose="020B0604020202020204" pitchFamily="34" charset="0"/>
                <a:ea typeface="Calibri" panose="020F0502020204030204" pitchFamily="34" charset="0"/>
                <a:cs typeface="Arial" panose="020B0604020202020204" pitchFamily="34" charset="0"/>
              </a:rPr>
              <a:t>Acesso Negado </a:t>
            </a:r>
            <a:endParaRPr lang="pt-BR"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m 2"/>
          <p:cNvPicPr>
            <a:picLocks noChangeAspect="1"/>
          </p:cNvPicPr>
          <p:nvPr/>
        </p:nvPicPr>
        <p:blipFill rotWithShape="1">
          <a:blip r:embed="rId3" cstate="print">
            <a:extLst>
              <a:ext uri="{28A0092B-C50C-407E-A947-70E740481C1C}">
                <a14:useLocalDpi xmlns:a14="http://schemas.microsoft.com/office/drawing/2010/main" val="0"/>
              </a:ext>
            </a:extLst>
          </a:blip>
          <a:srcRect l="50774"/>
          <a:stretch/>
        </p:blipFill>
        <p:spPr>
          <a:xfrm>
            <a:off x="6532328" y="5175687"/>
            <a:ext cx="618592" cy="628319"/>
          </a:xfrm>
          <a:prstGeom prst="rect">
            <a:avLst/>
          </a:prstGeom>
        </p:spPr>
      </p:pic>
      <p:sp>
        <p:nvSpPr>
          <p:cNvPr id="7" name="Retângulo 6"/>
          <p:cNvSpPr/>
          <p:nvPr/>
        </p:nvSpPr>
        <p:spPr>
          <a:xfrm>
            <a:off x="353949" y="5354149"/>
            <a:ext cx="10276116" cy="421654"/>
          </a:xfrm>
          <a:prstGeom prst="rect">
            <a:avLst/>
          </a:prstGeom>
        </p:spPr>
        <p:txBody>
          <a:bodyPr wrap="square">
            <a:spAutoFit/>
          </a:bodyPr>
          <a:lstStyle/>
          <a:p>
            <a:pPr>
              <a:lnSpc>
                <a:spcPct val="107000"/>
              </a:lnSpc>
              <a:spcAft>
                <a:spcPts val="800"/>
              </a:spcAft>
            </a:pPr>
            <a:r>
              <a:rPr lang="pt-PT" sz="2000" b="1" dirty="0">
                <a:latin typeface="Arial" panose="020B0604020202020204" pitchFamily="34" charset="0"/>
                <a:ea typeface="Calibri" panose="020F0502020204030204" pitchFamily="34" charset="0"/>
                <a:cs typeface="Arial" panose="020B0604020202020204" pitchFamily="34" charset="0"/>
              </a:rPr>
              <a:t>Tipo de resposta: </a:t>
            </a:r>
            <a:r>
              <a:rPr lang="pt-PT" sz="2000" dirty="0">
                <a:latin typeface="Arial" panose="020B0604020202020204" pitchFamily="34" charset="0"/>
                <a:ea typeface="Calibri" panose="020F0502020204030204" pitchFamily="34" charset="0"/>
                <a:cs typeface="Arial" panose="020B0604020202020204" pitchFamily="34" charset="0"/>
              </a:rPr>
              <a:t>Acesso </a:t>
            </a:r>
            <a:r>
              <a:rPr lang="pt-PT" sz="2000" dirty="0" smtClean="0">
                <a:latin typeface="Arial" panose="020B0604020202020204" pitchFamily="34" charset="0"/>
                <a:ea typeface="Calibri" panose="020F0502020204030204" pitchFamily="34" charset="0"/>
                <a:cs typeface="Arial" panose="020B0604020202020204" pitchFamily="34" charset="0"/>
              </a:rPr>
              <a:t>Concedido</a:t>
            </a:r>
            <a:endParaRPr lang="pt-PT" sz="2000" dirty="0">
              <a:latin typeface="Arial" panose="020B0604020202020204" pitchFamily="34" charset="0"/>
              <a:ea typeface="Calibri" panose="020F0502020204030204" pitchFamily="34" charset="0"/>
              <a:cs typeface="Arial" panose="020B0604020202020204" pitchFamily="34" charset="0"/>
            </a:endParaRPr>
          </a:p>
        </p:txBody>
      </p:sp>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r="50166"/>
          <a:stretch/>
        </p:blipFill>
        <p:spPr>
          <a:xfrm>
            <a:off x="5774163" y="5863165"/>
            <a:ext cx="643674" cy="645826"/>
          </a:xfrm>
          <a:prstGeom prst="rect">
            <a:avLst/>
          </a:prstGeom>
        </p:spPr>
      </p:pic>
      <p:sp>
        <p:nvSpPr>
          <p:cNvPr id="11"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9383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10529"/>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dirty="0"/>
              <a:t>Relatório de Monitoramento da Transparência Passiva</a:t>
            </a:r>
          </a:p>
        </p:txBody>
      </p:sp>
      <p:sp>
        <p:nvSpPr>
          <p:cNvPr id="2" name="Retângulo 1"/>
          <p:cNvSpPr/>
          <p:nvPr/>
        </p:nvSpPr>
        <p:spPr>
          <a:xfrm>
            <a:off x="682170" y="830370"/>
            <a:ext cx="10276116" cy="451919"/>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2- O </a:t>
            </a:r>
            <a:r>
              <a:rPr lang="pt-BR" sz="2300" dirty="0">
                <a:latin typeface="Arial" panose="020B0604020202020204" pitchFamily="34" charset="0"/>
                <a:ea typeface="Calibri" panose="020F0502020204030204" pitchFamily="34" charset="0"/>
                <a:cs typeface="Times New Roman" panose="02020603050405020304" pitchFamily="18" charset="0"/>
              </a:rPr>
              <a:t>órgão classificou corretamente as respostas inseridas no sistema?</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682170" y="1442595"/>
            <a:ext cx="10276116" cy="4314643"/>
          </a:xfrm>
          <a:prstGeom prst="rect">
            <a:avLst/>
          </a:prstGeom>
        </p:spPr>
        <p:txBody>
          <a:bodyPr wrap="square">
            <a:spAutoFit/>
          </a:bodyPr>
          <a:lstStyle/>
          <a:p>
            <a:pPr>
              <a:lnSpc>
                <a:spcPct val="107000"/>
              </a:lnSpc>
              <a:spcAft>
                <a:spcPts val="800"/>
              </a:spcAft>
            </a:pPr>
            <a:r>
              <a:rPr lang="pt-PT" sz="2300" b="1" dirty="0">
                <a:latin typeface="Arial" panose="020B0604020202020204" pitchFamily="34" charset="0"/>
                <a:ea typeface="Calibri" panose="020F0502020204030204" pitchFamily="34" charset="0"/>
                <a:cs typeface="Arial" panose="020B0604020202020204" pitchFamily="34" charset="0"/>
              </a:rPr>
              <a:t>Pedido: </a:t>
            </a:r>
            <a:r>
              <a:rPr lang="pt-BR" sz="2300" dirty="0">
                <a:latin typeface="Arial" panose="020B0604020202020204" pitchFamily="34" charset="0"/>
                <a:ea typeface="Calibri" panose="020F0502020204030204" pitchFamily="34" charset="0"/>
                <a:cs typeface="Arial" panose="020B0604020202020204" pitchFamily="34" charset="0"/>
              </a:rPr>
              <a:t>Prezados, gostaria de saber quantos contratos administrativos estão vigentes e exercendo as funções do cargo de Especialista em Políticas e Gestão da Saúde - EPGS - especialidade Direito? Quantos desses contratos estão lotados na Unidade Central - Cidade Administrativa</a:t>
            </a:r>
            <a:r>
              <a:rPr lang="pt-BR" sz="2300" dirty="0" smtClean="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endParaRPr lang="pt-PT" sz="1500" dirty="0">
              <a:latin typeface="Arial" panose="020B0604020202020204" pitchFamily="34" charset="0"/>
              <a:ea typeface="Calibri" panose="020F0502020204030204" pitchFamily="34" charset="0"/>
              <a:cs typeface="Arial" panose="020B0604020202020204" pitchFamily="34" charset="0"/>
            </a:endParaRPr>
          </a:p>
          <a:p>
            <a:r>
              <a:rPr lang="pt-PT" sz="2300" b="1" dirty="0">
                <a:latin typeface="Arial" panose="020B0604020202020204" pitchFamily="34" charset="0"/>
                <a:ea typeface="Calibri" panose="020F0502020204030204" pitchFamily="34" charset="0"/>
                <a:cs typeface="Arial" panose="020B0604020202020204" pitchFamily="34" charset="0"/>
              </a:rPr>
              <a:t>Resposta: </a:t>
            </a:r>
            <a:r>
              <a:rPr lang="pt-BR" sz="2300" dirty="0">
                <a:latin typeface="Arial" panose="020B0604020202020204" pitchFamily="34" charset="0"/>
                <a:ea typeface="Calibri" panose="020F0502020204030204" pitchFamily="34" charset="0"/>
                <a:cs typeface="Arial" panose="020B0604020202020204" pitchFamily="34" charset="0"/>
              </a:rPr>
              <a:t>Prezado, boa tarde. Em atenção à sua solicitação, informamos que não há contratos administrativos vigentes na Secretaria de Estado de Saúde, haja vista que aqueles anteriormente existentes foram rescindidos e substituídos por servidores efetivos</a:t>
            </a:r>
            <a:r>
              <a:rPr lang="pt-BR" sz="2300" dirty="0" smtClean="0">
                <a:latin typeface="Arial" panose="020B0604020202020204" pitchFamily="34" charset="0"/>
                <a:ea typeface="Calibri" panose="020F0502020204030204" pitchFamily="34" charset="0"/>
                <a:cs typeface="Arial" panose="020B0604020202020204" pitchFamily="34" charset="0"/>
              </a:rPr>
              <a:t>. </a:t>
            </a:r>
          </a:p>
          <a:p>
            <a:r>
              <a:rPr lang="pt-BR" sz="2300" dirty="0" smtClean="0">
                <a:latin typeface="Arial" panose="020B0604020202020204" pitchFamily="34" charset="0"/>
                <a:ea typeface="Calibri" panose="020F0502020204030204" pitchFamily="34" charset="0"/>
                <a:cs typeface="Arial" panose="020B0604020202020204" pitchFamily="34" charset="0"/>
              </a:rPr>
              <a:t>Atenciosamente</a:t>
            </a:r>
            <a:r>
              <a:rPr lang="pt-BR" sz="2300" dirty="0">
                <a:latin typeface="Arial" panose="020B0604020202020204" pitchFamily="34" charset="0"/>
                <a:ea typeface="Calibri" panose="020F0502020204030204" pitchFamily="34" charset="0"/>
                <a:cs typeface="Arial" panose="020B0604020202020204" pitchFamily="34" charset="0"/>
              </a:rPr>
              <a:t>, </a:t>
            </a:r>
            <a:endParaRPr lang="pt-BR" sz="2300" dirty="0" smtClean="0">
              <a:latin typeface="Arial" panose="020B0604020202020204" pitchFamily="34" charset="0"/>
              <a:ea typeface="Calibri" panose="020F0502020204030204" pitchFamily="34" charset="0"/>
              <a:cs typeface="Arial" panose="020B0604020202020204" pitchFamily="34" charset="0"/>
            </a:endParaRPr>
          </a:p>
          <a:p>
            <a:r>
              <a:rPr lang="pt-BR" sz="2300" dirty="0" smtClean="0">
                <a:latin typeface="Arial" panose="020B0604020202020204" pitchFamily="34" charset="0"/>
                <a:ea typeface="Calibri" panose="020F0502020204030204" pitchFamily="34" charset="0"/>
                <a:cs typeface="Arial" panose="020B0604020202020204" pitchFamily="34" charset="0"/>
              </a:rPr>
              <a:t>Superintendência </a:t>
            </a:r>
            <a:r>
              <a:rPr lang="pt-BR" sz="2300" dirty="0">
                <a:latin typeface="Arial" panose="020B0604020202020204" pitchFamily="34" charset="0"/>
                <a:ea typeface="Calibri" panose="020F0502020204030204" pitchFamily="34" charset="0"/>
                <a:cs typeface="Arial" panose="020B0604020202020204" pitchFamily="34" charset="0"/>
              </a:rPr>
              <a:t>de Gestão de </a:t>
            </a:r>
            <a:r>
              <a:rPr lang="pt-BR" sz="2300" dirty="0" smtClean="0">
                <a:latin typeface="Arial" panose="020B0604020202020204" pitchFamily="34" charset="0"/>
                <a:ea typeface="Calibri" panose="020F0502020204030204" pitchFamily="34" charset="0"/>
                <a:cs typeface="Arial" panose="020B0604020202020204" pitchFamily="34" charset="0"/>
              </a:rPr>
              <a:t>Pessoas</a:t>
            </a:r>
            <a:endParaRPr lang="pt-PT" sz="2300" dirty="0">
              <a:latin typeface="Arial" panose="020B0604020202020204" pitchFamily="34" charset="0"/>
              <a:ea typeface="Calibri" panose="020F0502020204030204" pitchFamily="34" charset="0"/>
              <a:cs typeface="Arial" panose="020B0604020202020204" pitchFamily="34" charset="0"/>
            </a:endParaRPr>
          </a:p>
        </p:txBody>
      </p:sp>
      <p:sp>
        <p:nvSpPr>
          <p:cNvPr id="6" name="Retângulo 5"/>
          <p:cNvSpPr/>
          <p:nvPr/>
        </p:nvSpPr>
        <p:spPr>
          <a:xfrm>
            <a:off x="682170" y="5819712"/>
            <a:ext cx="10276116" cy="445507"/>
          </a:xfrm>
          <a:prstGeom prst="rect">
            <a:avLst/>
          </a:prstGeom>
        </p:spPr>
        <p:txBody>
          <a:bodyPr wrap="square">
            <a:spAutoFit/>
          </a:bodyPr>
          <a:lstStyle/>
          <a:p>
            <a:pPr>
              <a:lnSpc>
                <a:spcPct val="107000"/>
              </a:lnSpc>
              <a:spcAft>
                <a:spcPts val="800"/>
              </a:spcAft>
            </a:pPr>
            <a:r>
              <a:rPr lang="pt-PT" sz="2300" b="1" dirty="0">
                <a:latin typeface="Arial" panose="020B0604020202020204" pitchFamily="34" charset="0"/>
                <a:ea typeface="Calibri" panose="020F0502020204030204" pitchFamily="34" charset="0"/>
                <a:cs typeface="Arial" panose="020B0604020202020204" pitchFamily="34" charset="0"/>
              </a:rPr>
              <a:t>Tipo de resposta: </a:t>
            </a:r>
            <a:r>
              <a:rPr lang="pt-PT" sz="2300" dirty="0">
                <a:latin typeface="Arial" panose="020B0604020202020204" pitchFamily="34" charset="0"/>
                <a:ea typeface="Calibri" panose="020F0502020204030204" pitchFamily="34" charset="0"/>
                <a:cs typeface="Arial" panose="020B0604020202020204" pitchFamily="34" charset="0"/>
              </a:rPr>
              <a:t>Acesso concedido</a:t>
            </a:r>
          </a:p>
        </p:txBody>
      </p:sp>
      <p:pic>
        <p:nvPicPr>
          <p:cNvPr id="7" name="Imagem 6"/>
          <p:cNvPicPr>
            <a:picLocks noChangeAspect="1"/>
          </p:cNvPicPr>
          <p:nvPr/>
        </p:nvPicPr>
        <p:blipFill rotWithShape="1">
          <a:blip r:embed="rId3" cstate="print">
            <a:extLst>
              <a:ext uri="{28A0092B-C50C-407E-A947-70E740481C1C}">
                <a14:useLocalDpi xmlns:a14="http://schemas.microsoft.com/office/drawing/2010/main" val="0"/>
              </a:ext>
            </a:extLst>
          </a:blip>
          <a:srcRect r="50166"/>
          <a:stretch/>
        </p:blipFill>
        <p:spPr>
          <a:xfrm>
            <a:off x="6096000" y="5636097"/>
            <a:ext cx="810028" cy="812736"/>
          </a:xfrm>
          <a:prstGeom prst="rect">
            <a:avLst/>
          </a:prstGeom>
        </p:spPr>
      </p:pic>
      <p:sp>
        <p:nvSpPr>
          <p:cNvPr id="8"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7059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726948" y="2879124"/>
            <a:ext cx="5757636" cy="3954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8075488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981899"/>
            <a:ext cx="10276116" cy="458780"/>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a:latin typeface="Arial" panose="020B0604020202020204" pitchFamily="34" charset="0"/>
                <a:ea typeface="Calibri" panose="020F0502020204030204" pitchFamily="34" charset="0"/>
                <a:cs typeface="Times New Roman" panose="02020603050405020304" pitchFamily="18" charset="0"/>
              </a:rPr>
              <a:t>3</a:t>
            </a:r>
            <a:r>
              <a:rPr lang="pt-BR" sz="2300" dirty="0" smtClean="0">
                <a:latin typeface="Arial" panose="020B0604020202020204" pitchFamily="34" charset="0"/>
                <a:ea typeface="Calibri" panose="020F0502020204030204" pitchFamily="34" charset="0"/>
                <a:cs typeface="Times New Roman" panose="02020603050405020304" pitchFamily="18" charset="0"/>
              </a:rPr>
              <a:t>- </a:t>
            </a:r>
            <a:r>
              <a:rPr lang="pt-BR" sz="2400" dirty="0">
                <a:latin typeface="Arial" panose="020B0604020202020204" pitchFamily="34" charset="0"/>
                <a:cs typeface="Arial" panose="020B0604020202020204" pitchFamily="34" charset="0"/>
              </a:rPr>
              <a:t>Os pedidos foram efetivamente respondidos?</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tângulo 7"/>
          <p:cNvSpPr/>
          <p:nvPr/>
        </p:nvSpPr>
        <p:spPr>
          <a:xfrm>
            <a:off x="682170" y="1630594"/>
            <a:ext cx="10276116" cy="5047023"/>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Pedido: </a:t>
            </a:r>
            <a:r>
              <a:rPr lang="pt-BR" sz="2300" dirty="0">
                <a:latin typeface="Arial" panose="020B0604020202020204" pitchFamily="34" charset="0"/>
                <a:ea typeface="Calibri" panose="020F0502020204030204" pitchFamily="34" charset="0"/>
                <a:cs typeface="Times New Roman" panose="02020603050405020304" pitchFamily="18" charset="0"/>
              </a:rPr>
              <a:t>Boa tarde. Gostaria de saber quantos servidores com o cargo de Especialistas em Políticas e Gestão da Saúde estão lotados na Secretaria de Saúde, no Núcleo Temático: Arquitetura/Engenharia; Área de Concentração: Engenharia Civil. Desde já agradeço a atenção.</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PT" sz="15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Prezado, Em atenção à sua solicitação informamos que no Sistema de Administração de Pessoal- SISAP constam 08 (oito) servidores públicos ocupantes de cargos da carreira de Especialista em Políticas e Gestão da Saúde, com formação acadêmica em Engenharia Civil. Atenciosamente,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Diretoria </a:t>
            </a:r>
            <a:r>
              <a:rPr lang="pt-BR" sz="2300" dirty="0">
                <a:latin typeface="Arial" panose="020B0604020202020204" pitchFamily="34" charset="0"/>
                <a:ea typeface="Calibri" panose="020F0502020204030204" pitchFamily="34" charset="0"/>
                <a:cs typeface="Times New Roman" panose="02020603050405020304" pitchFamily="18" charset="0"/>
              </a:rPr>
              <a:t>de Inovação e Pesquisa em Gestão de Pessoas</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esultado de imagem para 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408" y="2602675"/>
            <a:ext cx="2178592" cy="1786446"/>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Conteúdo 2"/>
          <p:cNvSpPr txBox="1">
            <a:spLocks/>
          </p:cNvSpPr>
          <p:nvPr/>
        </p:nvSpPr>
        <p:spPr>
          <a:xfrm>
            <a:off x="0" y="15766"/>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8674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981899"/>
            <a:ext cx="10276116" cy="458780"/>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a:latin typeface="Arial" panose="020B0604020202020204" pitchFamily="34" charset="0"/>
                <a:ea typeface="Calibri" panose="020F0502020204030204" pitchFamily="34" charset="0"/>
                <a:cs typeface="Times New Roman" panose="02020603050405020304" pitchFamily="18" charset="0"/>
              </a:rPr>
              <a:t>3</a:t>
            </a:r>
            <a:r>
              <a:rPr lang="pt-BR" sz="2300" dirty="0" smtClean="0">
                <a:latin typeface="Arial" panose="020B0604020202020204" pitchFamily="34" charset="0"/>
                <a:ea typeface="Calibri" panose="020F0502020204030204" pitchFamily="34" charset="0"/>
                <a:cs typeface="Times New Roman" panose="02020603050405020304" pitchFamily="18" charset="0"/>
              </a:rPr>
              <a:t>- </a:t>
            </a:r>
            <a:r>
              <a:rPr lang="pt-BR" sz="2400" dirty="0">
                <a:latin typeface="Arial" panose="020B0604020202020204" pitchFamily="34" charset="0"/>
                <a:cs typeface="Arial" panose="020B0604020202020204" pitchFamily="34" charset="0"/>
              </a:rPr>
              <a:t>Os pedidos foram efetivamente respondidos?</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tângulo 7"/>
          <p:cNvSpPr/>
          <p:nvPr/>
        </p:nvSpPr>
        <p:spPr>
          <a:xfrm>
            <a:off x="682170" y="2108080"/>
            <a:ext cx="10276116" cy="3050963"/>
          </a:xfrm>
          <a:prstGeom prst="rect">
            <a:avLst/>
          </a:prstGeom>
        </p:spPr>
        <p:txBody>
          <a:bodyPr wrap="square">
            <a:spAutoFit/>
          </a:bodyPr>
          <a:lstStyle/>
          <a:p>
            <a:pPr>
              <a:lnSpc>
                <a:spcPct val="107000"/>
              </a:lnSpc>
              <a:spcAft>
                <a:spcPts val="800"/>
              </a:spcAft>
            </a:pPr>
            <a:r>
              <a:rPr lang="pt-BR" sz="2300" b="1" dirty="0" smtClean="0">
                <a:latin typeface="Arial" panose="020B0604020202020204" pitchFamily="34" charset="0"/>
                <a:ea typeface="Calibri" panose="020F0502020204030204" pitchFamily="34" charset="0"/>
                <a:cs typeface="Times New Roman" panose="02020603050405020304" pitchFamily="18" charset="0"/>
              </a:rPr>
              <a:t>Pedido</a:t>
            </a:r>
            <a:r>
              <a:rPr lang="pt-BR" sz="2300" b="1" dirty="0">
                <a:latin typeface="Arial" panose="020B0604020202020204" pitchFamily="34" charset="0"/>
                <a:ea typeface="Calibri" panose="020F0502020204030204" pitchFamily="34" charset="0"/>
                <a:cs typeface="Times New Roman" panose="02020603050405020304" pitchFamily="18" charset="0"/>
              </a:rPr>
              <a:t>:</a:t>
            </a:r>
            <a:r>
              <a:rPr lang="pt-BR" sz="2300" dirty="0">
                <a:latin typeface="Arial" panose="020B0604020202020204" pitchFamily="34" charset="0"/>
                <a:ea typeface="Calibri" panose="020F0502020204030204" pitchFamily="34" charset="0"/>
                <a:cs typeface="Times New Roman" panose="02020603050405020304" pitchFamily="18" charset="0"/>
              </a:rPr>
              <a:t> </a:t>
            </a:r>
            <a:r>
              <a:rPr lang="pt-BR" sz="2300" dirty="0" smtClean="0">
                <a:latin typeface="Arial" panose="020B0604020202020204" pitchFamily="34" charset="0"/>
                <a:ea typeface="Calibri" panose="020F0502020204030204" pitchFamily="34" charset="0"/>
                <a:cs typeface="Times New Roman" panose="02020603050405020304" pitchFamily="18" charset="0"/>
              </a:rPr>
              <a:t>Eu gostaria de saber do diretor Geraldo Welson Cardoso ou do departamento de RH do Presídio de Janaúba se a Analista Executiva de Defesa Social - Serviço Social - RENATA PRISCILA DE OLIVEIRA ALVES ainda se encontra no quadro de servidores da unidade ou se foi exonerada?</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PT" sz="23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Informações pessoais não são divulgadas.</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4" descr="Resultado de imagem para n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15" y="2596955"/>
            <a:ext cx="3189554" cy="2073212"/>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3565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726948" y="3207426"/>
            <a:ext cx="5757636" cy="5066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98547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758697"/>
            <a:ext cx="10276116" cy="458780"/>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4- </a:t>
            </a:r>
            <a:r>
              <a:rPr lang="pt-BR" sz="2400" dirty="0">
                <a:latin typeface="Arial" panose="020B0604020202020204" pitchFamily="34" charset="0"/>
                <a:cs typeface="Arial" panose="020B0604020202020204" pitchFamily="34" charset="0"/>
              </a:rPr>
              <a:t>As respostas possuem identificação do responsável pela informação?</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tângulo 7"/>
          <p:cNvSpPr/>
          <p:nvPr/>
        </p:nvSpPr>
        <p:spPr>
          <a:xfrm>
            <a:off x="682170" y="1326603"/>
            <a:ext cx="10778310" cy="5453865"/>
          </a:xfrm>
          <a:prstGeom prst="rect">
            <a:avLst/>
          </a:prstGeom>
        </p:spPr>
        <p:txBody>
          <a:bodyPr wrap="square">
            <a:spAutoFit/>
          </a:bodyPr>
          <a:lstStyle/>
          <a:p>
            <a:pPr>
              <a:lnSpc>
                <a:spcPct val="107000"/>
              </a:lnSpc>
              <a:spcAft>
                <a:spcPts val="800"/>
              </a:spcAft>
            </a:pPr>
            <a:r>
              <a:rPr lang="pt-PT" sz="2100" b="1" dirty="0" smtClean="0">
                <a:latin typeface="Arial" panose="020B0604020202020204" pitchFamily="34" charset="0"/>
                <a:ea typeface="Calibri" panose="020F0502020204030204" pitchFamily="34" charset="0"/>
                <a:cs typeface="Arial" panose="020B0604020202020204" pitchFamily="34" charset="0"/>
              </a:rPr>
              <a:t>Pedido: </a:t>
            </a:r>
            <a:r>
              <a:rPr lang="pt-BR" sz="2100" dirty="0">
                <a:latin typeface="Arial" panose="020B0604020202020204" pitchFamily="34" charset="0"/>
                <a:ea typeface="Calibri" panose="020F0502020204030204" pitchFamily="34" charset="0"/>
                <a:cs typeface="Arial" panose="020B0604020202020204" pitchFamily="34" charset="0"/>
              </a:rPr>
              <a:t>Boa tarde, Conforme a lei estadual, gostaria de saber os cargos vagos existentes da disciplina de matemática nas escolas estaduais de Lavras/</a:t>
            </a:r>
            <a:r>
              <a:rPr lang="pt-BR" sz="2100" dirty="0" err="1">
                <a:latin typeface="Arial" panose="020B0604020202020204" pitchFamily="34" charset="0"/>
                <a:ea typeface="Calibri" panose="020F0502020204030204" pitchFamily="34" charset="0"/>
                <a:cs typeface="Arial" panose="020B0604020202020204" pitchFamily="34" charset="0"/>
              </a:rPr>
              <a:t>MG.Obrigada</a:t>
            </a:r>
            <a:r>
              <a:rPr lang="pt-BR" sz="2100" dirty="0" smtClean="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endParaRPr lang="pt-PT" sz="15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PT" sz="2100" b="1" dirty="0" smtClean="0">
                <a:latin typeface="Arial" panose="020B0604020202020204" pitchFamily="34" charset="0"/>
                <a:ea typeface="Calibri" panose="020F0502020204030204" pitchFamily="34" charset="0"/>
                <a:cs typeface="Arial" panose="020B0604020202020204" pitchFamily="34" charset="0"/>
              </a:rPr>
              <a:t>Resposta: </a:t>
            </a:r>
            <a:r>
              <a:rPr lang="pt-BR" sz="2100" dirty="0">
                <a:latin typeface="Arial" panose="020B0604020202020204" pitchFamily="34" charset="0"/>
                <a:ea typeface="Calibri" panose="020F0502020204030204" pitchFamily="34" charset="0"/>
                <a:cs typeface="Arial" panose="020B0604020202020204" pitchFamily="34" charset="0"/>
              </a:rPr>
              <a:t>Prezada </a:t>
            </a:r>
            <a:r>
              <a:rPr lang="pt-BR" sz="2100" dirty="0" err="1">
                <a:latin typeface="Arial" panose="020B0604020202020204" pitchFamily="34" charset="0"/>
                <a:ea typeface="Calibri" panose="020F0502020204030204" pitchFamily="34" charset="0"/>
                <a:cs typeface="Arial" panose="020B0604020202020204" pitchFamily="34" charset="0"/>
              </a:rPr>
              <a:t>Cidadã,Informamos:Quantitativo</a:t>
            </a:r>
            <a:r>
              <a:rPr lang="pt-BR" sz="2100" dirty="0">
                <a:latin typeface="Arial" panose="020B0604020202020204" pitchFamily="34" charset="0"/>
                <a:ea typeface="Calibri" panose="020F0502020204030204" pitchFamily="34" charset="0"/>
                <a:cs typeface="Arial" panose="020B0604020202020204" pitchFamily="34" charset="0"/>
              </a:rPr>
              <a:t> de cargos PEB - Matemática - designados em cargo vago - Município de Lavras: nenhum designado em cargo </a:t>
            </a:r>
            <a:r>
              <a:rPr lang="pt-BR" sz="2100" dirty="0" err="1">
                <a:latin typeface="Arial" panose="020B0604020202020204" pitchFamily="34" charset="0"/>
                <a:ea typeface="Calibri" panose="020F0502020204030204" pitchFamily="34" charset="0"/>
                <a:cs typeface="Arial" panose="020B0604020202020204" pitchFamily="34" charset="0"/>
              </a:rPr>
              <a:t>vago.Fonte</a:t>
            </a:r>
            <a:r>
              <a:rPr lang="pt-BR" sz="2100" dirty="0">
                <a:latin typeface="Arial" panose="020B0604020202020204" pitchFamily="34" charset="0"/>
                <a:ea typeface="Calibri" panose="020F0502020204030204" pitchFamily="34" charset="0"/>
                <a:cs typeface="Arial" panose="020B0604020202020204" pitchFamily="34" charset="0"/>
              </a:rPr>
              <a:t>: </a:t>
            </a:r>
            <a:r>
              <a:rPr lang="pt-BR" sz="2100" dirty="0" err="1">
                <a:latin typeface="Arial" panose="020B0604020202020204" pitchFamily="34" charset="0"/>
                <a:ea typeface="Calibri" panose="020F0502020204030204" pitchFamily="34" charset="0"/>
                <a:cs typeface="Arial" panose="020B0604020202020204" pitchFamily="34" charset="0"/>
              </a:rPr>
              <a:t>SISAPFolha</a:t>
            </a:r>
            <a:r>
              <a:rPr lang="pt-BR" sz="2100" dirty="0">
                <a:latin typeface="Arial" panose="020B0604020202020204" pitchFamily="34" charset="0"/>
                <a:ea typeface="Calibri" panose="020F0502020204030204" pitchFamily="34" charset="0"/>
                <a:cs typeface="Arial" panose="020B0604020202020204" pitchFamily="34" charset="0"/>
              </a:rPr>
              <a:t>: </a:t>
            </a:r>
            <a:r>
              <a:rPr lang="pt-BR" sz="2100" dirty="0" smtClean="0">
                <a:latin typeface="Arial" panose="020B0604020202020204" pitchFamily="34" charset="0"/>
                <a:ea typeface="Calibri" panose="020F0502020204030204" pitchFamily="34" charset="0"/>
                <a:cs typeface="Arial" panose="020B0604020202020204" pitchFamily="34" charset="0"/>
              </a:rPr>
              <a:t>Março/2017</a:t>
            </a:r>
          </a:p>
          <a:p>
            <a:pPr>
              <a:lnSpc>
                <a:spcPct val="107000"/>
              </a:lnSpc>
              <a:spcAft>
                <a:spcPts val="800"/>
              </a:spcAft>
            </a:pPr>
            <a:r>
              <a:rPr lang="pt-BR" sz="2100" dirty="0" smtClean="0">
                <a:latin typeface="Arial" panose="020B0604020202020204" pitchFamily="34" charset="0"/>
                <a:ea typeface="Calibri" panose="020F0502020204030204" pitchFamily="34" charset="0"/>
                <a:cs typeface="Arial" panose="020B0604020202020204" pitchFamily="34" charset="0"/>
              </a:rPr>
              <a:t> </a:t>
            </a:r>
            <a:r>
              <a:rPr lang="pt-BR" sz="2100" b="1" dirty="0">
                <a:latin typeface="Arial" panose="020B0604020202020204" pitchFamily="34" charset="0"/>
                <a:ea typeface="Calibri" panose="020F0502020204030204" pitchFamily="34" charset="0"/>
                <a:cs typeface="Arial" panose="020B0604020202020204" pitchFamily="34" charset="0"/>
              </a:rPr>
              <a:t>Atenciosamente, </a:t>
            </a:r>
            <a:endParaRPr lang="pt-BR" sz="2100" b="1"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2100" b="1" dirty="0" smtClean="0">
                <a:latin typeface="Arial" panose="020B0604020202020204" pitchFamily="34" charset="0"/>
                <a:ea typeface="Calibri" panose="020F0502020204030204" pitchFamily="34" charset="0"/>
                <a:cs typeface="Arial" panose="020B0604020202020204" pitchFamily="34" charset="0"/>
              </a:rPr>
              <a:t>Suzana </a:t>
            </a:r>
            <a:r>
              <a:rPr lang="pt-BR" sz="2100" b="1" dirty="0">
                <a:latin typeface="Arial" panose="020B0604020202020204" pitchFamily="34" charset="0"/>
                <a:ea typeface="Calibri" panose="020F0502020204030204" pitchFamily="34" charset="0"/>
                <a:cs typeface="Arial" panose="020B0604020202020204" pitchFamily="34" charset="0"/>
              </a:rPr>
              <a:t>Aparecida Costa </a:t>
            </a:r>
            <a:r>
              <a:rPr lang="pt-BR" sz="2100" b="1" dirty="0" smtClean="0">
                <a:latin typeface="Arial" panose="020B0604020202020204" pitchFamily="34" charset="0"/>
                <a:ea typeface="Calibri" panose="020F0502020204030204" pitchFamily="34" charset="0"/>
                <a:cs typeface="Arial" panose="020B0604020202020204" pitchFamily="34" charset="0"/>
              </a:rPr>
              <a:t>Carvalho -  Diretora </a:t>
            </a:r>
            <a:r>
              <a:rPr lang="pt-BR" sz="2100" b="1" dirty="0">
                <a:latin typeface="Arial" panose="020B0604020202020204" pitchFamily="34" charset="0"/>
                <a:ea typeface="Calibri" panose="020F0502020204030204" pitchFamily="34" charset="0"/>
                <a:cs typeface="Arial" panose="020B0604020202020204" pitchFamily="34" charset="0"/>
              </a:rPr>
              <a:t>de Informações </a:t>
            </a:r>
            <a:r>
              <a:rPr lang="pt-BR" sz="2100" b="1" dirty="0" smtClean="0">
                <a:latin typeface="Arial" panose="020B0604020202020204" pitchFamily="34" charset="0"/>
                <a:ea typeface="Calibri" panose="020F0502020204030204" pitchFamily="34" charset="0"/>
                <a:cs typeface="Arial" panose="020B0604020202020204" pitchFamily="34" charset="0"/>
              </a:rPr>
              <a:t>Gerenciais -Superintendência </a:t>
            </a:r>
            <a:r>
              <a:rPr lang="pt-BR" sz="2100" b="1" dirty="0">
                <a:latin typeface="Arial" panose="020B0604020202020204" pitchFamily="34" charset="0"/>
                <a:ea typeface="Calibri" panose="020F0502020204030204" pitchFamily="34" charset="0"/>
                <a:cs typeface="Arial" panose="020B0604020202020204" pitchFamily="34" charset="0"/>
              </a:rPr>
              <a:t>de Normas e Informações de </a:t>
            </a:r>
            <a:r>
              <a:rPr lang="pt-BR" sz="2100" b="1" dirty="0" smtClean="0">
                <a:latin typeface="Arial" panose="020B0604020202020204" pitchFamily="34" charset="0"/>
                <a:ea typeface="Calibri" panose="020F0502020204030204" pitchFamily="34" charset="0"/>
                <a:cs typeface="Arial" panose="020B0604020202020204" pitchFamily="34" charset="0"/>
              </a:rPr>
              <a:t>Pessoal - Subsecretaria </a:t>
            </a:r>
            <a:r>
              <a:rPr lang="pt-BR" sz="2100" b="1" dirty="0">
                <a:latin typeface="Arial" panose="020B0604020202020204" pitchFamily="34" charset="0"/>
                <a:ea typeface="Calibri" panose="020F0502020204030204" pitchFamily="34" charset="0"/>
                <a:cs typeface="Arial" panose="020B0604020202020204" pitchFamily="34" charset="0"/>
              </a:rPr>
              <a:t>de Gestão de Recursos </a:t>
            </a:r>
            <a:r>
              <a:rPr lang="pt-BR" sz="2100" b="1" dirty="0" smtClean="0">
                <a:latin typeface="Arial" panose="020B0604020202020204" pitchFamily="34" charset="0"/>
                <a:ea typeface="Calibri" panose="020F0502020204030204" pitchFamily="34" charset="0"/>
                <a:cs typeface="Arial" panose="020B0604020202020204" pitchFamily="34" charset="0"/>
              </a:rPr>
              <a:t>Humanos - Equipe </a:t>
            </a:r>
            <a:r>
              <a:rPr lang="pt-BR" sz="2100" b="1" dirty="0">
                <a:latin typeface="Arial" panose="020B0604020202020204" pitchFamily="34" charset="0"/>
                <a:ea typeface="Calibri" panose="020F0502020204030204" pitchFamily="34" charset="0"/>
                <a:cs typeface="Arial" panose="020B0604020202020204" pitchFamily="34" charset="0"/>
              </a:rPr>
              <a:t>de Atendimento ao </a:t>
            </a:r>
            <a:r>
              <a:rPr lang="pt-BR" sz="2100" b="1" dirty="0" smtClean="0">
                <a:latin typeface="Arial" panose="020B0604020202020204" pitchFamily="34" charset="0"/>
                <a:ea typeface="Calibri" panose="020F0502020204030204" pitchFamily="34" charset="0"/>
                <a:cs typeface="Arial" panose="020B0604020202020204" pitchFamily="34" charset="0"/>
              </a:rPr>
              <a:t>Cidadão - Secretaria </a:t>
            </a:r>
            <a:r>
              <a:rPr lang="pt-BR" sz="2100" b="1" dirty="0">
                <a:latin typeface="Arial" panose="020B0604020202020204" pitchFamily="34" charset="0"/>
                <a:ea typeface="Calibri" panose="020F0502020204030204" pitchFamily="34" charset="0"/>
                <a:cs typeface="Arial" panose="020B0604020202020204" pitchFamily="34" charset="0"/>
              </a:rPr>
              <a:t>de Estado de Educação de Minas </a:t>
            </a:r>
            <a:r>
              <a:rPr lang="pt-BR" sz="2100" b="1" dirty="0" err="1">
                <a:latin typeface="Arial" panose="020B0604020202020204" pitchFamily="34" charset="0"/>
                <a:ea typeface="Calibri" panose="020F0502020204030204" pitchFamily="34" charset="0"/>
                <a:cs typeface="Arial" panose="020B0604020202020204" pitchFamily="34" charset="0"/>
              </a:rPr>
              <a:t>GeraisÓrgão</a:t>
            </a:r>
            <a:r>
              <a:rPr lang="pt-BR" sz="2100" b="1" dirty="0">
                <a:latin typeface="Arial" panose="020B0604020202020204" pitchFamily="34" charset="0"/>
                <a:ea typeface="Calibri" panose="020F0502020204030204" pitchFamily="34" charset="0"/>
                <a:cs typeface="Arial" panose="020B0604020202020204" pitchFamily="34" charset="0"/>
              </a:rPr>
              <a:t> Central - Cidade Administrativa Presidente Tancredo </a:t>
            </a:r>
            <a:r>
              <a:rPr lang="pt-BR" sz="2100" b="1" dirty="0" smtClean="0">
                <a:latin typeface="Arial" panose="020B0604020202020204" pitchFamily="34" charset="0"/>
                <a:ea typeface="Calibri" panose="020F0502020204030204" pitchFamily="34" charset="0"/>
                <a:cs typeface="Arial" panose="020B0604020202020204" pitchFamily="34" charset="0"/>
              </a:rPr>
              <a:t>Neves Rodovia </a:t>
            </a:r>
            <a:r>
              <a:rPr lang="pt-BR" sz="2100" b="1" dirty="0">
                <a:latin typeface="Arial" panose="020B0604020202020204" pitchFamily="34" charset="0"/>
                <a:ea typeface="Calibri" panose="020F0502020204030204" pitchFamily="34" charset="0"/>
                <a:cs typeface="Arial" panose="020B0604020202020204" pitchFamily="34" charset="0"/>
              </a:rPr>
              <a:t>Papa João Paulo II, 4143 – Prédio Minas – 10º e 11º andar – Bairro Serra </a:t>
            </a:r>
            <a:r>
              <a:rPr lang="pt-BR" sz="2100" b="1" dirty="0" smtClean="0">
                <a:latin typeface="Arial" panose="020B0604020202020204" pitchFamily="34" charset="0"/>
                <a:ea typeface="Calibri" panose="020F0502020204030204" pitchFamily="34" charset="0"/>
                <a:cs typeface="Arial" panose="020B0604020202020204" pitchFamily="34" charset="0"/>
              </a:rPr>
              <a:t>Verde CEP </a:t>
            </a:r>
            <a:r>
              <a:rPr lang="pt-BR" sz="2100" b="1" dirty="0">
                <a:latin typeface="Arial" panose="020B0604020202020204" pitchFamily="34" charset="0"/>
                <a:ea typeface="Calibri" panose="020F0502020204030204" pitchFamily="34" charset="0"/>
                <a:cs typeface="Arial" panose="020B0604020202020204" pitchFamily="34" charset="0"/>
              </a:rPr>
              <a:t>31630-900 – Belo </a:t>
            </a:r>
            <a:r>
              <a:rPr lang="pt-BR" sz="2100" b="1" dirty="0" err="1">
                <a:latin typeface="Arial" panose="020B0604020202020204" pitchFamily="34" charset="0"/>
                <a:ea typeface="Calibri" panose="020F0502020204030204" pitchFamily="34" charset="0"/>
                <a:cs typeface="Arial" panose="020B0604020202020204" pitchFamily="34" charset="0"/>
              </a:rPr>
              <a:t>Horizonte-MG</a:t>
            </a:r>
            <a:endParaRPr lang="pt-PT" sz="2100" b="1"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Agrupar 3"/>
          <p:cNvGrpSpPr/>
          <p:nvPr/>
        </p:nvGrpSpPr>
        <p:grpSpPr>
          <a:xfrm>
            <a:off x="1583508" y="1869916"/>
            <a:ext cx="8473440" cy="2633472"/>
            <a:chOff x="2048256" y="1914144"/>
            <a:chExt cx="8473440" cy="2633472"/>
          </a:xfrm>
        </p:grpSpPr>
        <p:sp>
          <p:nvSpPr>
            <p:cNvPr id="2" name="Retângulo 1"/>
            <p:cNvSpPr/>
            <p:nvPr/>
          </p:nvSpPr>
          <p:spPr>
            <a:xfrm>
              <a:off x="2048256" y="1914144"/>
              <a:ext cx="8473440" cy="2633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779520" y="2279289"/>
              <a:ext cx="6742176" cy="1985800"/>
            </a:xfrm>
            <a:prstGeom prst="rect">
              <a:avLst/>
            </a:prstGeom>
          </p:spPr>
          <p:txBody>
            <a:bodyPr wrap="square">
              <a:spAutoFit/>
            </a:bodyPr>
            <a:lstStyle/>
            <a:p>
              <a:pPr>
                <a:lnSpc>
                  <a:spcPct val="107000"/>
                </a:lnSpc>
                <a:spcAft>
                  <a:spcPts val="800"/>
                </a:spcAft>
              </a:pPr>
              <a:r>
                <a:rPr lang="pt-PT" sz="2300" dirty="0" smtClean="0">
                  <a:latin typeface="Arial" panose="020B0604020202020204" pitchFamily="34" charset="0"/>
                  <a:ea typeface="Calibri" panose="020F0502020204030204" pitchFamily="34" charset="0"/>
                  <a:cs typeface="Times New Roman" panose="02020603050405020304" pitchFamily="18" charset="0"/>
                </a:rPr>
                <a:t>A resposta inserida no sistema deve conter o reponsável pela informação. Geralmente o ponto focal apenas insere a resposta, mas não é o responsável por sua elaboração. Recomendamos que na assinatura conste nome, cargo, e setor.</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456" y="2407136"/>
              <a:ext cx="1382864" cy="1266746"/>
            </a:xfrm>
            <a:prstGeom prst="rect">
              <a:avLst/>
            </a:prstGeom>
          </p:spPr>
        </p:pic>
      </p:gr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361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925027"/>
            <a:ext cx="10276116" cy="458780"/>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4- </a:t>
            </a:r>
            <a:r>
              <a:rPr lang="pt-BR" sz="2400" dirty="0">
                <a:latin typeface="Arial" panose="020B0604020202020204" pitchFamily="34" charset="0"/>
                <a:cs typeface="Arial" panose="020B0604020202020204" pitchFamily="34" charset="0"/>
              </a:rPr>
              <a:t>As respostas possuem identificação do responsável pela informação?</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tângulo 6"/>
          <p:cNvSpPr/>
          <p:nvPr/>
        </p:nvSpPr>
        <p:spPr>
          <a:xfrm>
            <a:off x="682170" y="1649299"/>
            <a:ext cx="10809614" cy="4904548"/>
          </a:xfrm>
          <a:prstGeom prst="rect">
            <a:avLst/>
          </a:prstGeom>
        </p:spPr>
        <p:txBody>
          <a:bodyPr wrap="square">
            <a:spAutoFit/>
          </a:bodyPr>
          <a:lstStyle/>
          <a:p>
            <a:pPr>
              <a:lnSpc>
                <a:spcPct val="107000"/>
              </a:lnSpc>
              <a:spcAft>
                <a:spcPts val="800"/>
              </a:spcAft>
            </a:pPr>
            <a:r>
              <a:rPr lang="pt-BR" sz="2200" b="1" dirty="0" smtClean="0">
                <a:latin typeface="Arial" panose="020B0604020202020204" pitchFamily="34" charset="0"/>
                <a:ea typeface="Calibri" panose="020F0502020204030204" pitchFamily="34" charset="0"/>
                <a:cs typeface="Arial" panose="020B0604020202020204" pitchFamily="34" charset="0"/>
              </a:rPr>
              <a:t>Pedido</a:t>
            </a:r>
            <a:r>
              <a:rPr lang="pt-BR" sz="2200" b="1" dirty="0">
                <a:latin typeface="Arial" panose="020B0604020202020204" pitchFamily="34" charset="0"/>
                <a:ea typeface="Calibri" panose="020F0502020204030204" pitchFamily="34" charset="0"/>
                <a:cs typeface="Arial" panose="020B0604020202020204" pitchFamily="34" charset="0"/>
              </a:rPr>
              <a:t>:</a:t>
            </a:r>
            <a:r>
              <a:rPr lang="pt-BR" sz="2200" dirty="0">
                <a:latin typeface="Arial" panose="020B0604020202020204" pitchFamily="34" charset="0"/>
                <a:ea typeface="Calibri" panose="020F050202020403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BOM DIA! GOSTARIA DE SABER:</a:t>
            </a:r>
            <a:br>
              <a:rPr lang="pt-BR" sz="2200" dirty="0">
                <a:latin typeface="Arial" panose="020B0604020202020204" pitchFamily="34" charset="0"/>
                <a:cs typeface="Arial" panose="020B0604020202020204" pitchFamily="34" charset="0"/>
              </a:rPr>
            </a:br>
            <a:r>
              <a:rPr lang="pt-BR" sz="2200" dirty="0" smtClean="0">
                <a:latin typeface="Arial" panose="020B0604020202020204" pitchFamily="34" charset="0"/>
                <a:cs typeface="Arial" panose="020B0604020202020204" pitchFamily="34" charset="0"/>
              </a:rPr>
              <a:t>-</a:t>
            </a:r>
            <a:r>
              <a:rPr lang="pt-BR" sz="2200" dirty="0">
                <a:latin typeface="Arial" panose="020B0604020202020204" pitchFamily="34" charset="0"/>
                <a:cs typeface="Arial" panose="020B0604020202020204" pitchFamily="34" charset="0"/>
              </a:rPr>
              <a:t>NÚMERO DE POLICIAIS MILITARES INCLUÍDOS EM 2016</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NÚMERO DE POLICIAIS MILITARES QUE FORAM PARA RESERVA / APOSENTADOS EM 2016</a:t>
            </a:r>
            <a:r>
              <a:rPr lang="pt-BR" sz="2200" dirty="0" smtClean="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NÚMERO DE POLICIAIS MILITARES EXCLUÍDOS POR CRIMES / PROCESSOS EM 2016.</a:t>
            </a:r>
            <a:endParaRPr lang="pt-PT" sz="22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PT" sz="2200" b="1" dirty="0" smtClean="0">
                <a:latin typeface="Arial" panose="020B0604020202020204" pitchFamily="34" charset="0"/>
                <a:ea typeface="Calibri" panose="020F0502020204030204" pitchFamily="34" charset="0"/>
                <a:cs typeface="Arial" panose="020B0604020202020204" pitchFamily="34" charset="0"/>
              </a:rPr>
              <a:t>Resposta:</a:t>
            </a:r>
            <a:r>
              <a:rPr lang="pt-BR" sz="2200" dirty="0">
                <a:latin typeface="Arial" panose="020B0604020202020204" pitchFamily="34" charset="0"/>
                <a:cs typeface="Arial" panose="020B0604020202020204" pitchFamily="34" charset="0"/>
              </a:rPr>
              <a:t>Senhores boa tarde! </a:t>
            </a:r>
            <a:br>
              <a:rPr lang="pt-BR" sz="2200" dirty="0">
                <a:latin typeface="Arial" panose="020B0604020202020204" pitchFamily="34" charset="0"/>
                <a:cs typeface="Arial" panose="020B0604020202020204" pitchFamily="34" charset="0"/>
              </a:rPr>
            </a:br>
            <a:r>
              <a:rPr lang="pt-BR" sz="2200" dirty="0" smtClean="0">
                <a:latin typeface="Arial" panose="020B0604020202020204" pitchFamily="34" charset="0"/>
                <a:cs typeface="Arial" panose="020B0604020202020204" pitchFamily="34" charset="0"/>
              </a:rPr>
              <a:t>Em </a:t>
            </a:r>
            <a:r>
              <a:rPr lang="pt-BR" sz="2200" dirty="0">
                <a:latin typeface="Arial" panose="020B0604020202020204" pitchFamily="34" charset="0"/>
                <a:cs typeface="Arial" panose="020B0604020202020204" pitchFamily="34" charset="0"/>
              </a:rPr>
              <a:t>atenção a solicitação encaminhada à PMMG sob o protocolo nº 01250000029201769, cujo o solicitante é o </a:t>
            </a:r>
            <a:r>
              <a:rPr lang="pt-BR" sz="2200" dirty="0" err="1">
                <a:latin typeface="Arial" panose="020B0604020202020204" pitchFamily="34" charset="0"/>
                <a:cs typeface="Arial" panose="020B0604020202020204" pitchFamily="34" charset="0"/>
              </a:rPr>
              <a:t>Sr</a:t>
            </a:r>
            <a:r>
              <a:rPr lang="pt-BR" sz="2200" dirty="0">
                <a:latin typeface="Arial" panose="020B0604020202020204" pitchFamily="34" charset="0"/>
                <a:cs typeface="Arial" panose="020B0604020202020204" pitchFamily="34" charset="0"/>
              </a:rPr>
              <a:t> Rodrigo Alves Nunes Coelho, em anexo, encaminho lhe resposta que o solicitante deverá procurar pessoalmente o Centro de Administração de Pessoal (CAP) á Rua Álvares Maciel, nº 58, bairro Santa Efigênia/BH. </a:t>
            </a:r>
            <a:br>
              <a:rPr lang="pt-BR" sz="2200" dirty="0">
                <a:latin typeface="Arial" panose="020B0604020202020204" pitchFamily="34" charset="0"/>
                <a:cs typeface="Arial" panose="020B0604020202020204" pitchFamily="34" charset="0"/>
              </a:rPr>
            </a:br>
            <a:r>
              <a:rPr lang="pt-BR" sz="2200" dirty="0" smtClean="0">
                <a:latin typeface="Arial" panose="020B0604020202020204" pitchFamily="34" charset="0"/>
                <a:cs typeface="Arial" panose="020B0604020202020204" pitchFamily="34" charset="0"/>
              </a:rPr>
              <a:t>Diretoria </a:t>
            </a:r>
            <a:r>
              <a:rPr lang="pt-BR" sz="2200" dirty="0">
                <a:latin typeface="Arial" panose="020B0604020202020204" pitchFamily="34" charset="0"/>
                <a:cs typeface="Arial" panose="020B0604020202020204" pitchFamily="34" charset="0"/>
              </a:rPr>
              <a:t>de Recursos Humanos </a:t>
            </a:r>
            <a:br>
              <a:rPr lang="pt-BR" sz="2200" dirty="0">
                <a:latin typeface="Arial" panose="020B0604020202020204" pitchFamily="34" charset="0"/>
                <a:cs typeface="Arial" panose="020B0604020202020204" pitchFamily="34" charset="0"/>
              </a:rPr>
            </a:br>
            <a:r>
              <a:rPr lang="pt-BR" sz="2200" dirty="0">
                <a:latin typeface="Arial" panose="020B0604020202020204" pitchFamily="34" charset="0"/>
                <a:cs typeface="Arial" panose="020B0604020202020204" pitchFamily="34" charset="0"/>
              </a:rPr>
              <a:t>03 de Março de 2017.</a:t>
            </a:r>
            <a:endParaRPr lang="pt-BR"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4" descr="Resultado de imagem para n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609" y="2254948"/>
            <a:ext cx="3189554" cy="2073212"/>
          </a:xfrm>
          <a:prstGeom prst="rect">
            <a:avLst/>
          </a:prstGeom>
          <a:noFill/>
          <a:extLst>
            <a:ext uri="{909E8E84-426E-40DD-AFC4-6F175D3DCCD1}">
              <a14:hiddenFill xmlns:a14="http://schemas.microsoft.com/office/drawing/2010/main">
                <a:solidFill>
                  <a:srgbClr val="FFFFFF"/>
                </a:solidFill>
              </a14:hiddenFill>
            </a:ext>
          </a:extLst>
        </p:spPr>
      </p:pic>
      <p:sp>
        <p:nvSpPr>
          <p:cNvPr id="8"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49549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726948" y="3701696"/>
            <a:ext cx="5757636" cy="5066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7367886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728594"/>
            <a:ext cx="10276116" cy="487506"/>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a:latin typeface="Arial" panose="020B0604020202020204" pitchFamily="34" charset="0"/>
                <a:ea typeface="Calibri" panose="020F0502020204030204" pitchFamily="34" charset="0"/>
                <a:cs typeface="Times New Roman" panose="02020603050405020304" pitchFamily="18" charset="0"/>
              </a:rPr>
              <a:t>5</a:t>
            </a:r>
            <a:r>
              <a:rPr lang="pt-BR" sz="2300" dirty="0" smtClean="0">
                <a:latin typeface="Arial" panose="020B0604020202020204" pitchFamily="34" charset="0"/>
                <a:ea typeface="Calibri" panose="020F0502020204030204" pitchFamily="34" charset="0"/>
                <a:cs typeface="Times New Roman" panose="02020603050405020304" pitchFamily="18" charset="0"/>
              </a:rPr>
              <a:t>- </a:t>
            </a:r>
            <a:r>
              <a:rPr lang="pt-BR" sz="2400" dirty="0">
                <a:latin typeface="Arial" panose="020B0604020202020204" pitchFamily="34" charset="0"/>
                <a:cs typeface="Arial" panose="020B0604020202020204" pitchFamily="34" charset="0"/>
              </a:rPr>
              <a:t>O órgão respondeu os pedidos que deveriam ser reencaminhados?</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tângulo 7"/>
          <p:cNvSpPr/>
          <p:nvPr/>
        </p:nvSpPr>
        <p:spPr>
          <a:xfrm>
            <a:off x="524377" y="1409494"/>
            <a:ext cx="11143246" cy="4944430"/>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Pedido: </a:t>
            </a:r>
            <a:r>
              <a:rPr lang="pt-BR" sz="2300" dirty="0">
                <a:latin typeface="Arial" panose="020B0604020202020204" pitchFamily="34" charset="0"/>
                <a:ea typeface="Calibri" panose="020F0502020204030204" pitchFamily="34" charset="0"/>
                <a:cs typeface="Arial" panose="020B0604020202020204" pitchFamily="34" charset="0"/>
              </a:rPr>
              <a:t>Boa tarde! Gostaria de saber sobre o número de cargos vagos nas escolas Tiradentes em PEB1 - Professor de Educação Básica - Anos Iniciais da cidade de Teófilo Otoni, incluindo os cargos dos efetivados. Desde já agradeço a atenção.</a:t>
            </a:r>
            <a:endParaRPr lang="pt-PT" sz="23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PT" sz="2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Resposta:</a:t>
            </a:r>
            <a:r>
              <a:rPr lang="pt-PT" sz="2300" dirty="0" smtClean="0">
                <a:latin typeface="Arial" panose="020B0604020202020204" pitchFamily="34" charset="0"/>
                <a:ea typeface="Calibri" panose="020F0502020204030204" pitchFamily="34" charset="0"/>
                <a:cs typeface="Arial" panose="020B0604020202020204" pitchFamily="34" charset="0"/>
              </a:rPr>
              <a:t> </a:t>
            </a:r>
            <a:r>
              <a:rPr lang="pt-BR" sz="2300" dirty="0">
                <a:latin typeface="Arial" panose="020B0604020202020204" pitchFamily="34" charset="0"/>
                <a:ea typeface="Calibri" panose="020F0502020204030204" pitchFamily="34" charset="0"/>
                <a:cs typeface="Arial" panose="020B0604020202020204" pitchFamily="34" charset="0"/>
              </a:rPr>
              <a:t>Prezados </a:t>
            </a:r>
            <a:r>
              <a:rPr lang="pt-BR" sz="2300" dirty="0" err="1">
                <a:latin typeface="Arial" panose="020B0604020202020204" pitchFamily="34" charset="0"/>
                <a:ea typeface="Calibri" panose="020F0502020204030204" pitchFamily="34" charset="0"/>
                <a:cs typeface="Arial" panose="020B0604020202020204" pitchFamily="34" charset="0"/>
              </a:rPr>
              <a:t>Senhores,Recebemos</a:t>
            </a:r>
            <a:r>
              <a:rPr lang="pt-BR" sz="2300" dirty="0">
                <a:latin typeface="Arial" panose="020B0604020202020204" pitchFamily="34" charset="0"/>
                <a:ea typeface="Calibri" panose="020F0502020204030204" pitchFamily="34" charset="0"/>
                <a:cs typeface="Arial" panose="020B0604020202020204" pitchFamily="34" charset="0"/>
              </a:rPr>
              <a:t> seu pedido de informação n. 01070000001201669, de 25/01/2015, e esclarecemos que a informação solicitada não constitui área de competência do Gabinete Militar do Governador, conforme dispõem o art. 17, § 2º, do Decreto n. 45.969, de 24/05/2012. Solicitamos que encaminhe sua solicitação junto à Diretoria de Educação Escolar e Assistência Social - DEEAS da PMMG. Como não foi possível solucionar o seu questionamento, encerramos sua solicitação nesta data</a:t>
            </a:r>
            <a:r>
              <a:rPr lang="pt-BR" sz="2300" dirty="0" smtClean="0">
                <a:latin typeface="Arial" panose="020B0604020202020204" pitchFamily="34" charset="0"/>
                <a:ea typeface="Calibri" panose="020F0502020204030204" pitchFamily="34" charset="0"/>
                <a:cs typeface="Arial" panose="020B0604020202020204" pitchFamily="34" charset="0"/>
              </a:rPr>
              <a:t>. Atenciosamente</a:t>
            </a:r>
            <a:r>
              <a:rPr lang="pt-BR" sz="2300" dirty="0">
                <a:latin typeface="Arial" panose="020B0604020202020204" pitchFamily="34" charset="0"/>
                <a:ea typeface="Calibri" panose="020F0502020204030204" pitchFamily="34" charset="0"/>
                <a:cs typeface="Arial" panose="020B0604020202020204" pitchFamily="34" charset="0"/>
              </a:rPr>
              <a:t>,</a:t>
            </a:r>
            <a:endParaRPr lang="pt-PT" sz="23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Agrupar 8"/>
          <p:cNvGrpSpPr/>
          <p:nvPr/>
        </p:nvGrpSpPr>
        <p:grpSpPr>
          <a:xfrm>
            <a:off x="1503481" y="2163970"/>
            <a:ext cx="8095488" cy="2438400"/>
            <a:chOff x="1233774" y="7455378"/>
            <a:chExt cx="8095488" cy="2438400"/>
          </a:xfrm>
        </p:grpSpPr>
        <p:sp>
          <p:nvSpPr>
            <p:cNvPr id="2" name="Retângulo 1"/>
            <p:cNvSpPr/>
            <p:nvPr/>
          </p:nvSpPr>
          <p:spPr>
            <a:xfrm>
              <a:off x="1233774" y="7455378"/>
              <a:ext cx="8095488"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900706" y="7743555"/>
              <a:ext cx="6242305" cy="1862048"/>
            </a:xfrm>
            <a:prstGeom prst="rect">
              <a:avLst/>
            </a:prstGeom>
            <a:noFill/>
          </p:spPr>
          <p:txBody>
            <a:bodyPr wrap="square">
              <a:spAutoFit/>
            </a:bodyPr>
            <a:lstStyle/>
            <a:p>
              <a:r>
                <a:rPr lang="pt-BR" sz="2300" dirty="0">
                  <a:latin typeface="Arial" panose="020B0604020202020204" pitchFamily="34" charset="0"/>
                  <a:ea typeface="Calibri" panose="020F0502020204030204" pitchFamily="34" charset="0"/>
                  <a:cs typeface="Times New Roman" panose="02020603050405020304" pitchFamily="18" charset="0"/>
                </a:rPr>
                <a:t>Art. 17. § 2º Não estando a matéria afeta ao órgão ou entidade demandado, estes encaminharão o pedido à CGE para a redistribuição, no prazo de cinco dias, e providências de comunicação ao interessado</a:t>
              </a:r>
              <a:r>
                <a:rPr lang="pt-BR" sz="2300" dirty="0" smtClean="0">
                  <a:latin typeface="Arial" panose="020B0604020202020204" pitchFamily="34" charset="0"/>
                  <a:ea typeface="Calibri" panose="020F0502020204030204" pitchFamily="34" charset="0"/>
                  <a:cs typeface="Times New Roman" panose="02020603050405020304" pitchFamily="18" charset="0"/>
                </a:rPr>
                <a:t>. </a:t>
              </a:r>
              <a:endParaRPr lang="pt-BR" sz="23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343" y="8040061"/>
              <a:ext cx="1385363" cy="1269035"/>
            </a:xfrm>
            <a:prstGeom prst="rect">
              <a:avLst/>
            </a:prstGeom>
          </p:spPr>
        </p:pic>
      </p:gr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7460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Abrangência da Lei nº 12.527/11</a:t>
            </a:r>
          </a:p>
        </p:txBody>
      </p:sp>
      <p:sp>
        <p:nvSpPr>
          <p:cNvPr id="10" name="Retângulo 9"/>
          <p:cNvSpPr/>
          <p:nvPr/>
        </p:nvSpPr>
        <p:spPr>
          <a:xfrm>
            <a:off x="1489512" y="1422115"/>
            <a:ext cx="9213330" cy="553998"/>
          </a:xfrm>
          <a:prstGeom prst="rect">
            <a:avLst/>
          </a:prstGeom>
        </p:spPr>
        <p:txBody>
          <a:bodyPr wrap="square">
            <a:spAutoFit/>
          </a:bodyPr>
          <a:lstStyle/>
          <a:p>
            <a:pPr algn="ctr"/>
            <a:r>
              <a:rPr lang="pt-BR" sz="3000" b="1" dirty="0">
                <a:solidFill>
                  <a:srgbClr val="C00000"/>
                </a:solidFill>
                <a:latin typeface="+mj-lt"/>
                <a:cs typeface="Times New Roman" panose="02020603050405020304" pitchFamily="18" charset="0"/>
              </a:rPr>
              <a:t>	</a:t>
            </a:r>
            <a:r>
              <a:rPr lang="pt-BR" sz="3000" b="1" dirty="0" smtClean="0">
                <a:solidFill>
                  <a:srgbClr val="002060"/>
                </a:solidFill>
                <a:cs typeface="Times New Roman" panose="02020603050405020304" pitchFamily="18" charset="0"/>
              </a:rPr>
              <a:t>União, Estados, Distrito Federal e Municípios</a:t>
            </a:r>
          </a:p>
        </p:txBody>
      </p:sp>
      <p:pic>
        <p:nvPicPr>
          <p:cNvPr id="11" name="Imagem 10"/>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rot="20883986">
            <a:off x="1085920" y="4665458"/>
            <a:ext cx="434856" cy="421517"/>
          </a:xfrm>
          <a:prstGeom prst="rect">
            <a:avLst/>
          </a:prstGeom>
        </p:spPr>
      </p:pic>
      <p:sp>
        <p:nvSpPr>
          <p:cNvPr id="12" name="Retângulo 11"/>
          <p:cNvSpPr/>
          <p:nvPr/>
        </p:nvSpPr>
        <p:spPr>
          <a:xfrm>
            <a:off x="289122" y="2218495"/>
            <a:ext cx="11341768" cy="2215991"/>
          </a:xfrm>
          <a:prstGeom prst="rect">
            <a:avLst/>
          </a:prstGeom>
        </p:spPr>
        <p:txBody>
          <a:bodyPr wrap="square">
            <a:spAutoFit/>
          </a:bodyPr>
          <a:lstStyle/>
          <a:p>
            <a:pPr marL="342900" indent="-342900" algn="just">
              <a:buFont typeface="Arial" panose="020B0604020202020204" pitchFamily="34" charset="0"/>
              <a:buChar char="•"/>
            </a:pPr>
            <a:r>
              <a:rPr lang="pt-BR" sz="2300" dirty="0" smtClean="0">
                <a:solidFill>
                  <a:srgbClr val="000000"/>
                </a:solidFill>
                <a:cs typeface="Times New Roman" panose="02020603050405020304" pitchFamily="18" charset="0"/>
              </a:rPr>
              <a:t>Os </a:t>
            </a:r>
            <a:r>
              <a:rPr lang="pt-BR" sz="2300" dirty="0">
                <a:solidFill>
                  <a:srgbClr val="000000"/>
                </a:solidFill>
                <a:cs typeface="Times New Roman" panose="02020603050405020304" pitchFamily="18" charset="0"/>
              </a:rPr>
              <a:t>órgãos públicos integrantes da administração direta dos Poderes Executivo, </a:t>
            </a:r>
            <a:r>
              <a:rPr lang="pt-BR" sz="2300" dirty="0" smtClean="0">
                <a:solidFill>
                  <a:srgbClr val="000000"/>
                </a:solidFill>
                <a:cs typeface="Times New Roman" panose="02020603050405020304" pitchFamily="18" charset="0"/>
              </a:rPr>
              <a:t>Legislativo, Judiciário, bem como os Tribunais de Contas </a:t>
            </a:r>
            <a:r>
              <a:rPr lang="pt-BR" sz="2300" dirty="0">
                <a:solidFill>
                  <a:srgbClr val="000000"/>
                </a:solidFill>
                <a:cs typeface="Times New Roman" panose="02020603050405020304" pitchFamily="18" charset="0"/>
              </a:rPr>
              <a:t>e do Ministério Público; </a:t>
            </a:r>
            <a:endParaRPr lang="pt-BR" sz="2300" dirty="0" smtClean="0">
              <a:solidFill>
                <a:srgbClr val="000000"/>
              </a:solidFill>
              <a:cs typeface="Times New Roman" panose="02020603050405020304" pitchFamily="18" charset="0"/>
            </a:endParaRPr>
          </a:p>
          <a:p>
            <a:pPr algn="just"/>
            <a:endParaRPr lang="pt-BR" sz="2300" dirty="0">
              <a:solidFill>
                <a:srgbClr val="000000"/>
              </a:solidFill>
              <a:cs typeface="Times New Roman" panose="02020603050405020304" pitchFamily="18" charset="0"/>
            </a:endParaRPr>
          </a:p>
          <a:p>
            <a:pPr marL="342900" indent="-342900" algn="just">
              <a:buFont typeface="Arial" panose="020B0604020202020204" pitchFamily="34" charset="0"/>
              <a:buChar char="•"/>
            </a:pPr>
            <a:r>
              <a:rPr lang="pt-BR" sz="2300" dirty="0">
                <a:solidFill>
                  <a:srgbClr val="000000"/>
                </a:solidFill>
                <a:cs typeface="Times New Roman" panose="02020603050405020304" pitchFamily="18" charset="0"/>
              </a:rPr>
              <a:t>A</a:t>
            </a:r>
            <a:r>
              <a:rPr lang="pt-BR" sz="2300" dirty="0" smtClean="0">
                <a:solidFill>
                  <a:srgbClr val="000000"/>
                </a:solidFill>
                <a:cs typeface="Times New Roman" panose="02020603050405020304" pitchFamily="18" charset="0"/>
              </a:rPr>
              <a:t>s </a:t>
            </a:r>
            <a:r>
              <a:rPr lang="pt-BR" sz="2300" dirty="0">
                <a:solidFill>
                  <a:srgbClr val="000000"/>
                </a:solidFill>
                <a:cs typeface="Times New Roman" panose="02020603050405020304" pitchFamily="18" charset="0"/>
              </a:rPr>
              <a:t>autarquias, as fundações públicas, as empresas públicas, as sociedades de economia mista e demais entidades controladas direta ou indiretamente pela União, Estados, Distrito Federal e Municípios. </a:t>
            </a:r>
            <a:endParaRPr lang="pt-BR" sz="2300" b="0" i="0" dirty="0">
              <a:solidFill>
                <a:srgbClr val="000000"/>
              </a:solidFill>
              <a:effectLst/>
              <a:cs typeface="Times New Roman" panose="02020603050405020304" pitchFamily="18" charset="0"/>
            </a:endParaRPr>
          </a:p>
        </p:txBody>
      </p:sp>
      <p:sp>
        <p:nvSpPr>
          <p:cNvPr id="14" name="Retângulo 13"/>
          <p:cNvSpPr/>
          <p:nvPr/>
        </p:nvSpPr>
        <p:spPr>
          <a:xfrm>
            <a:off x="1745822" y="4508693"/>
            <a:ext cx="9821267" cy="1323439"/>
          </a:xfrm>
          <a:prstGeom prst="rect">
            <a:avLst/>
          </a:prstGeom>
        </p:spPr>
        <p:txBody>
          <a:bodyPr wrap="square">
            <a:spAutoFit/>
          </a:bodyPr>
          <a:lstStyle/>
          <a:p>
            <a:pPr>
              <a:buClr>
                <a:srgbClr val="008080"/>
              </a:buClr>
              <a:defRPr/>
            </a:pPr>
            <a:r>
              <a:rPr lang="pt-BR" sz="2000" i="1" dirty="0">
                <a:solidFill>
                  <a:srgbClr val="002060"/>
                </a:solidFill>
                <a:cs typeface="Times New Roman" panose="02020603050405020304" pitchFamily="18" charset="0"/>
              </a:rPr>
              <a:t>As </a:t>
            </a:r>
            <a:r>
              <a:rPr lang="pt-BR" sz="2000" i="1" dirty="0" smtClean="0">
                <a:solidFill>
                  <a:srgbClr val="002060"/>
                </a:solidFill>
                <a:cs typeface="Times New Roman" panose="02020603050405020304" pitchFamily="18" charset="0"/>
              </a:rPr>
              <a:t>entidades privadas sem fins lucrativos  </a:t>
            </a:r>
            <a:r>
              <a:rPr lang="pt-BR" sz="2000" i="1" dirty="0">
                <a:solidFill>
                  <a:srgbClr val="002060"/>
                </a:solidFill>
                <a:cs typeface="Times New Roman" panose="02020603050405020304" pitchFamily="18" charset="0"/>
              </a:rPr>
              <a:t>deverão publicar e dar acesso às informações no que se refere à parcela dos </a:t>
            </a:r>
            <a:r>
              <a:rPr lang="pt-BR" sz="2000" i="1" dirty="0" smtClean="0">
                <a:solidFill>
                  <a:srgbClr val="002060"/>
                </a:solidFill>
                <a:cs typeface="Times New Roman" panose="02020603050405020304" pitchFamily="18" charset="0"/>
              </a:rPr>
              <a:t>recursos </a:t>
            </a:r>
            <a:r>
              <a:rPr lang="pt-BR" sz="2000" i="1" dirty="0">
                <a:solidFill>
                  <a:srgbClr val="002060"/>
                </a:solidFill>
                <a:cs typeface="Times New Roman" panose="02020603050405020304" pitchFamily="18" charset="0"/>
              </a:rPr>
              <a:t>públicos recebidos diretamente do orçamento ou mediante subvenções sociais, contrato de gestão, termo de parceria, convênios, acordo, ajustes ou outros instrumentos congêneres.</a:t>
            </a:r>
          </a:p>
        </p:txBody>
      </p:sp>
      <p:sp>
        <p:nvSpPr>
          <p:cNvPr id="8" name="Retângulo 7"/>
          <p:cNvSpPr/>
          <p:nvPr/>
        </p:nvSpPr>
        <p:spPr>
          <a:xfrm>
            <a:off x="736979" y="765527"/>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Subordinação conforme artigo 1º e 2º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16516495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722744" y="4114800"/>
            <a:ext cx="5798911" cy="16681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6788957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981899"/>
            <a:ext cx="10276116" cy="2565959"/>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400" dirty="0">
                <a:latin typeface="Arial" panose="020B0604020202020204" pitchFamily="34" charset="0"/>
                <a:cs typeface="Arial" panose="020B0604020202020204" pitchFamily="34" charset="0"/>
              </a:rPr>
              <a:t>6</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No caso de negativa de acesso o órgão apresentou as razões da negativa, a possibilidade e prazo para recurso e a autoridade que o apreciará? </a:t>
            </a:r>
            <a:endParaRPr lang="pt-BR" sz="2400" dirty="0" smtClean="0">
              <a:latin typeface="Arial" panose="020B0604020202020204" pitchFamily="34" charset="0"/>
              <a:cs typeface="Arial" panose="020B0604020202020204" pitchFamily="34" charset="0"/>
            </a:endParaRPr>
          </a:p>
          <a:p>
            <a:pPr>
              <a:lnSpc>
                <a:spcPct val="107000"/>
              </a:lnSpc>
              <a:spcAft>
                <a:spcPts val="800"/>
              </a:spcAft>
            </a:pPr>
            <a:r>
              <a:rPr lang="pt-BR" sz="2400" dirty="0" smtClean="0">
                <a:latin typeface="Arial" panose="020B0604020202020204" pitchFamily="34" charset="0"/>
                <a:cs typeface="Arial" panose="020B0604020202020204" pitchFamily="34" charset="0"/>
              </a:rPr>
              <a:t>Ou </a:t>
            </a:r>
            <a:r>
              <a:rPr lang="pt-BR" sz="2400" dirty="0">
                <a:latin typeface="Arial" panose="020B0604020202020204" pitchFamily="34" charset="0"/>
                <a:cs typeface="Arial" panose="020B0604020202020204" pitchFamily="34" charset="0"/>
              </a:rPr>
              <a:t>no caso de informação classificada, possibilidade de apresentação de pedido de desclassificação da informação, quando for o caso, com indicação da autoridade classificadora que o apreciará</a:t>
            </a:r>
            <a:r>
              <a:rPr lang="pt-BR" sz="2400" dirty="0" smtClean="0">
                <a:latin typeface="Arial" panose="020B0604020202020204" pitchFamily="34" charset="0"/>
                <a:cs typeface="Arial" panose="020B0604020202020204" pitchFamily="34" charset="0"/>
              </a:rPr>
              <a:t>? </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tângulo 8"/>
          <p:cNvSpPr/>
          <p:nvPr/>
        </p:nvSpPr>
        <p:spPr>
          <a:xfrm>
            <a:off x="834861" y="4122371"/>
            <a:ext cx="10276116" cy="800219"/>
          </a:xfrm>
          <a:prstGeom prst="rect">
            <a:avLst/>
          </a:prstGeom>
        </p:spPr>
        <p:txBody>
          <a:bodyPr wrap="square">
            <a:spAutoFit/>
          </a:bodyPr>
          <a:lstStyle/>
          <a:p>
            <a:r>
              <a:rPr lang="pt-BR" sz="2300" dirty="0" smtClean="0">
                <a:latin typeface="Arial" panose="020B0604020202020204" pitchFamily="34" charset="0"/>
                <a:ea typeface="Calibri" panose="020F0502020204030204" pitchFamily="34" charset="0"/>
                <a:cs typeface="Times New Roman" panose="02020603050405020304" pitchFamily="18" charset="0"/>
              </a:rPr>
              <a:t>Foram considerados os pedidos de acesso negado e acesso parcialmente concedido para essa análise.</a:t>
            </a:r>
            <a:endParaRPr lang="pt-BR" sz="2300" dirty="0">
              <a:latin typeface="Arial" panose="020B0604020202020204" pitchFamily="34" charset="0"/>
              <a:ea typeface="Calibri" panose="020F0502020204030204" pitchFamily="34" charset="0"/>
              <a:cs typeface="Times New Roman" panose="02020603050405020304" pitchFamily="18" charset="0"/>
            </a:endParaRPr>
          </a:p>
        </p:txBody>
      </p:sp>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4291692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03942" y="1857334"/>
            <a:ext cx="6265269" cy="3277820"/>
          </a:xfrm>
          <a:prstGeom prst="rect">
            <a:avLst/>
          </a:prstGeom>
        </p:spPr>
        <p:txBody>
          <a:bodyPr wrap="square">
            <a:spAutoFit/>
          </a:bodyPr>
          <a:lstStyle/>
          <a:p>
            <a:r>
              <a:rPr lang="pt-BR" sz="2300" dirty="0">
                <a:latin typeface="Arial" panose="020B0604020202020204" pitchFamily="34" charset="0"/>
                <a:ea typeface="Calibri" panose="020F0502020204030204" pitchFamily="34" charset="0"/>
                <a:cs typeface="Times New Roman" panose="02020603050405020304" pitchFamily="18" charset="0"/>
              </a:rPr>
              <a:t>Art. 22. Negado o pedido de acesso à informação, será enviada ao requerente, no prazo de resposta, comunicação com:</a:t>
            </a:r>
          </a:p>
          <a:p>
            <a:endParaRPr lang="pt-BR" sz="2300" dirty="0">
              <a:latin typeface="Arial" panose="020B0604020202020204" pitchFamily="34" charset="0"/>
              <a:ea typeface="Calibri" panose="020F0502020204030204" pitchFamily="34" charset="0"/>
              <a:cs typeface="Times New Roman" panose="02020603050405020304" pitchFamily="18" charset="0"/>
            </a:endParaRPr>
          </a:p>
          <a:p>
            <a:r>
              <a:rPr lang="pt-BR" sz="2300" dirty="0">
                <a:latin typeface="Arial" panose="020B0604020202020204" pitchFamily="34" charset="0"/>
                <a:ea typeface="Calibri" panose="020F0502020204030204" pitchFamily="34" charset="0"/>
                <a:cs typeface="Times New Roman" panose="02020603050405020304" pitchFamily="18" charset="0"/>
              </a:rPr>
              <a:t>I - razões da negativa de acesso e seu fundamento legal;</a:t>
            </a:r>
          </a:p>
          <a:p>
            <a:endParaRPr lang="pt-BR" sz="2300" dirty="0">
              <a:latin typeface="Arial" panose="020B0604020202020204" pitchFamily="34" charset="0"/>
              <a:ea typeface="Calibri" panose="020F0502020204030204" pitchFamily="34" charset="0"/>
              <a:cs typeface="Times New Roman" panose="02020603050405020304" pitchFamily="18" charset="0"/>
            </a:endParaRPr>
          </a:p>
          <a:p>
            <a:r>
              <a:rPr lang="pt-BR" sz="2300" dirty="0">
                <a:latin typeface="Arial" panose="020B0604020202020204" pitchFamily="34" charset="0"/>
                <a:ea typeface="Calibri" panose="020F0502020204030204" pitchFamily="34" charset="0"/>
                <a:cs typeface="Times New Roman" panose="02020603050405020304" pitchFamily="18" charset="0"/>
              </a:rPr>
              <a:t>II - possibilidade e prazo de recurso, com indicação da autoridade que o </a:t>
            </a:r>
            <a:r>
              <a:rPr lang="pt-BR" sz="2300" dirty="0" smtClean="0">
                <a:latin typeface="Arial" panose="020B0604020202020204" pitchFamily="34" charset="0"/>
                <a:ea typeface="Calibri" panose="020F0502020204030204" pitchFamily="34" charset="0"/>
                <a:cs typeface="Times New Roman" panose="02020603050405020304" pitchFamily="18" charset="0"/>
              </a:rPr>
              <a:t>apreciará;</a:t>
            </a:r>
            <a:endParaRPr lang="pt-BR" sz="2300" dirty="0">
              <a:latin typeface="Arial" panose="020B060402020202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703942" y="1062569"/>
            <a:ext cx="10276116" cy="443519"/>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Negativa de acesso</a:t>
            </a: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211" y="1909122"/>
            <a:ext cx="4355242" cy="3040604"/>
          </a:xfrm>
          <a:prstGeom prst="rect">
            <a:avLst/>
          </a:prstGeom>
        </p:spPr>
      </p:pic>
    </p:spTree>
    <p:extLst>
      <p:ext uri="{BB962C8B-B14F-4D97-AF65-F5344CB8AC3E}">
        <p14:creationId xmlns:p14="http://schemas.microsoft.com/office/powerpoint/2010/main" val="16454811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703942" y="1675073"/>
            <a:ext cx="10276116" cy="4084451"/>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Pedido: </a:t>
            </a:r>
            <a:r>
              <a:rPr lang="pt-BR" sz="2300" dirty="0">
                <a:latin typeface="Arial" panose="020B0604020202020204" pitchFamily="34" charset="0"/>
                <a:ea typeface="Calibri" panose="020F0502020204030204" pitchFamily="34" charset="0"/>
                <a:cs typeface="Times New Roman" panose="02020603050405020304" pitchFamily="18" charset="0"/>
              </a:rPr>
              <a:t>Solicito acesso ao período de tempo trabalhado, faltas, afastamentos e licenças dos professores da rede pública do estado de Minas Gerais, no período de 2007 a 2014 e com o código do docente usado nas bases de dados do INEP</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Prezada Lívia</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Informo </a:t>
            </a:r>
            <a:r>
              <a:rPr lang="pt-BR" sz="2300" dirty="0">
                <a:latin typeface="Arial" panose="020B0604020202020204" pitchFamily="34" charset="0"/>
                <a:ea typeface="Calibri" panose="020F0502020204030204" pitchFamily="34" charset="0"/>
                <a:cs typeface="Times New Roman" panose="02020603050405020304" pitchFamily="18" charset="0"/>
              </a:rPr>
              <a:t>que a presente solicitação se enquadra nos incisos do artigo 16 do Dec. 45.969/12, uma vez que não define os parâmetros para atendimento a solicitação, execução de inúmeros arquivos de dados e tratamento das informações</a:t>
            </a:r>
            <a:r>
              <a:rPr lang="pt-BR" sz="2300" dirty="0" smtClean="0">
                <a:latin typeface="Arial" panose="020B0604020202020204" pitchFamily="34" charset="0"/>
                <a:ea typeface="Calibri" panose="020F0502020204030204" pitchFamily="34" charset="0"/>
                <a:cs typeface="Times New Roman" panose="02020603050405020304" pitchFamily="18" charset="0"/>
              </a:rPr>
              <a:t>. O </a:t>
            </a:r>
            <a:r>
              <a:rPr lang="pt-BR" sz="2300" dirty="0">
                <a:latin typeface="Arial" panose="020B0604020202020204" pitchFamily="34" charset="0"/>
                <a:ea typeface="Calibri" panose="020F0502020204030204" pitchFamily="34" charset="0"/>
                <a:cs typeface="Times New Roman" panose="02020603050405020304" pitchFamily="18" charset="0"/>
              </a:rPr>
              <a:t>Decreto 45.969/12 assim dispõe em seu artigo 16</a:t>
            </a:r>
            <a:r>
              <a:rPr lang="pt-BR" sz="2300" dirty="0" smtClean="0">
                <a:latin typeface="Arial" panose="020B0604020202020204" pitchFamily="34" charset="0"/>
                <a:ea typeface="Calibri" panose="020F0502020204030204" pitchFamily="34" charset="0"/>
                <a:cs typeface="Times New Roman" panose="02020603050405020304" pitchFamily="18" charset="0"/>
              </a:rPr>
              <a:t>. (...) Atenciosamente</a:t>
            </a:r>
            <a:r>
              <a:rPr lang="pt-BR" sz="2300" dirty="0">
                <a:latin typeface="Arial" panose="020B0604020202020204" pitchFamily="34" charset="0"/>
                <a:ea typeface="Calibri" panose="020F0502020204030204" pitchFamily="34" charset="0"/>
                <a:cs typeface="Times New Roman" panose="02020603050405020304" pitchFamily="18" charset="0"/>
              </a:rPr>
              <a:t>,</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703942" y="963995"/>
            <a:ext cx="10276116" cy="4710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Negativa de acesso</a:t>
            </a: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2824418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703942" y="933621"/>
            <a:ext cx="10276116" cy="443519"/>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Negativa de acesso com justificativa de classificação</a:t>
            </a:r>
          </a:p>
        </p:txBody>
      </p:sp>
      <p:sp>
        <p:nvSpPr>
          <p:cNvPr id="10" name="Retângulo 9"/>
          <p:cNvSpPr/>
          <p:nvPr/>
        </p:nvSpPr>
        <p:spPr>
          <a:xfrm>
            <a:off x="703942" y="1857334"/>
            <a:ext cx="10276116" cy="3985706"/>
          </a:xfrm>
          <a:prstGeom prst="rect">
            <a:avLst/>
          </a:prstGeom>
        </p:spPr>
        <p:txBody>
          <a:bodyPr wrap="square">
            <a:spAutoFit/>
          </a:bodyPr>
          <a:lstStyle/>
          <a:p>
            <a:r>
              <a:rPr lang="pt-BR" sz="2300" dirty="0">
                <a:latin typeface="Arial" panose="020B0604020202020204" pitchFamily="34" charset="0"/>
                <a:ea typeface="Calibri" panose="020F0502020204030204" pitchFamily="34" charset="0"/>
                <a:cs typeface="Times New Roman" panose="02020603050405020304" pitchFamily="18" charset="0"/>
              </a:rPr>
              <a:t>Art. 22. Negado o pedido de acesso à informação, será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r>
              <a:rPr lang="pt-BR" sz="2300" dirty="0" smtClean="0">
                <a:latin typeface="Arial" panose="020B0604020202020204" pitchFamily="34" charset="0"/>
                <a:ea typeface="Calibri" panose="020F0502020204030204" pitchFamily="34" charset="0"/>
                <a:cs typeface="Times New Roman" panose="02020603050405020304" pitchFamily="18" charset="0"/>
              </a:rPr>
              <a:t>enviada </a:t>
            </a:r>
            <a:r>
              <a:rPr lang="pt-BR" sz="2300" dirty="0">
                <a:latin typeface="Arial" panose="020B0604020202020204" pitchFamily="34" charset="0"/>
                <a:ea typeface="Calibri" panose="020F0502020204030204" pitchFamily="34" charset="0"/>
                <a:cs typeface="Times New Roman" panose="02020603050405020304" pitchFamily="18" charset="0"/>
              </a:rPr>
              <a:t>ao requerente, no prazo de resposta, comunicação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r>
              <a:rPr lang="pt-BR" sz="2300" dirty="0" smtClean="0">
                <a:latin typeface="Arial" panose="020B0604020202020204" pitchFamily="34" charset="0"/>
                <a:ea typeface="Calibri" panose="020F0502020204030204" pitchFamily="34" charset="0"/>
                <a:cs typeface="Times New Roman" panose="02020603050405020304" pitchFamily="18" charset="0"/>
              </a:rPr>
              <a:t>com</a:t>
            </a:r>
            <a:r>
              <a:rPr lang="pt-BR" sz="2300" dirty="0">
                <a:latin typeface="Arial" panose="020B0604020202020204" pitchFamily="34" charset="0"/>
                <a:ea typeface="Calibri" panose="020F0502020204030204" pitchFamily="34" charset="0"/>
                <a:cs typeface="Times New Roman" panose="02020603050405020304" pitchFamily="18" charset="0"/>
              </a:rPr>
              <a:t>:</a:t>
            </a:r>
          </a:p>
          <a:p>
            <a:endParaRPr lang="pt-BR" sz="2300" dirty="0">
              <a:latin typeface="Arial" panose="020B0604020202020204" pitchFamily="34" charset="0"/>
              <a:ea typeface="Calibri" panose="020F0502020204030204" pitchFamily="34" charset="0"/>
              <a:cs typeface="Times New Roman" panose="02020603050405020304" pitchFamily="18" charset="0"/>
            </a:endParaRPr>
          </a:p>
          <a:p>
            <a:r>
              <a:rPr lang="pt-BR" sz="2300" dirty="0">
                <a:latin typeface="Arial" panose="020B0604020202020204" pitchFamily="34" charset="0"/>
                <a:ea typeface="Calibri" panose="020F0502020204030204" pitchFamily="34" charset="0"/>
                <a:cs typeface="Times New Roman" panose="02020603050405020304" pitchFamily="18" charset="0"/>
              </a:rPr>
              <a:t>III - possibilidade de apresentação de pedido de desclassificação da informação, quando for o caso, com indicação da autoridade classificadora que o apreciará.</a:t>
            </a:r>
          </a:p>
          <a:p>
            <a:endParaRPr lang="pt-BR" sz="2300" dirty="0">
              <a:latin typeface="Arial" panose="020B0604020202020204" pitchFamily="34" charset="0"/>
              <a:ea typeface="Calibri" panose="020F0502020204030204" pitchFamily="34" charset="0"/>
              <a:cs typeface="Times New Roman" panose="02020603050405020304" pitchFamily="18" charset="0"/>
            </a:endParaRPr>
          </a:p>
          <a:p>
            <a:r>
              <a:rPr lang="pt-BR" sz="2300" dirty="0">
                <a:latin typeface="Arial" panose="020B0604020202020204" pitchFamily="34" charset="0"/>
                <a:ea typeface="Calibri" panose="020F0502020204030204" pitchFamily="34" charset="0"/>
                <a:cs typeface="Times New Roman" panose="02020603050405020304" pitchFamily="18" charset="0"/>
              </a:rPr>
              <a:t>§ 1º As razões de negativa de acesso à informação classificada indicarão o fundamento legal da classificação, a autoridade que a classificou e o código de indexação do documento classificado.</a:t>
            </a: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pic>
        <p:nvPicPr>
          <p:cNvPr id="2" name="Imagem 1"/>
          <p:cNvPicPr>
            <a:picLocks noChangeAspect="1"/>
          </p:cNvPicPr>
          <p:nvPr/>
        </p:nvPicPr>
        <p:blipFill rotWithShape="1">
          <a:blip r:embed="rId3"/>
          <a:srcRect l="14990" t="22453" r="6683" b="5954"/>
          <a:stretch/>
        </p:blipFill>
        <p:spPr>
          <a:xfrm>
            <a:off x="8946292" y="896947"/>
            <a:ext cx="2644346" cy="2118481"/>
          </a:xfrm>
          <a:prstGeom prst="rect">
            <a:avLst/>
          </a:prstGeom>
        </p:spPr>
      </p:pic>
    </p:spTree>
    <p:extLst>
      <p:ext uri="{BB962C8B-B14F-4D97-AF65-F5344CB8AC3E}">
        <p14:creationId xmlns:p14="http://schemas.microsoft.com/office/powerpoint/2010/main" val="1729876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703942" y="1357696"/>
            <a:ext cx="10276116" cy="5425716"/>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Pedido: </a:t>
            </a:r>
            <a:r>
              <a:rPr lang="pt-BR" sz="2300" dirty="0">
                <a:latin typeface="Arial" panose="020B0604020202020204" pitchFamily="34" charset="0"/>
                <a:ea typeface="Calibri" panose="020F0502020204030204" pitchFamily="34" charset="0"/>
                <a:cs typeface="Times New Roman" panose="02020603050405020304" pitchFamily="18" charset="0"/>
              </a:rPr>
              <a:t>As perguntas são:1. A relação de todos os </a:t>
            </a:r>
            <a:r>
              <a:rPr lang="pt-BR" sz="2300" dirty="0" err="1">
                <a:latin typeface="Arial" panose="020B0604020202020204" pitchFamily="34" charset="0"/>
                <a:ea typeface="Calibri" panose="020F0502020204030204" pitchFamily="34" charset="0"/>
                <a:cs typeface="Times New Roman" panose="02020603050405020304" pitchFamily="18" charset="0"/>
              </a:rPr>
              <a:t>vôos</a:t>
            </a:r>
            <a:r>
              <a:rPr lang="pt-BR" sz="2300" dirty="0">
                <a:latin typeface="Arial" panose="020B0604020202020204" pitchFamily="34" charset="0"/>
                <a:ea typeface="Calibri" panose="020F0502020204030204" pitchFamily="34" charset="0"/>
                <a:cs typeface="Times New Roman" panose="02020603050405020304" pitchFamily="18" charset="0"/>
              </a:rPr>
              <a:t> realizados em 2015 pelo Governador em aviões fretados pelo governo junto à Líder Taxi Aéreo, contendo a data de realização do voo, o trajeto realizado, a listagem de passageiros e o motivo da viagem</a:t>
            </a:r>
            <a:r>
              <a:rPr lang="pt-BR" sz="2300" dirty="0" smtClean="0">
                <a:latin typeface="Arial" panose="020B0604020202020204" pitchFamily="34" charset="0"/>
                <a:ea typeface="Calibri" panose="020F0502020204030204" pitchFamily="34" charset="0"/>
                <a:cs typeface="Times New Roman" panose="02020603050405020304" pitchFamily="18" charset="0"/>
              </a:rPr>
              <a:t>; (...) Atenciosamente, Deputado </a:t>
            </a:r>
            <a:r>
              <a:rPr lang="pt-BR" sz="2300" dirty="0">
                <a:latin typeface="Arial" panose="020B0604020202020204" pitchFamily="34" charset="0"/>
                <a:ea typeface="Calibri" panose="020F0502020204030204" pitchFamily="34" charset="0"/>
                <a:cs typeface="Times New Roman" panose="02020603050405020304" pitchFamily="18" charset="0"/>
              </a:rPr>
              <a:t>Sargento </a:t>
            </a:r>
            <a:r>
              <a:rPr lang="pt-BR" sz="2300" dirty="0" smtClean="0">
                <a:latin typeface="Arial" panose="020B0604020202020204" pitchFamily="34" charset="0"/>
                <a:ea typeface="Calibri" panose="020F0502020204030204" pitchFamily="34" charset="0"/>
                <a:cs typeface="Times New Roman" panose="02020603050405020304" pitchFamily="18" charset="0"/>
              </a:rPr>
              <a:t>Rodrigues</a:t>
            </a:r>
          </a:p>
          <a:p>
            <a:pPr>
              <a:lnSpc>
                <a:spcPct val="107000"/>
              </a:lnSpc>
              <a:spcAft>
                <a:spcPts val="800"/>
              </a:spcAft>
            </a:pPr>
            <a:endParaRPr lang="pt-PT" sz="15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Prezado Senhor</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Recebemos </a:t>
            </a:r>
            <a:r>
              <a:rPr lang="pt-BR" sz="2300" dirty="0">
                <a:latin typeface="Arial" panose="020B0604020202020204" pitchFamily="34" charset="0"/>
                <a:ea typeface="Calibri" panose="020F0502020204030204" pitchFamily="34" charset="0"/>
                <a:cs typeface="Times New Roman" panose="02020603050405020304" pitchFamily="18" charset="0"/>
              </a:rPr>
              <a:t>seu pedido de informação de n. 01070000004201601, de 12/04/2016, e conforme resposta anteriormente enviada ao senhor, as informações relativas ao presente mandato estão classificadas como reservadas, nos termos da Lei n. 12.527/2011, c/c o art. 31 do Decreto n. 45.969, de 24/05/2012</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Atenciosamente,</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703942" y="731912"/>
            <a:ext cx="10276116" cy="443519"/>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Negativa de acesso com justificativa de classificação</a:t>
            </a: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8462461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685673" y="5758248"/>
            <a:ext cx="5798911" cy="4819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3991904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2170" y="825109"/>
            <a:ext cx="10276116" cy="458780"/>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a:latin typeface="Arial" panose="020B0604020202020204" pitchFamily="34" charset="0"/>
                <a:ea typeface="Calibri" panose="020F0502020204030204" pitchFamily="34" charset="0"/>
                <a:cs typeface="Times New Roman" panose="02020603050405020304" pitchFamily="18" charset="0"/>
              </a:rPr>
              <a:t>7- As razões para negativa ou acesso parcial são fundamentadas?</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tângulo 8"/>
          <p:cNvSpPr/>
          <p:nvPr/>
        </p:nvSpPr>
        <p:spPr>
          <a:xfrm>
            <a:off x="682170" y="1449463"/>
            <a:ext cx="10276116" cy="5630900"/>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Pedido: </a:t>
            </a:r>
            <a:r>
              <a:rPr lang="pt-BR" sz="2300" dirty="0">
                <a:latin typeface="Arial" panose="020B0604020202020204" pitchFamily="34" charset="0"/>
                <a:ea typeface="Calibri" panose="020F0502020204030204" pitchFamily="34" charset="0"/>
                <a:cs typeface="Times New Roman" panose="02020603050405020304" pitchFamily="18" charset="0"/>
              </a:rPr>
              <a:t>Olá</a:t>
            </a:r>
            <a:r>
              <a:rPr lang="pt-BR" sz="2300" dirty="0" smtClean="0">
                <a:latin typeface="Arial" panose="020B0604020202020204" pitchFamily="34" charset="0"/>
                <a:ea typeface="Calibri" panose="020F0502020204030204" pitchFamily="34" charset="0"/>
                <a:cs typeface="Times New Roman" panose="02020603050405020304" pitchFamily="18" charset="0"/>
              </a:rPr>
              <a:t>, passei </a:t>
            </a:r>
            <a:r>
              <a:rPr lang="pt-BR" sz="2300" dirty="0">
                <a:latin typeface="Arial" panose="020B0604020202020204" pitchFamily="34" charset="0"/>
                <a:ea typeface="Calibri" panose="020F0502020204030204" pitchFamily="34" charset="0"/>
                <a:cs typeface="Times New Roman" panose="02020603050405020304" pitchFamily="18" charset="0"/>
              </a:rPr>
              <a:t>no concurso 04/2014 para cidade de Esmeraldas- mg e gostaria de saber quais são as vagas para orientador escolar que existe em cada escola estadual da cidade. Aguardo retorno e desde já agradeço</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Prezado cidadão</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Informamos </a:t>
            </a:r>
            <a:r>
              <a:rPr lang="pt-BR" sz="2300" dirty="0">
                <a:latin typeface="Arial" panose="020B0604020202020204" pitchFamily="34" charset="0"/>
                <a:ea typeface="Calibri" panose="020F0502020204030204" pitchFamily="34" charset="0"/>
                <a:cs typeface="Times New Roman" panose="02020603050405020304" pitchFamily="18" charset="0"/>
              </a:rPr>
              <a:t>que a localização das quatro vagas, conforme Anexo II - Distribuição de Vagas por Superintendência Regional de Ensino (SRE)/Município do Edital SEPLAG/SEE N.º 04/2014, não são divulgadas previamente. A divulgação ocorre no ato da posse do candidato nomeado</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http</a:t>
            </a:r>
            <a:r>
              <a:rPr lang="pt-BR" sz="2300" dirty="0">
                <a:latin typeface="Arial" panose="020B0604020202020204" pitchFamily="34" charset="0"/>
                <a:ea typeface="Calibri" panose="020F0502020204030204" pitchFamily="34" charset="0"/>
                <a:cs typeface="Times New Roman" panose="02020603050405020304" pitchFamily="18" charset="0"/>
              </a:rPr>
              <a:t>://</a:t>
            </a:r>
            <a:r>
              <a:rPr lang="pt-BR" sz="2300" dirty="0" smtClean="0">
                <a:latin typeface="Arial" panose="020B0604020202020204" pitchFamily="34" charset="0"/>
                <a:ea typeface="Calibri" panose="020F0502020204030204" pitchFamily="34" charset="0"/>
                <a:cs typeface="Times New Roman" panose="02020603050405020304" pitchFamily="18" charset="0"/>
              </a:rPr>
              <a:t>www.transparencia.mg.gov.br/lei-de-acesso-a-informação</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Fale </a:t>
            </a:r>
            <a:r>
              <a:rPr lang="pt-BR" sz="2300" dirty="0">
                <a:latin typeface="Arial" panose="020B0604020202020204" pitchFamily="34" charset="0"/>
                <a:ea typeface="Calibri" panose="020F0502020204030204" pitchFamily="34" charset="0"/>
                <a:cs typeface="Times New Roman" panose="02020603050405020304" pitchFamily="18" charset="0"/>
              </a:rPr>
              <a:t>com a Controladoria-Geral do Estado através do telefone (31) 3915.9622.</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Resultado de imagem para n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112" y="2563867"/>
            <a:ext cx="3189554" cy="2073212"/>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6490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a:srcRect l="24566" t="22569" r="34040" b="19296"/>
          <a:stretch/>
        </p:blipFill>
        <p:spPr>
          <a:xfrm>
            <a:off x="406400" y="816419"/>
            <a:ext cx="7007681" cy="5533179"/>
          </a:xfrm>
          <a:prstGeom prst="rect">
            <a:avLst/>
          </a:prstGeom>
        </p:spPr>
      </p:pic>
      <p:sp>
        <p:nvSpPr>
          <p:cNvPr id="3" name="Retângulo 2"/>
          <p:cNvSpPr/>
          <p:nvPr/>
        </p:nvSpPr>
        <p:spPr>
          <a:xfrm>
            <a:off x="580571" y="2220686"/>
            <a:ext cx="6833510" cy="4499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99721" y="3446323"/>
            <a:ext cx="6833510" cy="4499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962302" y="2963408"/>
            <a:ext cx="2291012" cy="707886"/>
          </a:xfrm>
          <a:prstGeom prst="rect">
            <a:avLst/>
          </a:prstGeom>
        </p:spPr>
        <p:txBody>
          <a:bodyPr wrap="none">
            <a:spAutoFit/>
          </a:bodyPr>
          <a:lstStyle/>
          <a:p>
            <a:r>
              <a:rPr lang="pt-BR" sz="4000" dirty="0" smtClean="0">
                <a:solidFill>
                  <a:srgbClr val="008080"/>
                </a:solidFill>
                <a:latin typeface="Arial" panose="020B0604020202020204" pitchFamily="34" charset="0"/>
                <a:cs typeface="Arial" panose="020B0604020202020204" pitchFamily="34" charset="0"/>
              </a:rPr>
              <a:t>PRAZOS</a:t>
            </a:r>
            <a:endParaRPr lang="pt-BR" sz="4000" dirty="0">
              <a:solidFill>
                <a:srgbClr val="008080"/>
              </a:solidFill>
              <a:latin typeface="Arial" panose="020B0604020202020204" pitchFamily="34" charset="0"/>
              <a:cs typeface="Arial" panose="020B0604020202020204" pitchFamily="34" charset="0"/>
            </a:endParaRPr>
          </a:p>
        </p:txBody>
      </p:sp>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2461211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703941" y="1776673"/>
            <a:ext cx="11212287" cy="1673022"/>
          </a:xfrm>
          <a:prstGeom prst="rect">
            <a:avLst/>
          </a:prstGeom>
        </p:spPr>
        <p:txBody>
          <a:bodyPr wrap="square">
            <a:spAutoFit/>
          </a:bodyPr>
          <a:lstStyle/>
          <a:p>
            <a:pPr>
              <a:lnSpc>
                <a:spcPct val="107000"/>
              </a:lnSpc>
              <a:spcAft>
                <a:spcPts val="800"/>
              </a:spcAft>
            </a:pPr>
            <a:r>
              <a:rPr lang="pt-BR" sz="2400" dirty="0"/>
              <a:t>Art. 23. No caso de negativa de acesso à informação ou de não fornecimento das razões da negativa do acesso, poderá o requerente apresentar recurso no prazo de dez dias, contado da ciência da decisão, à autoridade hierarquicamente superior à que adotou a decisão, que deverá apreciá-lo no mesmo prazo, contado da sua apresentação.</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703942" y="1062569"/>
            <a:ext cx="10276116" cy="4710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Prazo recurso 1ª instância</a:t>
            </a:r>
          </a:p>
        </p:txBody>
      </p:sp>
      <p:sp>
        <p:nvSpPr>
          <p:cNvPr id="6" name="Retângulo 5"/>
          <p:cNvSpPr/>
          <p:nvPr/>
        </p:nvSpPr>
        <p:spPr>
          <a:xfrm>
            <a:off x="703942" y="4335097"/>
            <a:ext cx="11081658" cy="2153282"/>
          </a:xfrm>
          <a:prstGeom prst="rect">
            <a:avLst/>
          </a:prstGeom>
        </p:spPr>
        <p:txBody>
          <a:bodyPr wrap="square">
            <a:spAutoFit/>
          </a:bodyPr>
          <a:lstStyle/>
          <a:p>
            <a:pPr>
              <a:lnSpc>
                <a:spcPct val="107000"/>
              </a:lnSpc>
              <a:spcAft>
                <a:spcPts val="800"/>
              </a:spcAft>
            </a:pPr>
            <a:r>
              <a:rPr lang="pt-BR" sz="2400" dirty="0"/>
              <a:t>Art. </a:t>
            </a:r>
            <a:r>
              <a:rPr lang="pt-BR" sz="2400" dirty="0" smtClean="0"/>
              <a:t>23</a:t>
            </a:r>
          </a:p>
          <a:p>
            <a:pPr>
              <a:lnSpc>
                <a:spcPct val="107000"/>
              </a:lnSpc>
              <a:spcAft>
                <a:spcPts val="800"/>
              </a:spcAft>
            </a:pPr>
            <a:r>
              <a:rPr lang="pt-BR" sz="2400" dirty="0" smtClean="0"/>
              <a:t>Parágrafo </a:t>
            </a:r>
            <a:r>
              <a:rPr lang="pt-BR" sz="2400" dirty="0"/>
              <a:t>único. Desprovido o recurso de que trata o caput, poderá o requerente apresentar recurso, no prazo de dez dias, contado da ciência da decisão, à autoridade máxima do órgão ou entidade, que deverá se manifestar no mesmo prazo, contado do recebimento do recurso. </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tângulo 6"/>
          <p:cNvSpPr/>
          <p:nvPr/>
        </p:nvSpPr>
        <p:spPr>
          <a:xfrm>
            <a:off x="703941" y="3692773"/>
            <a:ext cx="10276116" cy="4710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Prazo recurso 2ª instância</a:t>
            </a:r>
          </a:p>
        </p:txBody>
      </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961803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ta Circular 24"/>
          <p:cNvSpPr/>
          <p:nvPr/>
        </p:nvSpPr>
        <p:spPr>
          <a:xfrm rot="1870257">
            <a:off x="310692" y="1486934"/>
            <a:ext cx="5525493" cy="5345120"/>
          </a:xfrm>
          <a:prstGeom prst="circularArrow">
            <a:avLst>
              <a:gd name="adj1" fmla="val 5689"/>
              <a:gd name="adj2" fmla="val 340510"/>
              <a:gd name="adj3" fmla="val 12382935"/>
              <a:gd name="adj4" fmla="val 15987568"/>
              <a:gd name="adj5" fmla="val 5908"/>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Diretrizes da Lei nº 12.527/11</a:t>
            </a:r>
          </a:p>
        </p:txBody>
      </p:sp>
      <p:grpSp>
        <p:nvGrpSpPr>
          <p:cNvPr id="22" name="Agrupar 21"/>
          <p:cNvGrpSpPr/>
          <p:nvPr/>
        </p:nvGrpSpPr>
        <p:grpSpPr>
          <a:xfrm>
            <a:off x="1561681" y="1466797"/>
            <a:ext cx="2933699" cy="1234380"/>
            <a:chOff x="2728019" y="600"/>
            <a:chExt cx="2468760" cy="1234380"/>
          </a:xfrm>
          <a:solidFill>
            <a:schemeClr val="accent2"/>
          </a:solidFill>
        </p:grpSpPr>
        <p:sp>
          <p:nvSpPr>
            <p:cNvPr id="23" name="Retângulo Arredondado 22"/>
            <p:cNvSpPr/>
            <p:nvPr/>
          </p:nvSpPr>
          <p:spPr>
            <a:xfrm>
              <a:off x="2728019" y="600"/>
              <a:ext cx="2468760" cy="12343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CaixaDeTexto 23"/>
            <p:cNvSpPr txBox="1"/>
            <p:nvPr/>
          </p:nvSpPr>
          <p:spPr>
            <a:xfrm>
              <a:off x="2788276" y="60857"/>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Publicidade</a:t>
              </a:r>
              <a:r>
                <a:rPr lang="pt-BR" b="1" u="sng" kern="1200" dirty="0" smtClean="0">
                  <a:solidFill>
                    <a:sysClr val="windowText" lastClr="000000"/>
                  </a:solidFill>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principio geral</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cs typeface="Arial" panose="020B0604020202020204" pitchFamily="34" charset="0"/>
                </a:rPr>
                <a:t> sigilo é a exceçã</a:t>
              </a:r>
              <a:r>
                <a:rPr lang="pt-BR" sz="2000" kern="1200" dirty="0" smtClean="0">
                  <a:solidFill>
                    <a:schemeClr val="bg1"/>
                  </a:solidFill>
                  <a:latin typeface="Arial" panose="020B0604020202020204" pitchFamily="34" charset="0"/>
                  <a:cs typeface="Arial" panose="020B0604020202020204" pitchFamily="34" charset="0"/>
                </a:rPr>
                <a:t>o</a:t>
              </a:r>
              <a:endParaRPr lang="pt-BR" sz="2000" kern="1200" dirty="0">
                <a:solidFill>
                  <a:schemeClr val="bg1"/>
                </a:solidFill>
                <a:latin typeface="Arial" panose="020B0604020202020204" pitchFamily="34" charset="0"/>
                <a:cs typeface="Arial" panose="020B0604020202020204" pitchFamily="34" charset="0"/>
              </a:endParaRPr>
            </a:p>
          </p:txBody>
        </p:sp>
      </p:grpSp>
      <p:sp>
        <p:nvSpPr>
          <p:cNvPr id="29" name="Retângulo 28"/>
          <p:cNvSpPr/>
          <p:nvPr/>
        </p:nvSpPr>
        <p:spPr>
          <a:xfrm>
            <a:off x="6096000" y="2537016"/>
            <a:ext cx="5810341" cy="2015936"/>
          </a:xfrm>
          <a:prstGeom prst="rect">
            <a:avLst/>
          </a:prstGeom>
        </p:spPr>
        <p:txBody>
          <a:bodyPr wrap="square">
            <a:spAutoFit/>
          </a:bodyPr>
          <a:lstStyle/>
          <a:p>
            <a:pPr algn="ctr"/>
            <a:endParaRPr lang="pt-BR" sz="2500" b="1" dirty="0" smtClean="0">
              <a:latin typeface="Times New Roman" panose="02020603050405020304" pitchFamily="18" charset="0"/>
              <a:cs typeface="Times New Roman" panose="02020603050405020304" pitchFamily="18" charset="0"/>
            </a:endParaRPr>
          </a:p>
          <a:p>
            <a:pPr algn="ctr"/>
            <a:r>
              <a:rPr lang="pt-BR" sz="2500" dirty="0" smtClean="0">
                <a:cs typeface="Times New Roman" panose="02020603050405020304" pitchFamily="18" charset="0"/>
              </a:rPr>
              <a:t>O </a:t>
            </a:r>
            <a:r>
              <a:rPr lang="pt-BR" sz="2500" dirty="0">
                <a:cs typeface="Times New Roman" panose="02020603050405020304" pitchFamily="18" charset="0"/>
              </a:rPr>
              <a:t>direito de acesso deve abranger o maior tipo de informações e órgãos possíveis e também deve </a:t>
            </a:r>
            <a:r>
              <a:rPr lang="pt-BR" sz="2500" dirty="0" smtClean="0">
                <a:cs typeface="Times New Roman" panose="02020603050405020304" pitchFamily="18" charset="0"/>
              </a:rPr>
              <a:t>alcançar </a:t>
            </a:r>
            <a:r>
              <a:rPr lang="pt-BR" sz="2500" dirty="0">
                <a:cs typeface="Times New Roman" panose="02020603050405020304" pitchFamily="18" charset="0"/>
              </a:rPr>
              <a:t>o maior número de indivíduos possível.</a:t>
            </a:r>
          </a:p>
        </p:txBody>
      </p:sp>
      <p:sp>
        <p:nvSpPr>
          <p:cNvPr id="31" name="Retângulo 30"/>
          <p:cNvSpPr/>
          <p:nvPr/>
        </p:nvSpPr>
        <p:spPr>
          <a:xfrm>
            <a:off x="7429819" y="2083987"/>
            <a:ext cx="3249609" cy="477054"/>
          </a:xfrm>
          <a:prstGeom prst="rect">
            <a:avLst/>
          </a:prstGeom>
          <a:solidFill>
            <a:schemeClr val="accent2"/>
          </a:solidFill>
        </p:spPr>
        <p:txBody>
          <a:bodyPr wrap="none">
            <a:spAutoFit/>
          </a:bodyPr>
          <a:lstStyle/>
          <a:p>
            <a:pPr algn="ctr"/>
            <a:r>
              <a:rPr lang="pt-BR" sz="2500" b="1" dirty="0">
                <a:solidFill>
                  <a:schemeClr val="bg1"/>
                </a:solidFill>
                <a:cs typeface="Times New Roman" panose="02020603050405020304" pitchFamily="18" charset="0"/>
              </a:rPr>
              <a:t>Máxima Divulgação </a:t>
            </a:r>
          </a:p>
        </p:txBody>
      </p:sp>
      <p:sp>
        <p:nvSpPr>
          <p:cNvPr id="9" name="Retângulo 8"/>
          <p:cNvSpPr/>
          <p:nvPr/>
        </p:nvSpPr>
        <p:spPr>
          <a:xfrm>
            <a:off x="736979" y="765527"/>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Diretrizes definidas conforme artigo 3º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45735854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84571" y="1574799"/>
            <a:ext cx="4731658" cy="830997"/>
          </a:xfrm>
          <a:prstGeom prst="rect">
            <a:avLst/>
          </a:prstGeom>
          <a:solidFill>
            <a:schemeClr val="accent1">
              <a:lumMod val="40000"/>
              <a:lumOff val="60000"/>
            </a:schemeClr>
          </a:solidFill>
          <a:ln>
            <a:noFill/>
          </a:ln>
        </p:spPr>
        <p:txBody>
          <a:bodyPr wrap="square">
            <a:spAutoFit/>
          </a:bodyPr>
          <a:lstStyle/>
          <a:p>
            <a:r>
              <a:rPr lang="pt-BR" sz="2400" b="1" dirty="0"/>
              <a:t>1- Os </a:t>
            </a:r>
            <a:r>
              <a:rPr lang="pt-BR" sz="2400" b="1" dirty="0" smtClean="0"/>
              <a:t>recursos em 1ª instância  </a:t>
            </a:r>
            <a:r>
              <a:rPr lang="pt-BR" sz="2400" b="1" dirty="0"/>
              <a:t>foram atendidos no prazo</a:t>
            </a:r>
            <a:r>
              <a:rPr lang="pt-BR" sz="2400" b="1" dirty="0" smtClean="0"/>
              <a:t>?</a:t>
            </a:r>
          </a:p>
        </p:txBody>
      </p:sp>
      <p:pic>
        <p:nvPicPr>
          <p:cNvPr id="4" name="Imagem 3"/>
          <p:cNvPicPr>
            <a:picLocks noChangeAspect="1"/>
          </p:cNvPicPr>
          <p:nvPr/>
        </p:nvPicPr>
        <p:blipFill rotWithShape="1">
          <a:blip r:embed="rId3"/>
          <a:srcRect l="30032" t="33085" r="30255" b="9573"/>
          <a:stretch/>
        </p:blipFill>
        <p:spPr>
          <a:xfrm>
            <a:off x="348343" y="921859"/>
            <a:ext cx="6418630" cy="5210630"/>
          </a:xfrm>
          <a:prstGeom prst="rect">
            <a:avLst/>
          </a:prstGeom>
        </p:spPr>
      </p:pic>
      <p:sp>
        <p:nvSpPr>
          <p:cNvPr id="8" name="Retângulo 7"/>
          <p:cNvSpPr/>
          <p:nvPr/>
        </p:nvSpPr>
        <p:spPr>
          <a:xfrm>
            <a:off x="7184571" y="3764819"/>
            <a:ext cx="4731658" cy="830997"/>
          </a:xfrm>
          <a:prstGeom prst="rect">
            <a:avLst/>
          </a:prstGeom>
          <a:solidFill>
            <a:schemeClr val="accent1">
              <a:lumMod val="40000"/>
              <a:lumOff val="60000"/>
            </a:schemeClr>
          </a:solidFill>
          <a:ln>
            <a:noFill/>
          </a:ln>
        </p:spPr>
        <p:txBody>
          <a:bodyPr wrap="square">
            <a:spAutoFit/>
          </a:bodyPr>
          <a:lstStyle/>
          <a:p>
            <a:r>
              <a:rPr lang="pt-BR" sz="2400" b="1" dirty="0" smtClean="0"/>
              <a:t>3- </a:t>
            </a:r>
            <a:r>
              <a:rPr lang="pt-BR" sz="2400" b="1" dirty="0"/>
              <a:t>Os </a:t>
            </a:r>
            <a:r>
              <a:rPr lang="pt-BR" sz="2400" b="1" dirty="0" smtClean="0"/>
              <a:t>recursos em 2ª instância  </a:t>
            </a:r>
            <a:r>
              <a:rPr lang="pt-BR" sz="2400" b="1" dirty="0"/>
              <a:t>foram atendidos no prazo</a:t>
            </a:r>
            <a:r>
              <a:rPr lang="pt-BR" sz="2400" b="1" dirty="0" smtClean="0"/>
              <a:t>?</a:t>
            </a: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5757000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srcRect r="23028"/>
          <a:stretch/>
        </p:blipFill>
        <p:spPr>
          <a:xfrm>
            <a:off x="302036" y="1056086"/>
            <a:ext cx="7693364" cy="4706414"/>
          </a:xfrm>
          <a:prstGeom prst="rect">
            <a:avLst/>
          </a:prstGeom>
        </p:spPr>
      </p:pic>
      <p:sp>
        <p:nvSpPr>
          <p:cNvPr id="3" name="Retângulo 2"/>
          <p:cNvSpPr/>
          <p:nvPr/>
        </p:nvSpPr>
        <p:spPr>
          <a:xfrm>
            <a:off x="599720" y="2182368"/>
            <a:ext cx="7395679" cy="9265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99719" y="3575457"/>
            <a:ext cx="7395679" cy="572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557568" y="2670629"/>
            <a:ext cx="3089790" cy="1938992"/>
          </a:xfrm>
          <a:prstGeom prst="rect">
            <a:avLst/>
          </a:prstGeom>
        </p:spPr>
        <p:txBody>
          <a:bodyPr wrap="square">
            <a:spAutoFit/>
          </a:bodyPr>
          <a:lstStyle/>
          <a:p>
            <a:r>
              <a:rPr lang="pt-BR" sz="3000" dirty="0" smtClean="0">
                <a:solidFill>
                  <a:srgbClr val="008080"/>
                </a:solidFill>
                <a:latin typeface="Arial" panose="020B0604020202020204" pitchFamily="34" charset="0"/>
                <a:cs typeface="Arial" panose="020B0604020202020204" pitchFamily="34" charset="0"/>
              </a:rPr>
              <a:t>AUTORIDADE COMPETENTE PARA RESPONDER</a:t>
            </a:r>
            <a:endParaRPr lang="pt-BR" sz="3000" dirty="0">
              <a:solidFill>
                <a:srgbClr val="008080"/>
              </a:solidFill>
              <a:latin typeface="Arial" panose="020B0604020202020204" pitchFamily="34" charset="0"/>
              <a:cs typeface="Arial" panose="020B0604020202020204" pitchFamily="34" charset="0"/>
            </a:endParaRPr>
          </a:p>
        </p:txBody>
      </p:sp>
      <p:sp>
        <p:nvSpPr>
          <p:cNvPr id="8"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7680994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703941" y="1278829"/>
            <a:ext cx="11212287" cy="1966692"/>
          </a:xfrm>
          <a:prstGeom prst="rect">
            <a:avLst/>
          </a:prstGeom>
        </p:spPr>
        <p:txBody>
          <a:bodyPr wrap="square">
            <a:spAutoFit/>
          </a:bodyPr>
          <a:lstStyle/>
          <a:p>
            <a:pPr>
              <a:lnSpc>
                <a:spcPct val="107000"/>
              </a:lnSpc>
              <a:spcAft>
                <a:spcPts val="800"/>
              </a:spcAft>
            </a:pPr>
            <a:r>
              <a:rPr lang="pt-BR" sz="2300" dirty="0"/>
              <a:t>Art. 23. No caso de negativa de acesso à informação ou de não fornecimento das razões da negativa do acesso, poderá o requerente apresentar recurso no prazo de dez dias, contado da ciência da decisão, à </a:t>
            </a:r>
            <a:r>
              <a:rPr lang="pt-BR" sz="2300" b="1" dirty="0"/>
              <a:t>autoridade hierarquicamente superior à que adotou a decisão, </a:t>
            </a:r>
            <a:r>
              <a:rPr lang="pt-BR" sz="2300" dirty="0"/>
              <a:t>que deverá apreciá-lo no mesmo prazo, contado da sua apresentação.</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703941" y="698524"/>
            <a:ext cx="10276116" cy="4710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Prazo recurso 1ª instância</a:t>
            </a:r>
          </a:p>
        </p:txBody>
      </p:sp>
      <p:sp>
        <p:nvSpPr>
          <p:cNvPr id="6" name="Retângulo 5"/>
          <p:cNvSpPr/>
          <p:nvPr/>
        </p:nvSpPr>
        <p:spPr>
          <a:xfrm>
            <a:off x="703941" y="4276596"/>
            <a:ext cx="11081658" cy="2069284"/>
          </a:xfrm>
          <a:prstGeom prst="rect">
            <a:avLst/>
          </a:prstGeom>
        </p:spPr>
        <p:txBody>
          <a:bodyPr wrap="square">
            <a:spAutoFit/>
          </a:bodyPr>
          <a:lstStyle/>
          <a:p>
            <a:pPr>
              <a:lnSpc>
                <a:spcPct val="107000"/>
              </a:lnSpc>
              <a:spcAft>
                <a:spcPts val="800"/>
              </a:spcAft>
            </a:pPr>
            <a:r>
              <a:rPr lang="pt-BR" sz="2300" dirty="0"/>
              <a:t>Art. </a:t>
            </a:r>
            <a:r>
              <a:rPr lang="pt-BR" sz="2300" dirty="0" smtClean="0"/>
              <a:t>23</a:t>
            </a:r>
          </a:p>
          <a:p>
            <a:pPr>
              <a:lnSpc>
                <a:spcPct val="107000"/>
              </a:lnSpc>
              <a:spcAft>
                <a:spcPts val="800"/>
              </a:spcAft>
            </a:pPr>
            <a:r>
              <a:rPr lang="pt-BR" sz="2300" dirty="0" smtClean="0"/>
              <a:t>Parágrafo </a:t>
            </a:r>
            <a:r>
              <a:rPr lang="pt-BR" sz="2300" dirty="0"/>
              <a:t>único. Desprovido o recurso de que trata o caput, poderá o requerente apresentar recurso, no prazo de dez dias, contado da ciência da decisão, </a:t>
            </a:r>
            <a:r>
              <a:rPr lang="pt-BR" sz="2300" b="1" dirty="0"/>
              <a:t>à autoridade máxima do órgão </a:t>
            </a:r>
            <a:r>
              <a:rPr lang="pt-BR" sz="2300" dirty="0"/>
              <a:t>ou entidade, que deverá se manifestar no mesmo prazo, contado do recebimento do recurso. </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tângulo 6"/>
          <p:cNvSpPr/>
          <p:nvPr/>
        </p:nvSpPr>
        <p:spPr>
          <a:xfrm>
            <a:off x="703941" y="3696291"/>
            <a:ext cx="10276116" cy="4710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Prazo recurso 2ª instância</a:t>
            </a:r>
          </a:p>
        </p:txBody>
      </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1051232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444450" y="1035268"/>
            <a:ext cx="11022620" cy="4893647"/>
          </a:xfrm>
          <a:prstGeom prst="rect">
            <a:avLst/>
          </a:prstGeom>
        </p:spPr>
        <p:txBody>
          <a:bodyPr wrap="square">
            <a:spAutoFit/>
          </a:bodyPr>
          <a:lstStyle/>
          <a:p>
            <a:r>
              <a:rPr lang="pt-BR" sz="2400" b="1" dirty="0" smtClean="0">
                <a:latin typeface="Arial" panose="020B0604020202020204" pitchFamily="34" charset="0"/>
                <a:cs typeface="Arial" panose="020B0604020202020204" pitchFamily="34" charset="0"/>
              </a:rPr>
              <a:t>Pedido:  </a:t>
            </a:r>
            <a:r>
              <a:rPr lang="pt-BR" sz="2400" dirty="0"/>
              <a:t>Há cerca de 10 dias solicitamos, eu e meu filho, Felipe Freitas Custódio, académico do curso de Direito – Campus Frutal, as atas dos </a:t>
            </a:r>
            <a:r>
              <a:rPr lang="pt-BR" sz="2400" dirty="0" err="1"/>
              <a:t>días</a:t>
            </a:r>
            <a:r>
              <a:rPr lang="pt-BR" sz="2400" dirty="0"/>
              <a:t> 05/11 e 20/11 do Colegiado do Curso de Direito da UEMG</a:t>
            </a:r>
            <a:r>
              <a:rPr lang="pt-BR" sz="2400" dirty="0" smtClean="0"/>
              <a:t>. ( ...)</a:t>
            </a:r>
            <a:endParaRPr lang="pt-BR" sz="2400" b="1" dirty="0" smtClean="0">
              <a:latin typeface="Arial" panose="020B0604020202020204" pitchFamily="34" charset="0"/>
              <a:cs typeface="Arial" panose="020B0604020202020204" pitchFamily="34" charset="0"/>
            </a:endParaRPr>
          </a:p>
          <a:p>
            <a:endParaRPr lang="pt-BR" sz="2400" dirty="0" smtClean="0">
              <a:latin typeface="Arial" panose="020B0604020202020204" pitchFamily="34" charset="0"/>
              <a:ea typeface="Calibri" panose="020F0502020204030204" pitchFamily="34" charset="0"/>
              <a:cs typeface="Times New Roman" panose="02020603050405020304" pitchFamily="18" charset="0"/>
            </a:endParaRPr>
          </a:p>
          <a:p>
            <a:r>
              <a:rPr lang="pt-BR" sz="24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400" dirty="0"/>
              <a:t>Prezada cidadã,</a:t>
            </a:r>
            <a:br>
              <a:rPr lang="pt-BR" sz="2400" dirty="0"/>
            </a:br>
            <a:r>
              <a:rPr lang="pt-BR" sz="2400" dirty="0"/>
              <a:t>Informamos que em razão do caráter eminentemente pessoal da presente </a:t>
            </a:r>
            <a:r>
              <a:rPr lang="pt-BR" sz="2400" dirty="0" smtClean="0"/>
              <a:t>(...)</a:t>
            </a:r>
          </a:p>
          <a:p>
            <a:r>
              <a:rPr lang="pt-BR" sz="2400" dirty="0"/>
              <a:t>Caso não concorde com a presente decisão, o prazo para apresentar recurso será de dez dias contados da data da resposta, nos termos do art. 23 do Decreto nº 45.969/2012</a:t>
            </a:r>
            <a:r>
              <a:rPr lang="pt-BR" sz="2400" dirty="0" smtClean="0"/>
              <a:t>.</a:t>
            </a:r>
          </a:p>
          <a:p>
            <a:endParaRPr lang="pt-BR" sz="2400" b="1" dirty="0">
              <a:latin typeface="Arial" panose="020B0604020202020204" pitchFamily="34" charset="0"/>
              <a:ea typeface="Calibri" panose="020F0502020204030204" pitchFamily="34" charset="0"/>
              <a:cs typeface="Times New Roman" panose="02020603050405020304" pitchFamily="18" charset="0"/>
            </a:endParaRPr>
          </a:p>
          <a:p>
            <a:r>
              <a:rPr lang="pt-BR" sz="2400" b="1" dirty="0" smtClean="0">
                <a:latin typeface="Arial" panose="020B0604020202020204" pitchFamily="34" charset="0"/>
                <a:ea typeface="Calibri" panose="020F0502020204030204" pitchFamily="34" charset="0"/>
                <a:cs typeface="Times New Roman" panose="02020603050405020304" pitchFamily="18" charset="0"/>
              </a:rPr>
              <a:t>Sem assinatura</a:t>
            </a:r>
            <a:endParaRPr lang="pt-BR" sz="2400" b="1" dirty="0">
              <a:latin typeface="Arial" panose="020B0604020202020204" pitchFamily="34" charset="0"/>
              <a:ea typeface="Calibri" panose="020F0502020204030204" pitchFamily="34" charset="0"/>
              <a:cs typeface="Times New Roman" panose="02020603050405020304" pitchFamily="18" charset="0"/>
            </a:endParaRPr>
          </a:p>
          <a:p>
            <a:endParaRPr lang="pt-BR" sz="2400" b="1" dirty="0" smtClean="0">
              <a:latin typeface="Arial" panose="020B0604020202020204" pitchFamily="34" charset="0"/>
              <a:ea typeface="Calibri" panose="020F0502020204030204" pitchFamily="34" charset="0"/>
              <a:cs typeface="Times New Roman" panose="02020603050405020304" pitchFamily="18" charset="0"/>
            </a:endParaRPr>
          </a:p>
          <a:p>
            <a:endParaRPr lang="pt-BR" sz="2400" b="1"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7354504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40295" y="827791"/>
            <a:ext cx="10911409" cy="443794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Recurso 1ª instância</a:t>
            </a: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Recurso: </a:t>
            </a:r>
            <a:r>
              <a:rPr lang="pt-BR" sz="2400" dirty="0"/>
              <a:t>Conforme requerimento feito pelo acadêmico </a:t>
            </a:r>
            <a:r>
              <a:rPr lang="pt-BR" sz="2400" dirty="0" smtClean="0"/>
              <a:t>(...)</a:t>
            </a:r>
          </a:p>
          <a:p>
            <a:pPr>
              <a:lnSpc>
                <a:spcPct val="107000"/>
              </a:lnSpc>
              <a:spcAft>
                <a:spcPts val="800"/>
              </a:spcAft>
            </a:pPr>
            <a:endParaRPr lang="pt-BR" sz="2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400" dirty="0"/>
              <a:t>Em atenção ao recurso encaminhado nos termos do art. 23 do Decreto nº 45.969/2012, após análise do </a:t>
            </a:r>
            <a:r>
              <a:rPr lang="pt-BR" sz="2400" dirty="0" smtClean="0"/>
              <a:t>pedido (...)</a:t>
            </a:r>
          </a:p>
          <a:p>
            <a:pPr>
              <a:lnSpc>
                <a:spcPct val="107000"/>
              </a:lnSpc>
              <a:spcAft>
                <a:spcPts val="800"/>
              </a:spcAft>
            </a:pPr>
            <a:r>
              <a:rPr lang="pt-BR" sz="2400" dirty="0"/>
              <a:t/>
            </a:r>
            <a:br>
              <a:rPr lang="pt-BR" sz="2400" dirty="0"/>
            </a:br>
            <a:r>
              <a:rPr lang="pt-BR" sz="2400" b="1" dirty="0"/>
              <a:t>Atenciosamente,</a:t>
            </a:r>
            <a:br>
              <a:rPr lang="pt-BR" sz="2400" b="1" dirty="0"/>
            </a:br>
            <a:r>
              <a:rPr lang="pt-BR" sz="2400" b="1" dirty="0"/>
              <a:t/>
            </a:r>
            <a:br>
              <a:rPr lang="pt-BR" sz="2400" b="1" dirty="0"/>
            </a:br>
            <a:r>
              <a:rPr lang="pt-BR" sz="2400" b="1" dirty="0"/>
              <a:t>Eduardo Andrade Santa Cecília</a:t>
            </a:r>
            <a:br>
              <a:rPr lang="pt-BR" sz="2400" b="1" dirty="0"/>
            </a:br>
            <a:r>
              <a:rPr lang="pt-BR" sz="2400" b="1" dirty="0"/>
              <a:t>Chefe de Gabinete - </a:t>
            </a:r>
            <a:r>
              <a:rPr lang="pt-BR" sz="2400" b="1" dirty="0" smtClean="0"/>
              <a:t>UEMG</a:t>
            </a:r>
            <a:endParaRPr lang="pt-PT" sz="2300" b="1" dirty="0" smtClean="0">
              <a:latin typeface="Arial" panose="020B0604020202020204" pitchFamily="34" charset="0"/>
              <a:ea typeface="Calibri" panose="020F0502020204030204" pitchFamily="34" charset="0"/>
              <a:cs typeface="Times New Roman" panose="02020603050405020304" pitchFamily="18" charset="0"/>
            </a:endParaRP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42280551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
        <p:nvSpPr>
          <p:cNvPr id="5" name="Retângulo 4"/>
          <p:cNvSpPr/>
          <p:nvPr/>
        </p:nvSpPr>
        <p:spPr>
          <a:xfrm>
            <a:off x="467301" y="1050213"/>
            <a:ext cx="10911409" cy="4730526"/>
          </a:xfrm>
          <a:prstGeom prst="rect">
            <a:avLst/>
          </a:prstGeom>
        </p:spPr>
        <p:txBody>
          <a:bodyPr wrap="square">
            <a:spAutoFit/>
          </a:bodyPr>
          <a:lstStyle/>
          <a:p>
            <a:pPr>
              <a:lnSpc>
                <a:spcPct val="107000"/>
              </a:lnSpc>
              <a:spcAft>
                <a:spcPts val="800"/>
              </a:spcAft>
            </a:pPr>
            <a:r>
              <a:rPr lang="pt-PT" sz="2300" b="1" u="sng" dirty="0" smtClean="0">
                <a:latin typeface="Arial" panose="020B0604020202020204" pitchFamily="34" charset="0"/>
                <a:ea typeface="Calibri" panose="020F0502020204030204" pitchFamily="34" charset="0"/>
                <a:cs typeface="Times New Roman" panose="02020603050405020304" pitchFamily="18" charset="0"/>
              </a:rPr>
              <a:t>Recurso 2ª instância</a:t>
            </a: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Recurso: </a:t>
            </a:r>
            <a:r>
              <a:rPr lang="pt-BR" sz="2400" dirty="0"/>
              <a:t>Entendemos a relatividade das informações contidas (...)</a:t>
            </a:r>
            <a:endParaRPr lang="pt-BR" sz="2400" dirty="0" smtClean="0"/>
          </a:p>
          <a:p>
            <a:pPr>
              <a:lnSpc>
                <a:spcPct val="107000"/>
              </a:lnSpc>
              <a:spcAft>
                <a:spcPts val="800"/>
              </a:spcAft>
            </a:pPr>
            <a:endParaRPr lang="pt-BR" sz="2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400" dirty="0"/>
              <a:t>Em atenção ao recurso encaminhado nos termos do parágrafo único do art. 23 do Decreto nº 45.969/2012, </a:t>
            </a:r>
            <a:r>
              <a:rPr lang="pt-BR" sz="2400" dirty="0" smtClean="0"/>
              <a:t>requeridas. (...)</a:t>
            </a:r>
            <a:r>
              <a:rPr lang="pt-BR" sz="2400" dirty="0"/>
              <a:t/>
            </a:r>
            <a:br>
              <a:rPr lang="pt-BR" sz="2400" dirty="0"/>
            </a:br>
            <a:r>
              <a:rPr lang="pt-BR" sz="2400" dirty="0"/>
              <a:t/>
            </a:r>
            <a:br>
              <a:rPr lang="pt-BR" sz="2400" dirty="0"/>
            </a:br>
            <a:r>
              <a:rPr lang="pt-BR" sz="2400" b="1" dirty="0"/>
              <a:t>Atenciosamente,</a:t>
            </a:r>
            <a:br>
              <a:rPr lang="pt-BR" sz="2400" b="1" dirty="0"/>
            </a:br>
            <a:r>
              <a:rPr lang="pt-BR" sz="2400" b="1" dirty="0"/>
              <a:t/>
            </a:r>
            <a:br>
              <a:rPr lang="pt-BR" sz="2400" b="1" dirty="0"/>
            </a:br>
            <a:r>
              <a:rPr lang="pt-BR" sz="2400" b="1" dirty="0"/>
              <a:t>Dijon Moraes Júnior</a:t>
            </a:r>
            <a:br>
              <a:rPr lang="pt-BR" sz="2400" b="1" dirty="0"/>
            </a:br>
            <a:r>
              <a:rPr lang="pt-BR" sz="2400" b="1" dirty="0"/>
              <a:t>Reitor</a:t>
            </a:r>
            <a:br>
              <a:rPr lang="pt-BR" sz="2400" b="1" dirty="0"/>
            </a:br>
            <a:r>
              <a:rPr lang="pt-BR" sz="2400" b="1" dirty="0"/>
              <a:t>Universidade do Estado de Minas Gerais </a:t>
            </a:r>
            <a:r>
              <a:rPr lang="pt-BR" sz="2400" b="1" dirty="0" smtClean="0"/>
              <a:t>(...)</a:t>
            </a:r>
          </a:p>
        </p:txBody>
      </p:sp>
    </p:spTree>
    <p:extLst>
      <p:ext uri="{BB962C8B-B14F-4D97-AF65-F5344CB8AC3E}">
        <p14:creationId xmlns:p14="http://schemas.microsoft.com/office/powerpoint/2010/main" val="39503602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8762520" y="2640155"/>
            <a:ext cx="3089790" cy="553998"/>
          </a:xfrm>
          <a:prstGeom prst="rect">
            <a:avLst/>
          </a:prstGeom>
        </p:spPr>
        <p:txBody>
          <a:bodyPr wrap="square">
            <a:spAutoFit/>
          </a:bodyPr>
          <a:lstStyle/>
          <a:p>
            <a:r>
              <a:rPr lang="pt-BR" sz="3000" dirty="0" smtClean="0">
                <a:solidFill>
                  <a:srgbClr val="008080"/>
                </a:solidFill>
                <a:latin typeface="Arial" panose="020B0604020202020204" pitchFamily="34" charset="0"/>
                <a:cs typeface="Arial" panose="020B0604020202020204" pitchFamily="34" charset="0"/>
              </a:rPr>
              <a:t>RECLAMAÇÃO</a:t>
            </a:r>
            <a:endParaRPr lang="pt-BR" sz="3000" dirty="0">
              <a:solidFill>
                <a:srgbClr val="008080"/>
              </a:solidFill>
              <a:latin typeface="Arial" panose="020B0604020202020204" pitchFamily="34" charset="0"/>
              <a:cs typeface="Arial" panose="020B0604020202020204" pitchFamily="34" charset="0"/>
            </a:endParaRPr>
          </a:p>
        </p:txBody>
      </p:sp>
      <p:pic>
        <p:nvPicPr>
          <p:cNvPr id="2" name="Imagem 1"/>
          <p:cNvPicPr>
            <a:picLocks noChangeAspect="1"/>
          </p:cNvPicPr>
          <p:nvPr/>
        </p:nvPicPr>
        <p:blipFill rotWithShape="1">
          <a:blip r:embed="rId3"/>
          <a:srcRect r="23028"/>
          <a:stretch/>
        </p:blipFill>
        <p:spPr>
          <a:xfrm>
            <a:off x="599721" y="840946"/>
            <a:ext cx="7693364" cy="4706414"/>
          </a:xfrm>
          <a:prstGeom prst="rect">
            <a:avLst/>
          </a:prstGeom>
        </p:spPr>
      </p:pic>
      <p:sp>
        <p:nvSpPr>
          <p:cNvPr id="10" name="Retângulo 9"/>
          <p:cNvSpPr/>
          <p:nvPr/>
        </p:nvSpPr>
        <p:spPr>
          <a:xfrm>
            <a:off x="819177" y="3934942"/>
            <a:ext cx="7473908" cy="14904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42485332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507111" y="939927"/>
            <a:ext cx="5886450" cy="5124450"/>
          </a:xfrm>
          <a:prstGeom prst="rect">
            <a:avLst/>
          </a:prstGeom>
        </p:spPr>
      </p:pic>
      <p:sp>
        <p:nvSpPr>
          <p:cNvPr id="8" name="Retângulo 7"/>
          <p:cNvSpPr/>
          <p:nvPr/>
        </p:nvSpPr>
        <p:spPr>
          <a:xfrm>
            <a:off x="7802993" y="4001200"/>
            <a:ext cx="3469351" cy="1200329"/>
          </a:xfrm>
          <a:prstGeom prst="rect">
            <a:avLst/>
          </a:prstGeom>
          <a:noFill/>
          <a:ln w="38100">
            <a:noFill/>
          </a:ln>
        </p:spPr>
        <p:txBody>
          <a:bodyPr wrap="square">
            <a:spAutoFit/>
          </a:bodyPr>
          <a:lstStyle/>
          <a:p>
            <a:r>
              <a:rPr lang="pt-BR" sz="2400" dirty="0">
                <a:latin typeface="Arial" panose="020B0604020202020204" pitchFamily="34" charset="0"/>
                <a:cs typeface="Arial" panose="020B0604020202020204" pitchFamily="34" charset="0"/>
              </a:rPr>
              <a:t>A reclamação significa que houve omissão de </a:t>
            </a:r>
            <a:r>
              <a:rPr lang="pt-BR" sz="2400" dirty="0" smtClean="0">
                <a:latin typeface="Arial" panose="020B0604020202020204" pitchFamily="34" charset="0"/>
                <a:cs typeface="Arial" panose="020B0604020202020204" pitchFamily="34" charset="0"/>
              </a:rPr>
              <a:t>resposta.</a:t>
            </a:r>
            <a:endParaRPr lang="pt-BR" sz="2400"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4"/>
          <a:stretch>
            <a:fillRect/>
          </a:stretch>
        </p:blipFill>
        <p:spPr>
          <a:xfrm>
            <a:off x="8026633" y="939927"/>
            <a:ext cx="2610464" cy="2560551"/>
          </a:xfrm>
          <a:prstGeom prst="rect">
            <a:avLst/>
          </a:prstGeom>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15761536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l="28406" t="37053" r="26205" b="31796"/>
          <a:stretch/>
        </p:blipFill>
        <p:spPr>
          <a:xfrm>
            <a:off x="393504" y="2218687"/>
            <a:ext cx="7788362" cy="3005278"/>
          </a:xfrm>
          <a:prstGeom prst="rect">
            <a:avLst/>
          </a:prstGeom>
        </p:spPr>
      </p:pic>
      <p:sp>
        <p:nvSpPr>
          <p:cNvPr id="6" name="Retângulo 5"/>
          <p:cNvSpPr/>
          <p:nvPr/>
        </p:nvSpPr>
        <p:spPr>
          <a:xfrm>
            <a:off x="393503" y="977445"/>
            <a:ext cx="7551892" cy="553998"/>
          </a:xfrm>
          <a:prstGeom prst="rect">
            <a:avLst/>
          </a:prstGeom>
          <a:noFill/>
          <a:ln w="38100">
            <a:noFill/>
          </a:ln>
        </p:spPr>
        <p:txBody>
          <a:bodyPr wrap="square">
            <a:spAutoFit/>
          </a:bodyPr>
          <a:lstStyle/>
          <a:p>
            <a:r>
              <a:rPr lang="pt-BR" sz="3000" b="1" dirty="0" smtClean="0">
                <a:latin typeface="Arial" panose="020B0604020202020204" pitchFamily="34" charset="0"/>
                <a:cs typeface="Arial" panose="020B0604020202020204" pitchFamily="34" charset="0"/>
              </a:rPr>
              <a:t>Atendimento à classificação de sigilo</a:t>
            </a:r>
            <a:endParaRPr lang="pt-BR" sz="3000" b="1" dirty="0">
              <a:latin typeface="Arial" panose="020B0604020202020204" pitchFamily="34" charset="0"/>
              <a:cs typeface="Arial" panose="020B0604020202020204" pitchFamily="34" charset="0"/>
            </a:endParaRPr>
          </a:p>
        </p:txBody>
      </p:sp>
      <p:sp>
        <p:nvSpPr>
          <p:cNvPr id="8"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464" y="1613088"/>
            <a:ext cx="3610877" cy="3610877"/>
          </a:xfrm>
          <a:prstGeom prst="rect">
            <a:avLst/>
          </a:prstGeom>
        </p:spPr>
      </p:pic>
    </p:spTree>
    <p:extLst>
      <p:ext uri="{BB962C8B-B14F-4D97-AF65-F5344CB8AC3E}">
        <p14:creationId xmlns:p14="http://schemas.microsoft.com/office/powerpoint/2010/main" val="36697905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p:cNvSpPr>
            <a:spLocks noGrp="1"/>
          </p:cNvSpPr>
          <p:nvPr>
            <p:ph idx="1"/>
          </p:nvPr>
        </p:nvSpPr>
        <p:spPr>
          <a:xfrm>
            <a:off x="316663" y="1171943"/>
            <a:ext cx="7307456" cy="5686057"/>
          </a:xfrm>
        </p:spPr>
        <p:txBody>
          <a:bodyPr/>
          <a:lstStyle/>
          <a:p>
            <a:pPr>
              <a:lnSpc>
                <a:spcPct val="100000"/>
              </a:lnSpc>
            </a:pPr>
            <a:r>
              <a:rPr lang="pt-BR" sz="2600" dirty="0"/>
              <a:t>Apresentação da metodologia de classificação em Workshop com a participação dos Gestores do </a:t>
            </a:r>
            <a:r>
              <a:rPr lang="pt-BR" sz="2600" dirty="0" err="1"/>
              <a:t>e-sic</a:t>
            </a:r>
            <a:r>
              <a:rPr lang="pt-BR" sz="2600" dirty="0"/>
              <a:t> em agosto e setembro de </a:t>
            </a:r>
            <a:r>
              <a:rPr lang="pt-BR" sz="2600" dirty="0" smtClean="0"/>
              <a:t>2016;</a:t>
            </a:r>
          </a:p>
          <a:p>
            <a:pPr marL="0" indent="0">
              <a:lnSpc>
                <a:spcPct val="100000"/>
              </a:lnSpc>
              <a:buNone/>
            </a:pPr>
            <a:endParaRPr lang="pt-BR" sz="2600" dirty="0"/>
          </a:p>
          <a:p>
            <a:pPr>
              <a:lnSpc>
                <a:spcPct val="100000"/>
              </a:lnSpc>
            </a:pPr>
            <a:r>
              <a:rPr lang="pt-BR" sz="2600" dirty="0" smtClean="0"/>
              <a:t>Ofício </a:t>
            </a:r>
            <a:r>
              <a:rPr lang="pt-BR" sz="2600" dirty="0"/>
              <a:t>do Controlador-Geral do Estado informando o início do processo e solicitando o envio das informações para análise da CGE.</a:t>
            </a:r>
          </a:p>
          <a:p>
            <a:endParaRPr lang="pt-BR" sz="2600" dirty="0"/>
          </a:p>
          <a:p>
            <a:r>
              <a:rPr lang="pt-BR" sz="2600" dirty="0" smtClean="0"/>
              <a:t>Envio da planilha </a:t>
            </a:r>
            <a:r>
              <a:rPr lang="pt-BR" sz="2600" dirty="0"/>
              <a:t>de identificação das </a:t>
            </a:r>
            <a:r>
              <a:rPr lang="pt-BR" sz="2600" dirty="0" smtClean="0"/>
              <a:t>informações até 21 </a:t>
            </a:r>
            <a:r>
              <a:rPr lang="pt-BR" sz="2600" dirty="0"/>
              <a:t>de outubro de </a:t>
            </a:r>
            <a:r>
              <a:rPr lang="pt-BR" sz="2600" dirty="0" smtClean="0"/>
              <a:t>2016;</a:t>
            </a:r>
          </a:p>
          <a:p>
            <a:pPr marL="0" indent="0">
              <a:buNone/>
            </a:pPr>
            <a:endParaRPr lang="pt-BR" sz="2600" dirty="0"/>
          </a:p>
          <a:p>
            <a:endParaRPr lang="pt-BR" sz="2600" dirty="0"/>
          </a:p>
          <a:p>
            <a:endParaRPr lang="pt-BR" sz="2400" dirty="0"/>
          </a:p>
          <a:p>
            <a:endParaRPr lang="pt-BR" dirty="0"/>
          </a:p>
          <a:p>
            <a:endParaRPr lang="pt-BR" dirty="0"/>
          </a:p>
        </p:txBody>
      </p:sp>
      <p:pic>
        <p:nvPicPr>
          <p:cNvPr id="2" name="Imagem 1"/>
          <p:cNvPicPr>
            <a:picLocks noChangeAspect="1"/>
          </p:cNvPicPr>
          <p:nvPr/>
        </p:nvPicPr>
        <p:blipFill>
          <a:blip r:embed="rId3"/>
          <a:stretch>
            <a:fillRect/>
          </a:stretch>
        </p:blipFill>
        <p:spPr>
          <a:xfrm>
            <a:off x="7754112" y="870172"/>
            <a:ext cx="4145280" cy="5208172"/>
          </a:xfrm>
          <a:prstGeom prst="rect">
            <a:avLst/>
          </a:prstGeom>
        </p:spPr>
      </p:pic>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1417900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ta Circular 24"/>
          <p:cNvSpPr/>
          <p:nvPr/>
        </p:nvSpPr>
        <p:spPr>
          <a:xfrm rot="1870257">
            <a:off x="577360" y="1538616"/>
            <a:ext cx="5516744" cy="5458973"/>
          </a:xfrm>
          <a:prstGeom prst="circularArrow">
            <a:avLst>
              <a:gd name="adj1" fmla="val 5689"/>
              <a:gd name="adj2" fmla="val 340510"/>
              <a:gd name="adj3" fmla="val 12382935"/>
              <a:gd name="adj4" fmla="val 15987568"/>
              <a:gd name="adj5" fmla="val 5908"/>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Diretrizes da Lei nº 12.527/11</a:t>
            </a:r>
          </a:p>
        </p:txBody>
      </p:sp>
      <p:grpSp>
        <p:nvGrpSpPr>
          <p:cNvPr id="7" name="Agrupar 6"/>
          <p:cNvGrpSpPr/>
          <p:nvPr/>
        </p:nvGrpSpPr>
        <p:grpSpPr>
          <a:xfrm>
            <a:off x="26534" y="2749065"/>
            <a:ext cx="2594485" cy="1372558"/>
            <a:chOff x="4862773" y="1551589"/>
            <a:chExt cx="2468760" cy="1234380"/>
          </a:xfrm>
        </p:grpSpPr>
        <p:sp>
          <p:nvSpPr>
            <p:cNvPr id="8" name="Retângulo Arredondado 7"/>
            <p:cNvSpPr/>
            <p:nvPr/>
          </p:nvSpPr>
          <p:spPr>
            <a:xfrm>
              <a:off x="4862773" y="1551589"/>
              <a:ext cx="2468760" cy="123438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CaixaDeTexto 8"/>
            <p:cNvSpPr txBox="1"/>
            <p:nvPr/>
          </p:nvSpPr>
          <p:spPr>
            <a:xfrm>
              <a:off x="4923030" y="1611846"/>
              <a:ext cx="2348246" cy="11138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Divulgação independente </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de solicitações</a:t>
              </a:r>
              <a:endParaRPr lang="pt-BR" kern="1200" dirty="0">
                <a:solidFill>
                  <a:schemeClr val="bg1"/>
                </a:solidFill>
              </a:endParaRPr>
            </a:p>
          </p:txBody>
        </p:sp>
      </p:grpSp>
      <p:sp>
        <p:nvSpPr>
          <p:cNvPr id="29" name="Retângulo 28"/>
          <p:cNvSpPr/>
          <p:nvPr/>
        </p:nvSpPr>
        <p:spPr>
          <a:xfrm>
            <a:off x="5725831" y="2197116"/>
            <a:ext cx="5989919" cy="2400657"/>
          </a:xfrm>
          <a:prstGeom prst="rect">
            <a:avLst/>
          </a:prstGeom>
        </p:spPr>
        <p:txBody>
          <a:bodyPr wrap="square">
            <a:spAutoFit/>
          </a:bodyPr>
          <a:lstStyle/>
          <a:p>
            <a:pPr algn="ctr"/>
            <a:endParaRPr lang="pt-BR" sz="2500" b="1" dirty="0">
              <a:latin typeface="Times New Roman" panose="02020603050405020304" pitchFamily="18" charset="0"/>
              <a:cs typeface="Times New Roman" panose="02020603050405020304" pitchFamily="18" charset="0"/>
            </a:endParaRPr>
          </a:p>
          <a:p>
            <a:pPr algn="ctr"/>
            <a:r>
              <a:rPr lang="pt-BR" sz="2500" dirty="0">
                <a:cs typeface="Times New Roman" panose="02020603050405020304" pitchFamily="18" charset="0"/>
              </a:rPr>
              <a:t>Os órgãos públicos têm a obrigação de publicar informações de grande interesse público, não basta </a:t>
            </a:r>
            <a:r>
              <a:rPr lang="pt-BR" sz="2500" dirty="0" smtClean="0">
                <a:cs typeface="Times New Roman" panose="02020603050405020304" pitchFamily="18" charset="0"/>
              </a:rPr>
              <a:t>apenas atender </a:t>
            </a:r>
            <a:r>
              <a:rPr lang="pt-BR" sz="2500" dirty="0">
                <a:cs typeface="Times New Roman" panose="02020603050405020304" pitchFamily="18" charset="0"/>
              </a:rPr>
              <a:t>aos pedidos de informação formulados pelos interessados</a:t>
            </a:r>
            <a:r>
              <a:rPr lang="pt-BR" sz="2500" b="1" dirty="0">
                <a:cs typeface="Times New Roman" panose="02020603050405020304" pitchFamily="18" charset="0"/>
              </a:rPr>
              <a:t>.</a:t>
            </a:r>
            <a:endParaRPr lang="pt-BR" sz="2500" dirty="0">
              <a:cs typeface="Times New Roman" panose="02020603050405020304" pitchFamily="18" charset="0"/>
            </a:endParaRPr>
          </a:p>
        </p:txBody>
      </p:sp>
      <p:sp>
        <p:nvSpPr>
          <p:cNvPr id="2" name="Retângulo 1"/>
          <p:cNvSpPr/>
          <p:nvPr/>
        </p:nvSpPr>
        <p:spPr>
          <a:xfrm>
            <a:off x="6965052" y="1816041"/>
            <a:ext cx="3587842" cy="477054"/>
          </a:xfrm>
          <a:prstGeom prst="rect">
            <a:avLst/>
          </a:prstGeom>
          <a:solidFill>
            <a:schemeClr val="bg1">
              <a:lumMod val="50000"/>
            </a:schemeClr>
          </a:solidFill>
        </p:spPr>
        <p:txBody>
          <a:bodyPr wrap="none">
            <a:spAutoFit/>
          </a:bodyPr>
          <a:lstStyle/>
          <a:p>
            <a:pPr algn="ctr"/>
            <a:r>
              <a:rPr lang="pt-BR" sz="2500" b="1" dirty="0">
                <a:solidFill>
                  <a:schemeClr val="bg1"/>
                </a:solidFill>
                <a:cs typeface="Times New Roman" panose="02020603050405020304" pitchFamily="18" charset="0"/>
              </a:rPr>
              <a:t>Obrigação de Publicar</a:t>
            </a:r>
          </a:p>
        </p:txBody>
      </p:sp>
      <p:grpSp>
        <p:nvGrpSpPr>
          <p:cNvPr id="12" name="Agrupar 11"/>
          <p:cNvGrpSpPr/>
          <p:nvPr/>
        </p:nvGrpSpPr>
        <p:grpSpPr>
          <a:xfrm>
            <a:off x="1867126" y="1278253"/>
            <a:ext cx="2704873" cy="1231286"/>
            <a:chOff x="2728019" y="600"/>
            <a:chExt cx="2468760" cy="1234380"/>
          </a:xfrm>
          <a:solidFill>
            <a:schemeClr val="accent2"/>
          </a:solidFill>
        </p:grpSpPr>
        <p:sp>
          <p:nvSpPr>
            <p:cNvPr id="13" name="Retângulo Arredondado 12"/>
            <p:cNvSpPr/>
            <p:nvPr/>
          </p:nvSpPr>
          <p:spPr>
            <a:xfrm>
              <a:off x="2728019" y="600"/>
              <a:ext cx="2468760" cy="12343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CaixaDeTexto 13"/>
            <p:cNvSpPr txBox="1"/>
            <p:nvPr/>
          </p:nvSpPr>
          <p:spPr>
            <a:xfrm>
              <a:off x="2788276" y="60857"/>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Publicidade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principio geral</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cs typeface="Arial" panose="020B0604020202020204" pitchFamily="34" charset="0"/>
                </a:rPr>
                <a:t> sigilo é a exceção</a:t>
              </a:r>
              <a:endParaRPr lang="pt-BR" kern="1200" dirty="0">
                <a:solidFill>
                  <a:schemeClr val="bg1"/>
                </a:solidFill>
                <a:latin typeface="Arial" panose="020B0604020202020204" pitchFamily="34" charset="0"/>
                <a:cs typeface="Arial" panose="020B0604020202020204" pitchFamily="34" charset="0"/>
              </a:endParaRPr>
            </a:p>
          </p:txBody>
        </p:sp>
      </p:grpSp>
      <p:sp>
        <p:nvSpPr>
          <p:cNvPr id="15" name="Retângulo 14"/>
          <p:cNvSpPr/>
          <p:nvPr/>
        </p:nvSpPr>
        <p:spPr>
          <a:xfrm>
            <a:off x="787021" y="694518"/>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Diretrizes definidas conforme artigo 3º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14412001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endParaRPr lang="pt-BR" dirty="0"/>
          </a:p>
        </p:txBody>
      </p:sp>
      <p:graphicFrame>
        <p:nvGraphicFramePr>
          <p:cNvPr id="3" name="Tabela 2"/>
          <p:cNvGraphicFramePr>
            <a:graphicFrameLocks noGrp="1"/>
          </p:cNvGraphicFramePr>
          <p:nvPr>
            <p:extLst>
              <p:ext uri="{D42A27DB-BD31-4B8C-83A1-F6EECF244321}">
                <p14:modId xmlns:p14="http://schemas.microsoft.com/office/powerpoint/2010/main" val="2481799241"/>
              </p:ext>
            </p:extLst>
          </p:nvPr>
        </p:nvGraphicFramePr>
        <p:xfrm>
          <a:off x="395416" y="780595"/>
          <a:ext cx="11219935" cy="5324798"/>
        </p:xfrm>
        <a:graphic>
          <a:graphicData uri="http://schemas.openxmlformats.org/drawingml/2006/table">
            <a:tbl>
              <a:tblPr firstRow="1" firstCol="1" bandRow="1">
                <a:tableStyleId>{5C22544A-7EE6-4342-B048-85BDC9FD1C3A}</a:tableStyleId>
              </a:tblPr>
              <a:tblGrid>
                <a:gridCol w="1197196">
                  <a:extLst>
                    <a:ext uri="{9D8B030D-6E8A-4147-A177-3AD203B41FA5}">
                      <a16:colId xmlns:a16="http://schemas.microsoft.com/office/drawing/2014/main" val="3690578421"/>
                    </a:ext>
                  </a:extLst>
                </a:gridCol>
                <a:gridCol w="1410080">
                  <a:extLst>
                    <a:ext uri="{9D8B030D-6E8A-4147-A177-3AD203B41FA5}">
                      <a16:colId xmlns:a16="http://schemas.microsoft.com/office/drawing/2014/main" val="1968139688"/>
                    </a:ext>
                  </a:extLst>
                </a:gridCol>
                <a:gridCol w="1234470">
                  <a:extLst>
                    <a:ext uri="{9D8B030D-6E8A-4147-A177-3AD203B41FA5}">
                      <a16:colId xmlns:a16="http://schemas.microsoft.com/office/drawing/2014/main" val="1708511904"/>
                    </a:ext>
                  </a:extLst>
                </a:gridCol>
                <a:gridCol w="1450195">
                  <a:extLst>
                    <a:ext uri="{9D8B030D-6E8A-4147-A177-3AD203B41FA5}">
                      <a16:colId xmlns:a16="http://schemas.microsoft.com/office/drawing/2014/main" val="1197292855"/>
                    </a:ext>
                  </a:extLst>
                </a:gridCol>
                <a:gridCol w="1912048">
                  <a:extLst>
                    <a:ext uri="{9D8B030D-6E8A-4147-A177-3AD203B41FA5}">
                      <a16:colId xmlns:a16="http://schemas.microsoft.com/office/drawing/2014/main" val="2381787163"/>
                    </a:ext>
                  </a:extLst>
                </a:gridCol>
                <a:gridCol w="1433384">
                  <a:extLst>
                    <a:ext uri="{9D8B030D-6E8A-4147-A177-3AD203B41FA5}">
                      <a16:colId xmlns:a16="http://schemas.microsoft.com/office/drawing/2014/main" val="3803279321"/>
                    </a:ext>
                  </a:extLst>
                </a:gridCol>
                <a:gridCol w="1470454">
                  <a:extLst>
                    <a:ext uri="{9D8B030D-6E8A-4147-A177-3AD203B41FA5}">
                      <a16:colId xmlns:a16="http://schemas.microsoft.com/office/drawing/2014/main" val="3506577080"/>
                    </a:ext>
                  </a:extLst>
                </a:gridCol>
                <a:gridCol w="1112108">
                  <a:extLst>
                    <a:ext uri="{9D8B030D-6E8A-4147-A177-3AD203B41FA5}">
                      <a16:colId xmlns:a16="http://schemas.microsoft.com/office/drawing/2014/main" val="17385339"/>
                    </a:ext>
                  </a:extLst>
                </a:gridCol>
              </a:tblGrid>
              <a:tr h="578648">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1800" dirty="0">
                          <a:solidFill>
                            <a:sysClr val="windowText" lastClr="000000"/>
                          </a:solidFill>
                          <a:effectLst/>
                        </a:rPr>
                        <a:t>Não enviaram </a:t>
                      </a:r>
                      <a:r>
                        <a:rPr lang="pt-BR" sz="1800" dirty="0" smtClean="0">
                          <a:solidFill>
                            <a:sysClr val="windowText" lastClr="000000"/>
                          </a:solidFill>
                          <a:effectLst/>
                        </a:rPr>
                        <a:t>informações </a:t>
                      </a:r>
                      <a:endParaRPr lang="pt-BR" sz="1800" dirty="0">
                        <a:solidFill>
                          <a:sysClr val="windowText" lastClr="000000"/>
                        </a:solidFill>
                        <a:effectLst/>
                        <a:latin typeface="Calibri" panose="020F0502020204030204" pitchFamily="34" charset="0"/>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gridSpan="2">
                  <a:txBody>
                    <a:bodyPr/>
                    <a:lstStyle/>
                    <a:p>
                      <a:pPr algn="ctr">
                        <a:spcAft>
                          <a:spcPts val="0"/>
                        </a:spcAft>
                      </a:pPr>
                      <a:r>
                        <a:rPr lang="pt-BR" sz="1800" dirty="0">
                          <a:solidFill>
                            <a:sysClr val="windowText" lastClr="000000"/>
                          </a:solidFill>
                          <a:effectLst/>
                        </a:rPr>
                        <a:t>Em processo - Revisão </a:t>
                      </a:r>
                      <a:endParaRPr lang="pt-BR" sz="1800" dirty="0">
                        <a:solidFill>
                          <a:sysClr val="windowText" lastClr="000000"/>
                        </a:solidFill>
                        <a:effectLst/>
                        <a:latin typeface="Calibri" panose="020F0502020204030204" pitchFamily="34" charset="0"/>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t-BR"/>
                    </a:p>
                  </a:txBody>
                  <a:tcPr/>
                </a:tc>
                <a:tc>
                  <a:txBody>
                    <a:bodyPr/>
                    <a:lstStyle/>
                    <a:p>
                      <a:pPr algn="ctr">
                        <a:spcAft>
                          <a:spcPts val="0"/>
                        </a:spcAft>
                      </a:pPr>
                      <a:r>
                        <a:rPr lang="pt-BR" sz="1800" dirty="0" smtClean="0">
                          <a:solidFill>
                            <a:sysClr val="windowText" lastClr="000000"/>
                          </a:solidFill>
                          <a:effectLst/>
                        </a:rPr>
                        <a:t>Falta </a:t>
                      </a:r>
                      <a:r>
                        <a:rPr lang="pt-BR" sz="1800" dirty="0">
                          <a:solidFill>
                            <a:sysClr val="windowText" lastClr="000000"/>
                          </a:solidFill>
                          <a:effectLst/>
                        </a:rPr>
                        <a:t>apenas publicação</a:t>
                      </a:r>
                      <a:endParaRPr lang="pt-BR" sz="1800" dirty="0">
                        <a:solidFill>
                          <a:sysClr val="windowText" lastClr="000000"/>
                        </a:solidFill>
                        <a:effectLst/>
                        <a:latin typeface="Calibri" panose="020F0502020204030204" pitchFamily="34" charset="0"/>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a:spcAft>
                          <a:spcPts val="0"/>
                        </a:spcAft>
                      </a:pPr>
                      <a:r>
                        <a:rPr lang="pt-BR" sz="1800" dirty="0">
                          <a:solidFill>
                            <a:sysClr val="windowText" lastClr="000000"/>
                          </a:solidFill>
                          <a:effectLst/>
                        </a:rPr>
                        <a:t>Finalizados</a:t>
                      </a:r>
                      <a:endParaRPr lang="pt-BR" sz="1800" dirty="0">
                        <a:solidFill>
                          <a:sysClr val="windowText" lastClr="000000"/>
                        </a:solidFill>
                        <a:effectLst/>
                        <a:latin typeface="Calibri" panose="020F0502020204030204" pitchFamily="34" charset="0"/>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44123307"/>
                  </a:ext>
                </a:extLst>
              </a:tr>
              <a:tr h="425622">
                <a:tc>
                  <a:txBody>
                    <a:bodyPr/>
                    <a:lstStyle/>
                    <a:p>
                      <a:pPr algn="ctr">
                        <a:spcAft>
                          <a:spcPts val="0"/>
                        </a:spcAft>
                      </a:pPr>
                      <a:r>
                        <a:rPr lang="pt-BR" sz="1800" b="0" dirty="0">
                          <a:solidFill>
                            <a:sysClr val="windowText" lastClr="000000"/>
                          </a:solidFill>
                          <a:effectLst/>
                          <a:latin typeface="+mn-lt"/>
                        </a:rPr>
                        <a:t>AGE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SECCRI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ARMVA</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INDI</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COPASA</a:t>
                      </a:r>
                      <a:endParaRPr lang="pt-BR" sz="1800" dirty="0">
                        <a:solidFill>
                          <a:sysClr val="windowText" lastClr="000000"/>
                        </a:solidFill>
                        <a:effectLst/>
                        <a:latin typeface="+mn-lt"/>
                        <a:ea typeface="Calibri" panose="020F0502020204030204" pitchFamily="34" charset="0"/>
                      </a:endParaRPr>
                    </a:p>
                  </a:txBody>
                  <a:tcPr marL="7206" marR="7206" marT="720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ARMBH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IMA </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IGAM</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3043121"/>
                  </a:ext>
                </a:extLst>
              </a:tr>
              <a:tr h="425622">
                <a:tc>
                  <a:txBody>
                    <a:bodyPr/>
                    <a:lstStyle/>
                    <a:p>
                      <a:pPr algn="ctr">
                        <a:spcAft>
                          <a:spcPts val="0"/>
                        </a:spcAft>
                      </a:pPr>
                      <a:r>
                        <a:rPr lang="pt-BR" sz="1800" b="0" dirty="0">
                          <a:solidFill>
                            <a:sysClr val="windowText" lastClr="000000"/>
                          </a:solidFill>
                          <a:effectLst/>
                          <a:latin typeface="+mn-lt"/>
                        </a:rPr>
                        <a:t>FCS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SEDINOR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CBMMG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PRODEMGE</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EPAMIG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ARSAE*</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IPSEMG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IEF</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678901"/>
                  </a:ext>
                </a:extLst>
              </a:tr>
              <a:tr h="360242">
                <a:tc>
                  <a:txBody>
                    <a:bodyPr/>
                    <a:lstStyle/>
                    <a:p>
                      <a:pPr algn="ctr">
                        <a:spcAft>
                          <a:spcPts val="0"/>
                        </a:spcAft>
                      </a:pPr>
                      <a:r>
                        <a:rPr lang="pt-BR" sz="1800" b="0" dirty="0">
                          <a:solidFill>
                            <a:sysClr val="windowText" lastClr="000000"/>
                          </a:solidFill>
                          <a:effectLst/>
                          <a:latin typeface="+mn-lt"/>
                        </a:rPr>
                        <a:t>FHA</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SEEDIF</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EMC</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SEC</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SEDPAC</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a:solidFill>
                            <a:sysClr val="windowText" lastClr="000000"/>
                          </a:solidFill>
                          <a:effectLst/>
                          <a:latin typeface="+mn-lt"/>
                        </a:rPr>
                        <a:t>BDMG </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IPSM</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MGI</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2797"/>
                  </a:ext>
                </a:extLst>
              </a:tr>
              <a:tr h="360242">
                <a:tc>
                  <a:txBody>
                    <a:bodyPr/>
                    <a:lstStyle/>
                    <a:p>
                      <a:pPr algn="ctr">
                        <a:spcAft>
                          <a:spcPts val="0"/>
                        </a:spcAft>
                      </a:pPr>
                      <a:r>
                        <a:rPr lang="pt-BR" sz="1800" b="0">
                          <a:solidFill>
                            <a:sysClr val="windowText" lastClr="000000"/>
                          </a:solidFill>
                          <a:effectLst/>
                          <a:latin typeface="+mn-lt"/>
                        </a:rPr>
                        <a:t>FHEMIG </a:t>
                      </a:r>
                      <a:endParaRPr lang="pt-BR" sz="1800" b="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SEGOV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ESP</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SEDECTES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SEDA</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CEMIG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JUCEMG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SEEP</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790850"/>
                  </a:ext>
                </a:extLst>
              </a:tr>
              <a:tr h="360242">
                <a:tc>
                  <a:txBody>
                    <a:bodyPr/>
                    <a:lstStyle/>
                    <a:p>
                      <a:pPr algn="ctr">
                        <a:spcAft>
                          <a:spcPts val="0"/>
                        </a:spcAft>
                      </a:pPr>
                      <a:r>
                        <a:rPr lang="pt-BR" sz="1800" b="0" dirty="0">
                          <a:solidFill>
                            <a:sysClr val="windowText" lastClr="000000"/>
                          </a:solidFill>
                          <a:effectLst/>
                          <a:latin typeface="+mn-lt"/>
                        </a:rPr>
                        <a:t>FUCAM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SETUR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FAOP</a:t>
                      </a:r>
                      <a:endParaRPr lang="pt-BR" sz="1800" dirty="0">
                        <a:solidFill>
                          <a:sysClr val="windowText" lastClr="000000"/>
                        </a:solidFill>
                        <a:effectLst/>
                        <a:latin typeface="+mn-lt"/>
                        <a:ea typeface="Calibri" panose="020F0502020204030204" pitchFamily="34" charset="0"/>
                      </a:endParaRPr>
                    </a:p>
                  </a:txBody>
                  <a:tcPr marL="7206" marR="7206" marT="720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SEE</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CGE</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LEMG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UEMG</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667550"/>
                  </a:ext>
                </a:extLst>
              </a:tr>
              <a:tr h="425622">
                <a:tc>
                  <a:txBody>
                    <a:bodyPr/>
                    <a:lstStyle/>
                    <a:p>
                      <a:pPr algn="ctr">
                        <a:spcAft>
                          <a:spcPts val="0"/>
                        </a:spcAft>
                      </a:pPr>
                      <a:r>
                        <a:rPr lang="pt-BR" sz="1800" b="0">
                          <a:solidFill>
                            <a:sysClr val="windowText" lastClr="000000"/>
                          </a:solidFill>
                          <a:effectLst/>
                          <a:latin typeface="+mn-lt"/>
                        </a:rPr>
                        <a:t>IDENE </a:t>
                      </a:r>
                      <a:endParaRPr lang="pt-BR" sz="1800" b="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SGG</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FUNED</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SEF</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CODEMIG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MGS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a:solidFill>
                            <a:sysClr val="windowText" lastClr="000000"/>
                          </a:solidFill>
                          <a:effectLst/>
                          <a:latin typeface="+mn-lt"/>
                        </a:rPr>
                        <a:t>FJP</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584279"/>
                  </a:ext>
                </a:extLst>
              </a:tr>
              <a:tr h="425622">
                <a:tc>
                  <a:txBody>
                    <a:bodyPr/>
                    <a:lstStyle/>
                    <a:p>
                      <a:pPr algn="ctr">
                        <a:spcAft>
                          <a:spcPts val="0"/>
                        </a:spcAft>
                      </a:pPr>
                      <a:r>
                        <a:rPr lang="pt-BR" sz="1800" b="0">
                          <a:solidFill>
                            <a:sysClr val="windowText" lastClr="000000"/>
                          </a:solidFill>
                          <a:effectLst/>
                          <a:latin typeface="+mn-lt"/>
                        </a:rPr>
                        <a:t>IPEM </a:t>
                      </a:r>
                      <a:endParaRPr lang="pt-BR" sz="1800" b="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TV MINAS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FAPEMIG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SEPLAG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a:solidFill>
                            <a:sysClr val="windowText" lastClr="000000"/>
                          </a:solidFill>
                          <a:effectLst/>
                          <a:latin typeface="+mn-lt"/>
                        </a:rPr>
                        <a:t>COHAB </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PMMG</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DEER</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4857955"/>
                  </a:ext>
                </a:extLst>
              </a:tr>
              <a:tr h="360242">
                <a:tc>
                  <a:txBody>
                    <a:bodyPr/>
                    <a:lstStyle/>
                    <a:p>
                      <a:pPr algn="ctr">
                        <a:spcAft>
                          <a:spcPts val="0"/>
                        </a:spcAft>
                      </a:pPr>
                      <a:r>
                        <a:rPr lang="pt-BR" sz="1800" b="0">
                          <a:solidFill>
                            <a:sysClr val="windowText" lastClr="000000"/>
                          </a:solidFill>
                          <a:effectLst/>
                          <a:latin typeface="+mn-lt"/>
                        </a:rPr>
                        <a:t>OGE</a:t>
                      </a:r>
                      <a:endParaRPr lang="pt-BR" sz="1800" b="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UNIMONTES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a:solidFill>
                            <a:sysClr val="windowText" lastClr="000000"/>
                          </a:solidFill>
                          <a:effectLst/>
                          <a:latin typeface="+mn-lt"/>
                        </a:rPr>
                        <a:t>IEPHA</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SESP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pt-BR" sz="1800" dirty="0">
                          <a:solidFill>
                            <a:sysClr val="windowText" lastClr="000000"/>
                          </a:solidFill>
                          <a:effectLst/>
                          <a:latin typeface="+mn-lt"/>
                        </a:rPr>
                        <a:t>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a:solidFill>
                            <a:sysClr val="windowText" lastClr="000000"/>
                          </a:solidFill>
                          <a:effectLst/>
                          <a:latin typeface="+mn-lt"/>
                        </a:rPr>
                        <a:t>DETEL </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SEAPA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1800" dirty="0" smtClean="0">
                          <a:solidFill>
                            <a:sysClr val="windowText" lastClr="000000"/>
                          </a:solidFill>
                          <a:effectLst/>
                          <a:latin typeface="+mn-lt"/>
                        </a:rPr>
                        <a:t>GASMIG</a:t>
                      </a:r>
                      <a:endParaRPr lang="pt-BR" sz="1800" dirty="0" smtClean="0">
                        <a:solidFill>
                          <a:sysClr val="windowText" lastClr="000000"/>
                        </a:solidFill>
                        <a:effectLst/>
                        <a:latin typeface="+mn-lt"/>
                        <a:ea typeface="Calibri" panose="020F0502020204030204" pitchFamily="34" charset="0"/>
                      </a:endParaRPr>
                    </a:p>
                    <a:p>
                      <a:pPr algn="ctr"/>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7321624"/>
                  </a:ext>
                </a:extLst>
              </a:tr>
              <a:tr h="425622">
                <a:tc>
                  <a:txBody>
                    <a:bodyPr/>
                    <a:lstStyle/>
                    <a:p>
                      <a:pPr algn="ctr">
                        <a:spcAft>
                          <a:spcPts val="0"/>
                        </a:spcAft>
                      </a:pPr>
                      <a:r>
                        <a:rPr lang="pt-BR" sz="1800" b="0">
                          <a:solidFill>
                            <a:sysClr val="windowText" lastClr="000000"/>
                          </a:solidFill>
                          <a:effectLst/>
                          <a:latin typeface="+mn-lt"/>
                        </a:rPr>
                        <a:t>PCMG </a:t>
                      </a:r>
                      <a:endParaRPr lang="pt-BR" sz="1800" b="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b="0" dirty="0">
                          <a:solidFill>
                            <a:sysClr val="windowText" lastClr="000000"/>
                          </a:solidFill>
                          <a:effectLst/>
                          <a:latin typeface="+mn-lt"/>
                        </a:rPr>
                        <a:t>UTRAMIG </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pt-BR" sz="1800" dirty="0">
                        <a:solidFill>
                          <a:sysClr val="windowText" lastClr="000000"/>
                        </a:solidFill>
                        <a:effectLst/>
                        <a:latin typeface="+mn-lt"/>
                      </a:endParaRPr>
                    </a:p>
                  </a:txBody>
                  <a:tcPr marL="7206" marR="7206" marT="720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SISEMA</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pt-BR" sz="1800" dirty="0">
                          <a:solidFill>
                            <a:sysClr val="windowText" lastClr="000000"/>
                          </a:solidFill>
                          <a:effectLst/>
                          <a:latin typeface="+mn-lt"/>
                        </a:rPr>
                        <a:t> </a:t>
                      </a:r>
                      <a:endParaRPr lang="pt-BR" sz="1800" dirty="0">
                        <a:solidFill>
                          <a:sysClr val="windowText" lastClr="000000"/>
                        </a:solidFill>
                        <a:effectLst/>
                        <a:latin typeface="+mn-lt"/>
                        <a:ea typeface="Calibri" panose="020F0502020204030204" pitchFamily="34" charset="0"/>
                      </a:endParaRPr>
                    </a:p>
                  </a:txBody>
                  <a:tcPr marL="7206" marR="7206" marT="720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EMATER</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SECIR</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1800" dirty="0" smtClean="0">
                          <a:solidFill>
                            <a:sysClr val="windowText" lastClr="000000"/>
                          </a:solidFill>
                          <a:effectLst/>
                          <a:latin typeface="+mn-lt"/>
                        </a:rPr>
                        <a:t>SEDESE </a:t>
                      </a:r>
                      <a:endParaRPr lang="pt-BR" sz="1800" dirty="0" smtClean="0">
                        <a:solidFill>
                          <a:sysClr val="windowText" lastClr="000000"/>
                        </a:solidFill>
                        <a:effectLst/>
                        <a:latin typeface="+mn-lt"/>
                        <a:ea typeface="Calibri" panose="020F0502020204030204" pitchFamily="34" charset="0"/>
                      </a:endParaRPr>
                    </a:p>
                    <a:p>
                      <a:pPr algn="ctr"/>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3831586"/>
                  </a:ext>
                </a:extLst>
              </a:tr>
              <a:tr h="425622">
                <a:tc>
                  <a:txBody>
                    <a:bodyPr/>
                    <a:lstStyle/>
                    <a:p>
                      <a:pPr algn="ctr">
                        <a:spcAft>
                          <a:spcPts val="0"/>
                        </a:spcAft>
                      </a:pPr>
                      <a:r>
                        <a:rPr lang="pt-BR" sz="1800" b="0" dirty="0">
                          <a:solidFill>
                            <a:sysClr val="windowText" lastClr="000000"/>
                          </a:solidFill>
                          <a:effectLst/>
                          <a:latin typeface="+mn-lt"/>
                        </a:rPr>
                        <a:t>SEAP</a:t>
                      </a:r>
                      <a:endParaRPr lang="pt-BR" sz="1800" b="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pt-BR" sz="1800" b="1"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SES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pt-BR" sz="1800" dirty="0">
                          <a:solidFill>
                            <a:sysClr val="windowText" lastClr="000000"/>
                          </a:solidFill>
                          <a:effectLst/>
                          <a:latin typeface="+mn-lt"/>
                        </a:rPr>
                        <a:t>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800" dirty="0">
                          <a:solidFill>
                            <a:sysClr val="windowText" lastClr="000000"/>
                          </a:solidFill>
                          <a:effectLst/>
                          <a:latin typeface="+mn-lt"/>
                        </a:rPr>
                        <a:t>HEMOMINAS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pt-BR" sz="1800" dirty="0">
                          <a:solidFill>
                            <a:sysClr val="windowText" lastClr="000000"/>
                          </a:solidFill>
                          <a:effectLst/>
                          <a:latin typeface="+mn-lt"/>
                        </a:rPr>
                        <a:t>SETOP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165831"/>
                  </a:ext>
                </a:extLst>
              </a:tr>
              <a:tr h="425622">
                <a:tc>
                  <a:txBody>
                    <a:bodyPr/>
                    <a:lstStyle/>
                    <a:p>
                      <a:pPr>
                        <a:spcAft>
                          <a:spcPts val="0"/>
                        </a:spcAft>
                      </a:pPr>
                      <a:r>
                        <a:rPr lang="pt-BR" sz="1800" b="1">
                          <a:solidFill>
                            <a:sysClr val="windowText" lastClr="000000"/>
                          </a:solidFill>
                          <a:effectLst/>
                          <a:latin typeface="+mn-lt"/>
                        </a:rPr>
                        <a:t> </a:t>
                      </a:r>
                      <a:endParaRPr lang="pt-BR" sz="1800" b="1">
                        <a:solidFill>
                          <a:sysClr val="windowText" lastClr="000000"/>
                        </a:solidFill>
                        <a:effectLst/>
                        <a:latin typeface="+mn-lt"/>
                        <a:ea typeface="Calibri" panose="020F0502020204030204" pitchFamily="34" charset="0"/>
                      </a:endParaRPr>
                    </a:p>
                  </a:txBody>
                  <a:tcPr marL="7206" marR="7206" marT="720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pt-BR" sz="1800" b="1" dirty="0">
                          <a:solidFill>
                            <a:sysClr val="windowText" lastClr="000000"/>
                          </a:solidFill>
                          <a:effectLst/>
                          <a:latin typeface="+mn-lt"/>
                        </a:rPr>
                        <a:t> </a:t>
                      </a:r>
                      <a:endParaRPr lang="pt-BR" sz="1800" b="1"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pt-BR" sz="1800" dirty="0">
                          <a:solidFill>
                            <a:sysClr val="windowText" lastClr="000000"/>
                          </a:solidFill>
                          <a:effectLst/>
                          <a:latin typeface="+mn-lt"/>
                        </a:rPr>
                        <a:t> </a:t>
                      </a:r>
                      <a:endParaRPr lang="pt-BR" sz="1800" dirty="0">
                        <a:solidFill>
                          <a:sysClr val="windowText" lastClr="000000"/>
                        </a:solidFill>
                        <a:effectLst/>
                        <a:latin typeface="+mn-lt"/>
                        <a:ea typeface="Calibri" panose="020F0502020204030204" pitchFamily="34" charset="0"/>
                      </a:endParaRPr>
                    </a:p>
                  </a:txBody>
                  <a:tcPr marL="7206" marR="7206" marT="720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pt-BR" sz="1800">
                          <a:solidFill>
                            <a:sysClr val="windowText" lastClr="000000"/>
                          </a:solidFill>
                          <a:effectLst/>
                          <a:latin typeface="+mn-lt"/>
                        </a:rPr>
                        <a:t> </a:t>
                      </a:r>
                      <a:endParaRPr lang="pt-BR" sz="180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pt-BR" sz="1800" dirty="0">
                          <a:solidFill>
                            <a:sysClr val="windowText" lastClr="000000"/>
                          </a:solidFill>
                          <a:effectLst/>
                          <a:latin typeface="+mn-lt"/>
                        </a:rPr>
                        <a:t> </a:t>
                      </a:r>
                      <a:endParaRPr lang="pt-BR" sz="1800" dirty="0">
                        <a:solidFill>
                          <a:sysClr val="windowText" lastClr="000000"/>
                        </a:solidFill>
                        <a:effectLst/>
                        <a:latin typeface="+mn-lt"/>
                        <a:ea typeface="Calibri" panose="020F0502020204030204" pitchFamily="34" charset="0"/>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pt-B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dirty="0"/>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pt-BR" sz="1800" dirty="0">
                        <a:solidFill>
                          <a:sysClr val="windowText" lastClr="000000"/>
                        </a:solidFill>
                        <a:effectLst/>
                        <a:latin typeface="+mn-lt"/>
                      </a:endParaRPr>
                    </a:p>
                  </a:txBody>
                  <a:tcPr marL="7206" marR="7206" marT="7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7151145"/>
                  </a:ext>
                </a:extLst>
              </a:tr>
            </a:tbl>
          </a:graphicData>
        </a:graphic>
      </p:graphicFrame>
    </p:spTree>
    <p:extLst>
      <p:ext uri="{BB962C8B-B14F-4D97-AF65-F5344CB8AC3E}">
        <p14:creationId xmlns:p14="http://schemas.microsoft.com/office/powerpoint/2010/main" val="3572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Datas</a:t>
            </a:r>
          </a:p>
          <a:p>
            <a:endParaRPr lang="pt-BR" dirty="0"/>
          </a:p>
        </p:txBody>
      </p:sp>
      <p:sp>
        <p:nvSpPr>
          <p:cNvPr id="7" name="Retângulo 6"/>
          <p:cNvSpPr/>
          <p:nvPr/>
        </p:nvSpPr>
        <p:spPr>
          <a:xfrm>
            <a:off x="547814" y="882787"/>
            <a:ext cx="6075407" cy="5262979"/>
          </a:xfrm>
          <a:prstGeom prst="rect">
            <a:avLst/>
          </a:prstGeom>
        </p:spPr>
        <p:txBody>
          <a:bodyPr wrap="square">
            <a:spAutoFit/>
          </a:bodyPr>
          <a:lstStyle/>
          <a:p>
            <a:endParaRPr lang="pt-BR" sz="2400" dirty="0" smtClean="0"/>
          </a:p>
          <a:p>
            <a:r>
              <a:rPr lang="pt-BR" sz="2400" b="1" dirty="0" smtClean="0">
                <a:latin typeface="Arial" panose="020B0604020202020204" pitchFamily="34" charset="0"/>
                <a:cs typeface="Arial" panose="020B0604020202020204" pitchFamily="34" charset="0"/>
              </a:rPr>
              <a:t>Envio do relatório 1º semestre: </a:t>
            </a:r>
          </a:p>
          <a:p>
            <a:r>
              <a:rPr lang="pt-BR" sz="2400" dirty="0" smtClean="0">
                <a:latin typeface="Arial" panose="020B0604020202020204" pitchFamily="34" charset="0"/>
                <a:cs typeface="Arial" panose="020B0604020202020204" pitchFamily="34" charset="0"/>
              </a:rPr>
              <a:t>13 e 14/07/2017</a:t>
            </a:r>
          </a:p>
          <a:p>
            <a:r>
              <a:rPr lang="pt-BR" sz="2400" dirty="0" smtClean="0">
                <a:latin typeface="Arial" panose="020B0604020202020204" pitchFamily="34" charset="0"/>
                <a:cs typeface="Arial" panose="020B0604020202020204" pitchFamily="34" charset="0"/>
              </a:rPr>
              <a:t>Devolução da Nota de Auditoria para Diretoria de Transparência Passiva: 04/08/2017</a:t>
            </a:r>
          </a:p>
          <a:p>
            <a:endParaRPr lang="pt-BR" sz="2400" dirty="0" smtClean="0">
              <a:latin typeface="Arial" panose="020B0604020202020204" pitchFamily="34" charset="0"/>
              <a:cs typeface="Arial" panose="020B0604020202020204" pitchFamily="34" charset="0"/>
            </a:endParaRPr>
          </a:p>
          <a:p>
            <a:endParaRPr lang="pt-BR" sz="2400" dirty="0">
              <a:latin typeface="Arial" panose="020B0604020202020204" pitchFamily="34" charset="0"/>
              <a:cs typeface="Arial" panose="020B0604020202020204" pitchFamily="34" charset="0"/>
            </a:endParaRPr>
          </a:p>
          <a:p>
            <a:r>
              <a:rPr lang="pt-BR" sz="2400" b="1" dirty="0">
                <a:latin typeface="Arial" panose="020B0604020202020204" pitchFamily="34" charset="0"/>
                <a:cs typeface="Arial" panose="020B0604020202020204" pitchFamily="34" charset="0"/>
              </a:rPr>
              <a:t>Envio do relatório </a:t>
            </a:r>
            <a:r>
              <a:rPr lang="pt-BR" sz="2400" b="1" dirty="0" smtClean="0">
                <a:latin typeface="Arial" panose="020B0604020202020204" pitchFamily="34" charset="0"/>
                <a:cs typeface="Arial" panose="020B0604020202020204" pitchFamily="34" charset="0"/>
              </a:rPr>
              <a:t>2º </a:t>
            </a:r>
            <a:r>
              <a:rPr lang="pt-BR" sz="2400" b="1" dirty="0">
                <a:latin typeface="Arial" panose="020B0604020202020204" pitchFamily="34" charset="0"/>
                <a:cs typeface="Arial" panose="020B0604020202020204" pitchFamily="34" charset="0"/>
              </a:rPr>
              <a:t>semestre: </a:t>
            </a:r>
            <a:endParaRPr lang="pt-BR" sz="2400" b="1" dirty="0" smtClean="0">
              <a:latin typeface="Arial" panose="020B0604020202020204" pitchFamily="34" charset="0"/>
              <a:cs typeface="Arial" panose="020B0604020202020204" pitchFamily="34" charset="0"/>
            </a:endParaRPr>
          </a:p>
          <a:p>
            <a:r>
              <a:rPr lang="pt-BR" sz="2400" dirty="0" smtClean="0">
                <a:latin typeface="Arial" panose="020B0604020202020204" pitchFamily="34" charset="0"/>
                <a:cs typeface="Arial" panose="020B0604020202020204" pitchFamily="34" charset="0"/>
              </a:rPr>
              <a:t>09 </a:t>
            </a:r>
            <a:r>
              <a:rPr lang="pt-BR" sz="2400" dirty="0">
                <a:latin typeface="Arial" panose="020B0604020202020204" pitchFamily="34" charset="0"/>
                <a:cs typeface="Arial" panose="020B0604020202020204" pitchFamily="34" charset="0"/>
              </a:rPr>
              <a:t>e </a:t>
            </a:r>
            <a:r>
              <a:rPr lang="pt-BR" sz="2400" dirty="0" smtClean="0">
                <a:latin typeface="Arial" panose="020B0604020202020204" pitchFamily="34" charset="0"/>
                <a:cs typeface="Arial" panose="020B0604020202020204" pitchFamily="34" charset="0"/>
              </a:rPr>
              <a:t>10/01/2017</a:t>
            </a:r>
            <a:endParaRPr lang="pt-BR"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Devolução da Nota de Auditoria para Diretoria de Transparência Passiva: </a:t>
            </a:r>
            <a:r>
              <a:rPr lang="pt-BR" sz="2400" dirty="0" smtClean="0">
                <a:latin typeface="Arial" panose="020B0604020202020204" pitchFamily="34" charset="0"/>
                <a:cs typeface="Arial" panose="020B0604020202020204" pitchFamily="34" charset="0"/>
              </a:rPr>
              <a:t>02/02/2018</a:t>
            </a:r>
            <a:endParaRPr lang="pt-BR" sz="2400" dirty="0">
              <a:latin typeface="Arial" panose="020B0604020202020204" pitchFamily="34" charset="0"/>
              <a:cs typeface="Arial" panose="020B0604020202020204" pitchFamily="34" charset="0"/>
            </a:endParaRPr>
          </a:p>
          <a:p>
            <a:endParaRPr lang="pt-BR" sz="2400" dirty="0"/>
          </a:p>
        </p:txBody>
      </p:sp>
      <p:pic>
        <p:nvPicPr>
          <p:cNvPr id="5" name="Imagem 4"/>
          <p:cNvPicPr>
            <a:picLocks noChangeAspect="1"/>
          </p:cNvPicPr>
          <p:nvPr/>
        </p:nvPicPr>
        <p:blipFill rotWithShape="1">
          <a:blip r:embed="rId3"/>
          <a:srcRect t="1235" b="1"/>
          <a:stretch/>
        </p:blipFill>
        <p:spPr>
          <a:xfrm>
            <a:off x="6890823" y="1428441"/>
            <a:ext cx="4143762" cy="3078615"/>
          </a:xfrm>
          <a:prstGeom prst="rect">
            <a:avLst/>
          </a:prstGeom>
        </p:spPr>
      </p:pic>
    </p:spTree>
    <p:extLst>
      <p:ext uri="{BB962C8B-B14F-4D97-AF65-F5344CB8AC3E}">
        <p14:creationId xmlns:p14="http://schemas.microsoft.com/office/powerpoint/2010/main" val="2107063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smtClean="0">
                <a:latin typeface="Arial" panose="020B0604020202020204" pitchFamily="34" charset="0"/>
                <a:cs typeface="Arial" panose="020B0604020202020204" pitchFamily="34" charset="0"/>
              </a:rPr>
              <a:t>Nota de Auditoria</a:t>
            </a:r>
            <a:endParaRPr lang="pt-BR" sz="3300" dirty="0">
              <a:latin typeface="Arial" panose="020B0604020202020204" pitchFamily="34" charset="0"/>
              <a:cs typeface="Arial" panose="020B0604020202020204" pitchFamily="34" charset="0"/>
            </a:endParaRPr>
          </a:p>
          <a:p>
            <a:endParaRPr lang="pt-BR" dirty="0"/>
          </a:p>
        </p:txBody>
      </p:sp>
      <p:sp>
        <p:nvSpPr>
          <p:cNvPr id="7" name="Retângulo 6"/>
          <p:cNvSpPr/>
          <p:nvPr/>
        </p:nvSpPr>
        <p:spPr>
          <a:xfrm>
            <a:off x="409431" y="2035881"/>
            <a:ext cx="9103057" cy="4278094"/>
          </a:xfrm>
          <a:prstGeom prst="rect">
            <a:avLst/>
          </a:prstGeom>
        </p:spPr>
        <p:txBody>
          <a:bodyPr wrap="square">
            <a:spAutoFit/>
          </a:bodyPr>
          <a:lstStyle/>
          <a:p>
            <a:pPr marL="285750" indent="-285750">
              <a:buFont typeface="Arial" panose="020B0604020202020204" pitchFamily="34" charset="0"/>
              <a:buChar char="•"/>
            </a:pPr>
            <a:r>
              <a:rPr lang="pt-BR" sz="2400" dirty="0" smtClean="0"/>
              <a:t>Cumprimento </a:t>
            </a:r>
            <a:r>
              <a:rPr lang="pt-BR" sz="2400" dirty="0"/>
              <a:t>dos prazos;</a:t>
            </a:r>
          </a:p>
          <a:p>
            <a:pPr marL="285750" indent="-285750">
              <a:buFont typeface="Arial" panose="020B0604020202020204" pitchFamily="34" charset="0"/>
              <a:buChar char="•"/>
            </a:pPr>
            <a:r>
              <a:rPr lang="pt-BR" sz="2400" dirty="0" smtClean="0"/>
              <a:t>Classificação </a:t>
            </a:r>
            <a:r>
              <a:rPr lang="pt-BR" sz="2400" dirty="0"/>
              <a:t>correta das </a:t>
            </a:r>
            <a:r>
              <a:rPr lang="pt-BR" sz="2400" dirty="0" smtClean="0"/>
              <a:t>respostas;</a:t>
            </a:r>
            <a:endParaRPr lang="pt-BR" sz="2400" dirty="0"/>
          </a:p>
          <a:p>
            <a:pPr marL="285750" indent="-285750">
              <a:buFont typeface="Arial" panose="020B0604020202020204" pitchFamily="34" charset="0"/>
              <a:buChar char="•"/>
            </a:pPr>
            <a:r>
              <a:rPr lang="pt-BR" sz="2400" dirty="0" smtClean="0"/>
              <a:t>Respostas </a:t>
            </a:r>
            <a:r>
              <a:rPr lang="pt-BR" sz="2400" dirty="0"/>
              <a:t>correspondem ao que foi solicitado;</a:t>
            </a:r>
          </a:p>
          <a:p>
            <a:pPr marL="285750" indent="-285750">
              <a:buFont typeface="Arial" panose="020B0604020202020204" pitchFamily="34" charset="0"/>
              <a:buChar char="•"/>
            </a:pPr>
            <a:r>
              <a:rPr lang="pt-BR" sz="2400" dirty="0" smtClean="0"/>
              <a:t>Procedimento </a:t>
            </a:r>
            <a:r>
              <a:rPr lang="pt-BR" sz="2400" dirty="0"/>
              <a:t>de </a:t>
            </a:r>
            <a:r>
              <a:rPr lang="pt-BR" sz="2400" dirty="0" err="1"/>
              <a:t>reencaminhamento</a:t>
            </a:r>
            <a:r>
              <a:rPr lang="pt-BR" sz="2400" dirty="0"/>
              <a:t>;</a:t>
            </a:r>
          </a:p>
          <a:p>
            <a:pPr marL="285750" indent="-285750">
              <a:buFont typeface="Arial" panose="020B0604020202020204" pitchFamily="34" charset="0"/>
              <a:buChar char="•"/>
            </a:pPr>
            <a:r>
              <a:rPr lang="pt-BR" sz="2400" dirty="0" smtClean="0"/>
              <a:t>Negativas </a:t>
            </a:r>
            <a:r>
              <a:rPr lang="pt-BR" sz="2400" dirty="0"/>
              <a:t>de acesso possuem orientação sobre </a:t>
            </a:r>
            <a:r>
              <a:rPr lang="pt-BR" sz="2400" dirty="0" smtClean="0"/>
              <a:t>recurso;</a:t>
            </a:r>
            <a:endParaRPr lang="pt-BR" sz="2400" dirty="0"/>
          </a:p>
          <a:p>
            <a:pPr marL="285750" indent="-285750">
              <a:buFont typeface="Arial" panose="020B0604020202020204" pitchFamily="34" charset="0"/>
              <a:buChar char="•"/>
            </a:pPr>
            <a:r>
              <a:rPr lang="pt-BR" sz="2400" dirty="0" smtClean="0"/>
              <a:t>Fundamentação </a:t>
            </a:r>
            <a:r>
              <a:rPr lang="pt-BR" sz="2400" dirty="0"/>
              <a:t>das negativas de </a:t>
            </a:r>
            <a:r>
              <a:rPr lang="pt-BR" sz="2400" dirty="0" smtClean="0"/>
              <a:t>acesso;</a:t>
            </a:r>
            <a:endParaRPr lang="pt-BR" sz="2400" dirty="0"/>
          </a:p>
          <a:p>
            <a:pPr marL="285750" indent="-285750">
              <a:buFont typeface="Arial" panose="020B0604020202020204" pitchFamily="34" charset="0"/>
              <a:buChar char="•"/>
            </a:pPr>
            <a:r>
              <a:rPr lang="pt-BR" sz="2400" dirty="0" smtClean="0"/>
              <a:t>Decisões </a:t>
            </a:r>
            <a:r>
              <a:rPr lang="pt-BR" sz="2400" dirty="0"/>
              <a:t>dos recursos proferidas pela autoridade </a:t>
            </a:r>
            <a:r>
              <a:rPr lang="pt-BR" sz="2400" dirty="0" smtClean="0"/>
              <a:t>competente;</a:t>
            </a:r>
            <a:endParaRPr lang="pt-BR" sz="2400" dirty="0"/>
          </a:p>
          <a:p>
            <a:pPr marL="285750" indent="-285750">
              <a:buFont typeface="Arial" panose="020B0604020202020204" pitchFamily="34" charset="0"/>
              <a:buChar char="•"/>
            </a:pPr>
            <a:r>
              <a:rPr lang="pt-BR" sz="2400" dirty="0" smtClean="0"/>
              <a:t>Reclamação; e</a:t>
            </a:r>
            <a:r>
              <a:rPr lang="pt-BR" sz="2400" dirty="0"/>
              <a:t> </a:t>
            </a:r>
          </a:p>
          <a:p>
            <a:pPr marL="285750" indent="-285750">
              <a:buFont typeface="Arial" panose="020B0604020202020204" pitchFamily="34" charset="0"/>
              <a:buChar char="•"/>
            </a:pPr>
            <a:r>
              <a:rPr lang="pt-BR" sz="2400" dirty="0" smtClean="0"/>
              <a:t>Recurso </a:t>
            </a:r>
            <a:r>
              <a:rPr lang="pt-BR" sz="2400" dirty="0"/>
              <a:t>para CGE por omissão de </a:t>
            </a:r>
            <a:r>
              <a:rPr lang="pt-BR" sz="2400" dirty="0" smtClean="0"/>
              <a:t>resposta.</a:t>
            </a:r>
          </a:p>
          <a:p>
            <a:pPr marL="285750" indent="-285750">
              <a:buFont typeface="Arial" panose="020B0604020202020204" pitchFamily="34" charset="0"/>
              <a:buChar char="•"/>
            </a:pPr>
            <a:r>
              <a:rPr lang="pt-BR" sz="2400" dirty="0" smtClean="0">
                <a:cs typeface="Arial" panose="020B0604020202020204" pitchFamily="34" charset="0"/>
              </a:rPr>
              <a:t>Publicação do rol de informações classificadas.</a:t>
            </a:r>
            <a:endParaRPr lang="pt-BR" sz="3200" dirty="0" smtClean="0">
              <a:cs typeface="Arial" panose="020B0604020202020204" pitchFamily="34" charset="0"/>
            </a:endParaRPr>
          </a:p>
          <a:p>
            <a:endParaRPr lang="pt-BR" sz="2400" dirty="0"/>
          </a:p>
        </p:txBody>
      </p:sp>
      <p:pic>
        <p:nvPicPr>
          <p:cNvPr id="1026" name="Picture 2" descr="Resultado de imagem para escrevendo em um pa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418" y="1665027"/>
            <a:ext cx="2263680" cy="226368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838203" y="914400"/>
            <a:ext cx="5593278" cy="584775"/>
          </a:xfrm>
          <a:prstGeom prst="rect">
            <a:avLst/>
          </a:prstGeom>
          <a:noFill/>
        </p:spPr>
        <p:txBody>
          <a:bodyPr wrap="square" rtlCol="0">
            <a:spAutoFit/>
          </a:bodyPr>
          <a:lstStyle/>
          <a:p>
            <a:pPr algn="ctr"/>
            <a:r>
              <a:rPr lang="pt-BR" sz="3200" b="1" dirty="0" smtClean="0"/>
              <a:t>Observar:</a:t>
            </a:r>
            <a:endParaRPr lang="pt-BR" sz="3200" b="1" dirty="0"/>
          </a:p>
        </p:txBody>
      </p:sp>
    </p:spTree>
    <p:extLst>
      <p:ext uri="{BB962C8B-B14F-4D97-AF65-F5344CB8AC3E}">
        <p14:creationId xmlns:p14="http://schemas.microsoft.com/office/powerpoint/2010/main" val="115712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560393" y="988969"/>
            <a:ext cx="9262282" cy="189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ctr" eaLnBrk="1" fontAlgn="auto" hangingPunct="1">
              <a:spcAft>
                <a:spcPts val="0"/>
              </a:spcAft>
              <a:buNone/>
              <a:defRPr/>
            </a:pPr>
            <a:r>
              <a:rPr lang="pt-BR" altLang="pt-BR" sz="3200" b="1" dirty="0" err="1">
                <a:solidFill>
                  <a:srgbClr val="C00000"/>
                </a:solidFill>
                <a:latin typeface="Arial" panose="020B0604020202020204" pitchFamily="34" charset="0"/>
                <a:cs typeface="Arial" panose="020B0604020202020204" pitchFamily="34" charset="0"/>
              </a:rPr>
              <a:t>Subcontroladoria</a:t>
            </a:r>
            <a:r>
              <a:rPr lang="pt-BR" altLang="pt-BR" sz="3200" b="1" dirty="0">
                <a:solidFill>
                  <a:srgbClr val="C00000"/>
                </a:solidFill>
                <a:latin typeface="Arial" panose="020B0604020202020204" pitchFamily="34" charset="0"/>
                <a:cs typeface="Arial" panose="020B0604020202020204" pitchFamily="34" charset="0"/>
              </a:rPr>
              <a:t> de Governo Aberto</a:t>
            </a:r>
          </a:p>
          <a:p>
            <a:pPr algn="ctr" eaLnBrk="1" fontAlgn="auto" hangingPunct="1">
              <a:spcAft>
                <a:spcPts val="0"/>
              </a:spcAft>
              <a:buNone/>
              <a:defRPr/>
            </a:pPr>
            <a:r>
              <a:rPr lang="pt-BR" altLang="pt-BR" sz="3200" b="1" dirty="0">
                <a:solidFill>
                  <a:srgbClr val="C00000"/>
                </a:solidFill>
                <a:latin typeface="Arial" panose="020B0604020202020204" pitchFamily="34" charset="0"/>
                <a:cs typeface="Arial" panose="020B0604020202020204" pitchFamily="34" charset="0"/>
              </a:rPr>
              <a:t>Superintendência Central de </a:t>
            </a:r>
            <a:r>
              <a:rPr lang="pt-BR" altLang="pt-BR" sz="3200" b="1" dirty="0" smtClean="0">
                <a:solidFill>
                  <a:srgbClr val="C00000"/>
                </a:solidFill>
                <a:latin typeface="Arial" panose="020B0604020202020204" pitchFamily="34" charset="0"/>
                <a:cs typeface="Arial" panose="020B0604020202020204" pitchFamily="34" charset="0"/>
              </a:rPr>
              <a:t>Transparência</a:t>
            </a:r>
            <a:endParaRPr lang="pt-BR" altLang="pt-BR" sz="3200" b="1" dirty="0">
              <a:solidFill>
                <a:srgbClr val="C00000"/>
              </a:solidFill>
              <a:latin typeface="Arial" panose="020B0604020202020204" pitchFamily="34" charset="0"/>
              <a:cs typeface="Arial" panose="020B0604020202020204" pitchFamily="34" charset="0"/>
            </a:endParaRPr>
          </a:p>
        </p:txBody>
      </p:sp>
      <p:sp>
        <p:nvSpPr>
          <p:cNvPr id="7" name="Rectangle 3"/>
          <p:cNvSpPr>
            <a:spLocks noChangeArrowheads="1"/>
          </p:cNvSpPr>
          <p:nvPr/>
        </p:nvSpPr>
        <p:spPr bwMode="auto">
          <a:xfrm>
            <a:off x="1619536" y="4539689"/>
            <a:ext cx="9143999" cy="149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spcBef>
                <a:spcPct val="20000"/>
              </a:spcBef>
              <a:buClr>
                <a:schemeClr val="hlink"/>
              </a:buClr>
              <a:buSzPct val="50000"/>
            </a:pPr>
            <a:r>
              <a:rPr lang="pt-BR" altLang="pt-BR" sz="2800" dirty="0" smtClean="0">
                <a:latin typeface="Arial" panose="020B0604020202020204" pitchFamily="34" charset="0"/>
                <a:cs typeface="Arial" panose="020B0604020202020204" pitchFamily="34" charset="0"/>
              </a:rPr>
              <a:t>Telefone</a:t>
            </a:r>
            <a:r>
              <a:rPr lang="pt-BR" altLang="pt-BR" sz="2800" dirty="0">
                <a:latin typeface="Arial" panose="020B0604020202020204" pitchFamily="34" charset="0"/>
                <a:cs typeface="Arial" panose="020B0604020202020204" pitchFamily="34" charset="0"/>
              </a:rPr>
              <a:t>: (31) </a:t>
            </a:r>
            <a:r>
              <a:rPr lang="pt-BR" altLang="pt-BR" sz="2800" dirty="0" smtClean="0">
                <a:latin typeface="Arial" panose="020B0604020202020204" pitchFamily="34" charset="0"/>
                <a:cs typeface="Arial" panose="020B0604020202020204" pitchFamily="34" charset="0"/>
              </a:rPr>
              <a:t>3915-9622</a:t>
            </a:r>
            <a:endParaRPr lang="pt-BR" altLang="pt-BR" sz="2800" dirty="0">
              <a:latin typeface="Arial" panose="020B0604020202020204" pitchFamily="34" charset="0"/>
              <a:cs typeface="Arial" panose="020B0604020202020204" pitchFamily="34" charset="0"/>
            </a:endParaRPr>
          </a:p>
          <a:p>
            <a:pPr algn="ctr">
              <a:spcBef>
                <a:spcPct val="20000"/>
              </a:spcBef>
              <a:buClr>
                <a:schemeClr val="hlink"/>
              </a:buClr>
              <a:buSzPct val="50000"/>
            </a:pPr>
            <a:r>
              <a:rPr lang="pt-BR" altLang="pt-BR" sz="2800" dirty="0" smtClean="0">
                <a:latin typeface="Arial" panose="020B0604020202020204" pitchFamily="34" charset="0"/>
                <a:cs typeface="Arial" panose="020B0604020202020204" pitchFamily="34" charset="0"/>
              </a:rPr>
              <a:t>e-mail: transparencia@cge.mg.gov.br</a:t>
            </a:r>
            <a:endParaRPr lang="pt-BR" altLang="pt-BR" sz="2800" dirty="0">
              <a:latin typeface="Arial" panose="020B0604020202020204" pitchFamily="34" charset="0"/>
              <a:cs typeface="Arial" panose="020B0604020202020204" pitchFamily="34" charset="0"/>
            </a:endParaRPr>
          </a:p>
        </p:txBody>
      </p:sp>
      <p:sp>
        <p:nvSpPr>
          <p:cNvPr id="8" name="CaixaDeTexto 7"/>
          <p:cNvSpPr txBox="1"/>
          <p:nvPr/>
        </p:nvSpPr>
        <p:spPr>
          <a:xfrm>
            <a:off x="3919182" y="3001606"/>
            <a:ext cx="4544705" cy="707886"/>
          </a:xfrm>
          <a:prstGeom prst="rect">
            <a:avLst/>
          </a:prstGeom>
          <a:noFill/>
        </p:spPr>
        <p:txBody>
          <a:bodyPr wrap="square" rtlCol="0">
            <a:spAutoFit/>
          </a:bodyPr>
          <a:lstStyle/>
          <a:p>
            <a:pPr algn="ctr"/>
            <a:r>
              <a:rPr lang="pt-BR" sz="4000" b="1" dirty="0" smtClean="0">
                <a:latin typeface="Arial" panose="020B0604020202020204" pitchFamily="34" charset="0"/>
                <a:cs typeface="Arial" panose="020B0604020202020204" pitchFamily="34" charset="0"/>
              </a:rPr>
              <a:t>Obrigado!</a:t>
            </a:r>
            <a:endParaRPr lang="pt-BR"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95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Diretrizes da Lei nº 12.527/11</a:t>
            </a:r>
          </a:p>
        </p:txBody>
      </p:sp>
      <p:sp>
        <p:nvSpPr>
          <p:cNvPr id="25" name="Seta Circular 24"/>
          <p:cNvSpPr/>
          <p:nvPr/>
        </p:nvSpPr>
        <p:spPr>
          <a:xfrm rot="1870257">
            <a:off x="203600" y="1474640"/>
            <a:ext cx="5470764" cy="5424149"/>
          </a:xfrm>
          <a:prstGeom prst="circularArrow">
            <a:avLst>
              <a:gd name="adj1" fmla="val 5689"/>
              <a:gd name="adj2" fmla="val 340510"/>
              <a:gd name="adj3" fmla="val 12382935"/>
              <a:gd name="adj4" fmla="val 15987568"/>
              <a:gd name="adj5" fmla="val 5908"/>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7" name="Agrupar 6"/>
          <p:cNvGrpSpPr/>
          <p:nvPr/>
        </p:nvGrpSpPr>
        <p:grpSpPr>
          <a:xfrm>
            <a:off x="52253" y="2761184"/>
            <a:ext cx="2468760" cy="1234380"/>
            <a:chOff x="4862773" y="1551589"/>
            <a:chExt cx="2468760" cy="1234380"/>
          </a:xfrm>
          <a:solidFill>
            <a:schemeClr val="bg1">
              <a:lumMod val="65000"/>
            </a:schemeClr>
          </a:solidFill>
        </p:grpSpPr>
        <p:sp>
          <p:nvSpPr>
            <p:cNvPr id="8" name="Retângulo Arredondado 7"/>
            <p:cNvSpPr/>
            <p:nvPr/>
          </p:nvSpPr>
          <p:spPr>
            <a:xfrm>
              <a:off x="4862773" y="1551589"/>
              <a:ext cx="2468760" cy="123438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CaixaDeTexto 8"/>
            <p:cNvSpPr txBox="1"/>
            <p:nvPr/>
          </p:nvSpPr>
          <p:spPr>
            <a:xfrm>
              <a:off x="4923030" y="1611846"/>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Divulgação independente</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de solicitações</a:t>
              </a:r>
              <a:endParaRPr lang="pt-BR" kern="1200" dirty="0">
                <a:solidFill>
                  <a:schemeClr val="bg1"/>
                </a:solidFill>
              </a:endParaRPr>
            </a:p>
          </p:txBody>
        </p:sp>
      </p:grpSp>
      <p:grpSp>
        <p:nvGrpSpPr>
          <p:cNvPr id="10" name="Agrupar 9"/>
          <p:cNvGrpSpPr/>
          <p:nvPr/>
        </p:nvGrpSpPr>
        <p:grpSpPr>
          <a:xfrm>
            <a:off x="3677296" y="2761184"/>
            <a:ext cx="2468760" cy="1234380"/>
            <a:chOff x="4480501" y="3419452"/>
            <a:chExt cx="2468760" cy="1234380"/>
          </a:xfrm>
          <a:solidFill>
            <a:srgbClr val="FFC000"/>
          </a:solidFill>
        </p:grpSpPr>
        <p:sp>
          <p:nvSpPr>
            <p:cNvPr id="11" name="Retângulo Arredondado 10"/>
            <p:cNvSpPr/>
            <p:nvPr/>
          </p:nvSpPr>
          <p:spPr>
            <a:xfrm>
              <a:off x="4480501" y="3419452"/>
              <a:ext cx="2468760" cy="123438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CaixaDeTexto 11"/>
            <p:cNvSpPr txBox="1"/>
            <p:nvPr/>
          </p:nvSpPr>
          <p:spPr>
            <a:xfrm>
              <a:off x="4540758" y="3479709"/>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Utilização de </a:t>
              </a:r>
              <a:r>
                <a:rPr lang="pt-BR" b="1" u="sng" kern="1200" dirty="0" smtClean="0">
                  <a:solidFill>
                    <a:schemeClr val="bg1"/>
                  </a:solidFill>
                  <a:latin typeface="Arial" panose="020B0604020202020204" pitchFamily="34" charset="0"/>
                </a:rPr>
                <a:t>tecnologia da informação</a:t>
              </a:r>
              <a:endParaRPr lang="pt-BR" kern="1200" dirty="0">
                <a:solidFill>
                  <a:schemeClr val="bg1"/>
                </a:solidFill>
              </a:endParaRPr>
            </a:p>
          </p:txBody>
        </p:sp>
      </p:grpSp>
      <p:sp>
        <p:nvSpPr>
          <p:cNvPr id="29" name="Retângulo 28"/>
          <p:cNvSpPr/>
          <p:nvPr/>
        </p:nvSpPr>
        <p:spPr>
          <a:xfrm>
            <a:off x="6936307" y="2410514"/>
            <a:ext cx="4966192" cy="3170099"/>
          </a:xfrm>
          <a:prstGeom prst="rect">
            <a:avLst/>
          </a:prstGeom>
        </p:spPr>
        <p:txBody>
          <a:bodyPr wrap="square">
            <a:spAutoFit/>
          </a:bodyPr>
          <a:lstStyle/>
          <a:p>
            <a:pPr algn="ctr"/>
            <a:endParaRPr lang="pt-BR" sz="2500" b="1" dirty="0">
              <a:latin typeface="Times New Roman" panose="02020603050405020304" pitchFamily="18" charset="0"/>
              <a:cs typeface="Times New Roman" panose="02020603050405020304" pitchFamily="18" charset="0"/>
            </a:endParaRPr>
          </a:p>
          <a:p>
            <a:pPr algn="ctr"/>
            <a:r>
              <a:rPr lang="pt-BR" sz="2500" dirty="0"/>
              <a:t>É </a:t>
            </a:r>
            <a:r>
              <a:rPr lang="pt-BR" sz="2500" dirty="0">
                <a:cs typeface="Times New Roman" panose="02020603050405020304" pitchFamily="18" charset="0"/>
              </a:rPr>
              <a:t>a utilização pela Administração das modernas tecnologias de informação e comunicação (</a:t>
            </a:r>
            <a:r>
              <a:rPr lang="pt-BR" sz="2500" dirty="0" err="1">
                <a:cs typeface="Times New Roman" panose="02020603050405020304" pitchFamily="18" charset="0"/>
              </a:rPr>
              <a:t>TICs</a:t>
            </a:r>
            <a:r>
              <a:rPr lang="pt-BR" sz="2500" dirty="0">
                <a:cs typeface="Times New Roman" panose="02020603050405020304" pitchFamily="18" charset="0"/>
              </a:rPr>
              <a:t>) para democratizar o acesso à informação pública, ampliar e dinamizar a prestação de serviços</a:t>
            </a:r>
            <a:r>
              <a:rPr lang="pt-BR" sz="2500" dirty="0">
                <a:latin typeface="Times New Roman" panose="02020603050405020304" pitchFamily="18" charset="0"/>
                <a:cs typeface="Times New Roman" panose="02020603050405020304" pitchFamily="18" charset="0"/>
              </a:rPr>
              <a:t>.</a:t>
            </a:r>
            <a:endParaRPr lang="pt-BR" sz="2500" b="1" dirty="0" smtClean="0">
              <a:latin typeface="Times New Roman" panose="02020603050405020304" pitchFamily="18" charset="0"/>
              <a:cs typeface="Times New Roman" panose="02020603050405020304" pitchFamily="18" charset="0"/>
            </a:endParaRPr>
          </a:p>
        </p:txBody>
      </p:sp>
      <p:sp>
        <p:nvSpPr>
          <p:cNvPr id="3" name="Retângulo 2"/>
          <p:cNvSpPr/>
          <p:nvPr/>
        </p:nvSpPr>
        <p:spPr>
          <a:xfrm>
            <a:off x="7839483" y="1920931"/>
            <a:ext cx="3159840" cy="477054"/>
          </a:xfrm>
          <a:prstGeom prst="rect">
            <a:avLst/>
          </a:prstGeom>
          <a:solidFill>
            <a:srgbClr val="FFC000"/>
          </a:solidFill>
        </p:spPr>
        <p:txBody>
          <a:bodyPr wrap="none">
            <a:spAutoFit/>
          </a:bodyPr>
          <a:lstStyle/>
          <a:p>
            <a:pPr algn="ctr"/>
            <a:r>
              <a:rPr lang="pt-BR" sz="2500" b="1" dirty="0">
                <a:solidFill>
                  <a:schemeClr val="bg1"/>
                </a:solidFill>
                <a:cs typeface="Times New Roman" panose="02020603050405020304" pitchFamily="18" charset="0"/>
              </a:rPr>
              <a:t>Governo Eletrônico</a:t>
            </a:r>
          </a:p>
        </p:txBody>
      </p:sp>
      <p:grpSp>
        <p:nvGrpSpPr>
          <p:cNvPr id="15" name="Agrupar 14"/>
          <p:cNvGrpSpPr/>
          <p:nvPr/>
        </p:nvGrpSpPr>
        <p:grpSpPr>
          <a:xfrm>
            <a:off x="1569850" y="1188152"/>
            <a:ext cx="2738263" cy="1234380"/>
            <a:chOff x="2728019" y="600"/>
            <a:chExt cx="2468760" cy="1234380"/>
          </a:xfrm>
          <a:solidFill>
            <a:schemeClr val="accent2"/>
          </a:solidFill>
        </p:grpSpPr>
        <p:sp>
          <p:nvSpPr>
            <p:cNvPr id="16" name="Retângulo Arredondado 15"/>
            <p:cNvSpPr/>
            <p:nvPr/>
          </p:nvSpPr>
          <p:spPr>
            <a:xfrm>
              <a:off x="2728019" y="600"/>
              <a:ext cx="2468760" cy="12343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CaixaDeTexto 16"/>
            <p:cNvSpPr txBox="1"/>
            <p:nvPr/>
          </p:nvSpPr>
          <p:spPr>
            <a:xfrm>
              <a:off x="2788276" y="60857"/>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Publicidade</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 principio geral</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cs typeface="Arial" panose="020B0604020202020204" pitchFamily="34" charset="0"/>
                </a:rPr>
                <a:t> sigilo é a exceção</a:t>
              </a:r>
              <a:endParaRPr lang="pt-BR" kern="1200" dirty="0">
                <a:solidFill>
                  <a:schemeClr val="bg1"/>
                </a:solidFill>
                <a:latin typeface="Arial" panose="020B0604020202020204" pitchFamily="34" charset="0"/>
                <a:cs typeface="Arial" panose="020B0604020202020204" pitchFamily="34" charset="0"/>
              </a:endParaRPr>
            </a:p>
          </p:txBody>
        </p:sp>
      </p:grpSp>
      <p:sp>
        <p:nvSpPr>
          <p:cNvPr id="18" name="Retângulo 17"/>
          <p:cNvSpPr/>
          <p:nvPr/>
        </p:nvSpPr>
        <p:spPr>
          <a:xfrm>
            <a:off x="978090" y="670734"/>
            <a:ext cx="10617958" cy="477054"/>
          </a:xfrm>
          <a:prstGeom prst="rect">
            <a:avLst/>
          </a:prstGeom>
        </p:spPr>
        <p:txBody>
          <a:bodyPr wrap="square">
            <a:spAutoFit/>
          </a:bodyPr>
          <a:lstStyle/>
          <a:p>
            <a:pPr algn="ctr"/>
            <a:r>
              <a:rPr lang="pt-BR" sz="2500" dirty="0">
                <a:solidFill>
                  <a:srgbClr val="C00000"/>
                </a:solidFill>
                <a:latin typeface="Times New Roman" panose="02020603050405020304" pitchFamily="18" charset="0"/>
                <a:cs typeface="Times New Roman" panose="02020603050405020304" pitchFamily="18" charset="0"/>
              </a:rPr>
              <a:t>	</a:t>
            </a:r>
            <a:r>
              <a:rPr lang="pt-BR" sz="2000" dirty="0" smtClean="0">
                <a:solidFill>
                  <a:srgbClr val="C00000"/>
                </a:solidFill>
              </a:rPr>
              <a:t>Diretrizes definidas conforme artigo 3º da Lei </a:t>
            </a:r>
            <a:r>
              <a:rPr lang="pt-BR" sz="2000" dirty="0">
                <a:solidFill>
                  <a:srgbClr val="C00000"/>
                </a:solidFill>
              </a:rPr>
              <a:t>de Acesso </a:t>
            </a:r>
            <a:r>
              <a:rPr lang="pt-BR" sz="2000" dirty="0" smtClean="0">
                <a:solidFill>
                  <a:srgbClr val="C00000"/>
                </a:solidFill>
              </a:rPr>
              <a:t>à </a:t>
            </a:r>
            <a:r>
              <a:rPr lang="pt-BR" sz="2000" dirty="0">
                <a:solidFill>
                  <a:srgbClr val="C00000"/>
                </a:solidFill>
              </a:rPr>
              <a:t>Informação</a:t>
            </a:r>
          </a:p>
        </p:txBody>
      </p:sp>
    </p:spTree>
    <p:extLst>
      <p:ext uri="{BB962C8B-B14F-4D97-AF65-F5344CB8AC3E}">
        <p14:creationId xmlns:p14="http://schemas.microsoft.com/office/powerpoint/2010/main" val="3565202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ta Circular 24"/>
          <p:cNvSpPr/>
          <p:nvPr/>
        </p:nvSpPr>
        <p:spPr>
          <a:xfrm rot="1870257">
            <a:off x="528559" y="1511286"/>
            <a:ext cx="5573167" cy="5472692"/>
          </a:xfrm>
          <a:prstGeom prst="circularArrow">
            <a:avLst>
              <a:gd name="adj1" fmla="val 5689"/>
              <a:gd name="adj2" fmla="val 340510"/>
              <a:gd name="adj3" fmla="val 12382935"/>
              <a:gd name="adj4" fmla="val 15987568"/>
              <a:gd name="adj5" fmla="val 5908"/>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Diretrizes da Lei nº 12.527/11</a:t>
            </a:r>
          </a:p>
        </p:txBody>
      </p:sp>
      <p:grpSp>
        <p:nvGrpSpPr>
          <p:cNvPr id="7" name="Agrupar 6"/>
          <p:cNvGrpSpPr/>
          <p:nvPr/>
        </p:nvGrpSpPr>
        <p:grpSpPr>
          <a:xfrm>
            <a:off x="12163" y="2649474"/>
            <a:ext cx="2468760" cy="1234380"/>
            <a:chOff x="4862773" y="1551589"/>
            <a:chExt cx="2468760" cy="1234380"/>
          </a:xfrm>
          <a:solidFill>
            <a:schemeClr val="bg1">
              <a:lumMod val="65000"/>
            </a:schemeClr>
          </a:solidFill>
        </p:grpSpPr>
        <p:sp>
          <p:nvSpPr>
            <p:cNvPr id="8" name="Retângulo Arredondado 7"/>
            <p:cNvSpPr/>
            <p:nvPr/>
          </p:nvSpPr>
          <p:spPr>
            <a:xfrm>
              <a:off x="4862773" y="1551589"/>
              <a:ext cx="2468760" cy="123438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CaixaDeTexto 8"/>
            <p:cNvSpPr txBox="1"/>
            <p:nvPr/>
          </p:nvSpPr>
          <p:spPr>
            <a:xfrm>
              <a:off x="4923030" y="1611846"/>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Divulgação independente </a:t>
              </a:r>
              <a:r>
                <a:rPr lang="pt-BR" kern="1200" dirty="0" smtClean="0">
                  <a:solidFill>
                    <a:schemeClr val="bg1"/>
                  </a:solidFill>
                  <a:latin typeface="Arial" panose="020B0604020202020204" pitchFamily="34" charset="0"/>
                </a:rPr>
                <a:t>de solicitações</a:t>
              </a:r>
              <a:endParaRPr lang="pt-BR" kern="1200" dirty="0">
                <a:solidFill>
                  <a:schemeClr val="bg1"/>
                </a:solidFill>
              </a:endParaRPr>
            </a:p>
          </p:txBody>
        </p:sp>
      </p:grpSp>
      <p:grpSp>
        <p:nvGrpSpPr>
          <p:cNvPr id="16" name="Agrupar 15"/>
          <p:cNvGrpSpPr/>
          <p:nvPr/>
        </p:nvGrpSpPr>
        <p:grpSpPr>
          <a:xfrm>
            <a:off x="72420" y="4979657"/>
            <a:ext cx="2666057" cy="1234380"/>
            <a:chOff x="783033" y="3563841"/>
            <a:chExt cx="2468760" cy="1234380"/>
          </a:xfrm>
          <a:solidFill>
            <a:schemeClr val="accent1"/>
          </a:solidFill>
        </p:grpSpPr>
        <p:sp>
          <p:nvSpPr>
            <p:cNvPr id="17" name="Retângulo Arredondado 16"/>
            <p:cNvSpPr/>
            <p:nvPr/>
          </p:nvSpPr>
          <p:spPr>
            <a:xfrm>
              <a:off x="783033" y="3563841"/>
              <a:ext cx="2468760" cy="123438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CaixaDeTexto 17"/>
            <p:cNvSpPr txBox="1"/>
            <p:nvPr/>
          </p:nvSpPr>
          <p:spPr>
            <a:xfrm>
              <a:off x="843290" y="3624098"/>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Desenvolvimento da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cultura de transparência </a:t>
              </a:r>
              <a:endParaRPr lang="pt-BR" b="1" u="sng" kern="1200" dirty="0">
                <a:solidFill>
                  <a:schemeClr val="bg1"/>
                </a:solidFill>
              </a:endParaRPr>
            </a:p>
          </p:txBody>
        </p:sp>
      </p:grpSp>
      <p:sp>
        <p:nvSpPr>
          <p:cNvPr id="29" name="Retângulo 28"/>
          <p:cNvSpPr/>
          <p:nvPr/>
        </p:nvSpPr>
        <p:spPr>
          <a:xfrm>
            <a:off x="6991623" y="2162092"/>
            <a:ext cx="4842082" cy="3554819"/>
          </a:xfrm>
          <a:prstGeom prst="rect">
            <a:avLst/>
          </a:prstGeom>
        </p:spPr>
        <p:txBody>
          <a:bodyPr wrap="square">
            <a:spAutoFit/>
          </a:bodyPr>
          <a:lstStyle/>
          <a:p>
            <a:pPr algn="ctr"/>
            <a:endParaRPr lang="pt-BR" sz="2500" b="1" dirty="0">
              <a:latin typeface="Times New Roman" panose="02020603050405020304" pitchFamily="18" charset="0"/>
              <a:cs typeface="Times New Roman" panose="02020603050405020304" pitchFamily="18" charset="0"/>
            </a:endParaRPr>
          </a:p>
          <a:p>
            <a:pPr algn="ctr"/>
            <a:r>
              <a:rPr lang="pt-BR" sz="2500" dirty="0">
                <a:cs typeface="Times New Roman" panose="02020603050405020304" pitchFamily="18" charset="0"/>
              </a:rPr>
              <a:t>As exceções ao direito de </a:t>
            </a:r>
            <a:r>
              <a:rPr lang="pt-BR" sz="2500" dirty="0" smtClean="0">
                <a:cs typeface="Times New Roman" panose="02020603050405020304" pitchFamily="18" charset="0"/>
              </a:rPr>
              <a:t>acesso devem </a:t>
            </a:r>
            <a:r>
              <a:rPr lang="pt-BR" sz="2500" dirty="0">
                <a:cs typeface="Times New Roman" panose="02020603050405020304" pitchFamily="18" charset="0"/>
              </a:rPr>
              <a:t>ser restritas e claramente </a:t>
            </a:r>
            <a:r>
              <a:rPr lang="pt-BR" sz="2500" dirty="0" smtClean="0">
                <a:cs typeface="Times New Roman" panose="02020603050405020304" pitchFamily="18" charset="0"/>
              </a:rPr>
              <a:t>definidas</a:t>
            </a:r>
            <a:r>
              <a:rPr lang="pt-BR" sz="2500" dirty="0">
                <a:cs typeface="Times New Roman" panose="02020603050405020304" pitchFamily="18" charset="0"/>
              </a:rPr>
              <a:t>. </a:t>
            </a:r>
            <a:endParaRPr lang="pt-BR" sz="2500" dirty="0" smtClean="0">
              <a:cs typeface="Times New Roman" panose="02020603050405020304" pitchFamily="18" charset="0"/>
            </a:endParaRPr>
          </a:p>
          <a:p>
            <a:pPr algn="ctr"/>
            <a:r>
              <a:rPr lang="pt-BR" sz="2500" dirty="0" smtClean="0">
                <a:cs typeface="Times New Roman" panose="02020603050405020304" pitchFamily="18" charset="0"/>
              </a:rPr>
              <a:t>O </a:t>
            </a:r>
            <a:r>
              <a:rPr lang="pt-BR" sz="2500" dirty="0">
                <a:cs typeface="Times New Roman" panose="02020603050405020304" pitchFamily="18" charset="0"/>
              </a:rPr>
              <a:t>sigilo só </a:t>
            </a:r>
            <a:r>
              <a:rPr lang="pt-BR" sz="2500" dirty="0" smtClean="0">
                <a:cs typeface="Times New Roman" panose="02020603050405020304" pitchFamily="18" charset="0"/>
              </a:rPr>
              <a:t>pode ser </a:t>
            </a:r>
            <a:r>
              <a:rPr lang="pt-BR" sz="2500" dirty="0">
                <a:cs typeface="Times New Roman" panose="02020603050405020304" pitchFamily="18" charset="0"/>
              </a:rPr>
              <a:t>justificado em casos em que o acesso à informação possa </a:t>
            </a:r>
            <a:r>
              <a:rPr lang="pt-BR" sz="2500" dirty="0" smtClean="0">
                <a:cs typeface="Times New Roman" panose="02020603050405020304" pitchFamily="18" charset="0"/>
              </a:rPr>
              <a:t>resultar em </a:t>
            </a:r>
            <a:r>
              <a:rPr lang="pt-BR" sz="2500" dirty="0">
                <a:cs typeface="Times New Roman" panose="02020603050405020304" pitchFamily="18" charset="0"/>
              </a:rPr>
              <a:t>danos </a:t>
            </a:r>
            <a:r>
              <a:rPr lang="pt-BR" sz="2500" dirty="0" smtClean="0">
                <a:cs typeface="Times New Roman" panose="02020603050405020304" pitchFamily="18" charset="0"/>
              </a:rPr>
              <a:t>à </a:t>
            </a:r>
            <a:r>
              <a:rPr lang="pt-BR" sz="2500" dirty="0">
                <a:cs typeface="Times New Roman" panose="02020603050405020304" pitchFamily="18" charset="0"/>
              </a:rPr>
              <a:t>sociedade ou ao Estado.</a:t>
            </a:r>
            <a:endParaRPr lang="pt-BR" sz="2500" dirty="0" smtClean="0">
              <a:cs typeface="Times New Roman" panose="02020603050405020304" pitchFamily="18" charset="0"/>
            </a:endParaRPr>
          </a:p>
        </p:txBody>
      </p:sp>
      <p:sp>
        <p:nvSpPr>
          <p:cNvPr id="2" name="Retângulo 1"/>
          <p:cNvSpPr/>
          <p:nvPr/>
        </p:nvSpPr>
        <p:spPr>
          <a:xfrm>
            <a:off x="7371150" y="1894871"/>
            <a:ext cx="3889206" cy="477054"/>
          </a:xfrm>
          <a:prstGeom prst="rect">
            <a:avLst/>
          </a:prstGeom>
          <a:solidFill>
            <a:schemeClr val="accent1">
              <a:lumMod val="75000"/>
            </a:schemeClr>
          </a:solidFill>
        </p:spPr>
        <p:txBody>
          <a:bodyPr wrap="none">
            <a:spAutoFit/>
          </a:bodyPr>
          <a:lstStyle/>
          <a:p>
            <a:pPr algn="ctr"/>
            <a:r>
              <a:rPr lang="pt-BR" sz="2500" b="1" dirty="0">
                <a:solidFill>
                  <a:schemeClr val="bg1"/>
                </a:solidFill>
                <a:cs typeface="Times New Roman" panose="02020603050405020304" pitchFamily="18" charset="0"/>
              </a:rPr>
              <a:t>Limitação das Exceções</a:t>
            </a:r>
          </a:p>
        </p:txBody>
      </p:sp>
      <p:grpSp>
        <p:nvGrpSpPr>
          <p:cNvPr id="19" name="Agrupar 18"/>
          <p:cNvGrpSpPr/>
          <p:nvPr/>
        </p:nvGrpSpPr>
        <p:grpSpPr>
          <a:xfrm>
            <a:off x="3832770" y="2765379"/>
            <a:ext cx="2468760" cy="1234380"/>
            <a:chOff x="4480501" y="3419452"/>
            <a:chExt cx="2468760" cy="1234380"/>
          </a:xfrm>
          <a:solidFill>
            <a:srgbClr val="FFC000"/>
          </a:solidFill>
        </p:grpSpPr>
        <p:sp>
          <p:nvSpPr>
            <p:cNvPr id="20" name="Retângulo Arredondado 19"/>
            <p:cNvSpPr/>
            <p:nvPr/>
          </p:nvSpPr>
          <p:spPr>
            <a:xfrm>
              <a:off x="4480501" y="3419452"/>
              <a:ext cx="2468760" cy="123438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1" name="CaixaDeTexto 20"/>
            <p:cNvSpPr txBox="1"/>
            <p:nvPr/>
          </p:nvSpPr>
          <p:spPr>
            <a:xfrm>
              <a:off x="4540758" y="3479709"/>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Utilização de </a:t>
              </a:r>
              <a:r>
                <a:rPr lang="pt-BR" b="1" u="sng" kern="1200" dirty="0" smtClean="0">
                  <a:solidFill>
                    <a:schemeClr val="bg1"/>
                  </a:solidFill>
                  <a:latin typeface="Arial" panose="020B0604020202020204" pitchFamily="34" charset="0"/>
                </a:rPr>
                <a:t>tecnologia da informação</a:t>
              </a:r>
              <a:endParaRPr lang="pt-BR" kern="1200" dirty="0">
                <a:solidFill>
                  <a:schemeClr val="bg1"/>
                </a:solidFill>
              </a:endParaRPr>
            </a:p>
          </p:txBody>
        </p:sp>
      </p:grpSp>
      <p:grpSp>
        <p:nvGrpSpPr>
          <p:cNvPr id="26" name="Agrupar 25"/>
          <p:cNvGrpSpPr/>
          <p:nvPr/>
        </p:nvGrpSpPr>
        <p:grpSpPr>
          <a:xfrm>
            <a:off x="1719611" y="1236045"/>
            <a:ext cx="2892797" cy="1234380"/>
            <a:chOff x="2728019" y="600"/>
            <a:chExt cx="2468760" cy="1234380"/>
          </a:xfrm>
          <a:solidFill>
            <a:schemeClr val="accent2"/>
          </a:solidFill>
        </p:grpSpPr>
        <p:sp>
          <p:nvSpPr>
            <p:cNvPr id="27" name="Retângulo Arredondado 26"/>
            <p:cNvSpPr/>
            <p:nvPr/>
          </p:nvSpPr>
          <p:spPr>
            <a:xfrm>
              <a:off x="2728019" y="600"/>
              <a:ext cx="2468760" cy="12343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CaixaDeTexto 27"/>
            <p:cNvSpPr txBox="1"/>
            <p:nvPr/>
          </p:nvSpPr>
          <p:spPr>
            <a:xfrm>
              <a:off x="2788276" y="60857"/>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Publicidade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principio geral</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cs typeface="Arial" panose="020B0604020202020204" pitchFamily="34" charset="0"/>
                </a:rPr>
                <a:t> sigilo é a exceção</a:t>
              </a:r>
              <a:endParaRPr lang="pt-BR" kern="1200" dirty="0">
                <a:solidFill>
                  <a:schemeClr val="bg1"/>
                </a:solidFill>
                <a:latin typeface="Arial" panose="020B0604020202020204" pitchFamily="34" charset="0"/>
                <a:cs typeface="Arial" panose="020B0604020202020204" pitchFamily="34" charset="0"/>
              </a:endParaRPr>
            </a:p>
          </p:txBody>
        </p:sp>
      </p:grpSp>
      <p:sp>
        <p:nvSpPr>
          <p:cNvPr id="22" name="Retângulo 21"/>
          <p:cNvSpPr/>
          <p:nvPr/>
        </p:nvSpPr>
        <p:spPr>
          <a:xfrm>
            <a:off x="992551" y="733103"/>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Diretrizes definidas conforme artigo 3º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12925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ta Circular 24"/>
          <p:cNvSpPr/>
          <p:nvPr/>
        </p:nvSpPr>
        <p:spPr>
          <a:xfrm rot="1870257">
            <a:off x="501264" y="1456695"/>
            <a:ext cx="5573167" cy="5472692"/>
          </a:xfrm>
          <a:prstGeom prst="circularArrow">
            <a:avLst>
              <a:gd name="adj1" fmla="val 5689"/>
              <a:gd name="adj2" fmla="val 340510"/>
              <a:gd name="adj3" fmla="val 12382935"/>
              <a:gd name="adj4" fmla="val 15987568"/>
              <a:gd name="adj5" fmla="val 5908"/>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Diretrizes da Lei nº 12.527/11</a:t>
            </a:r>
          </a:p>
        </p:txBody>
      </p:sp>
      <p:grpSp>
        <p:nvGrpSpPr>
          <p:cNvPr id="7" name="Agrupar 6"/>
          <p:cNvGrpSpPr/>
          <p:nvPr/>
        </p:nvGrpSpPr>
        <p:grpSpPr>
          <a:xfrm>
            <a:off x="37917" y="2706990"/>
            <a:ext cx="2468760" cy="1234380"/>
            <a:chOff x="4862773" y="1551589"/>
            <a:chExt cx="2468760" cy="1234380"/>
          </a:xfrm>
          <a:solidFill>
            <a:schemeClr val="bg1">
              <a:lumMod val="65000"/>
            </a:schemeClr>
          </a:solidFill>
        </p:grpSpPr>
        <p:sp>
          <p:nvSpPr>
            <p:cNvPr id="8" name="Retângulo Arredondado 7"/>
            <p:cNvSpPr/>
            <p:nvPr/>
          </p:nvSpPr>
          <p:spPr>
            <a:xfrm>
              <a:off x="4862773" y="1551589"/>
              <a:ext cx="2468760" cy="123438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CaixaDeTexto 8"/>
            <p:cNvSpPr txBox="1"/>
            <p:nvPr/>
          </p:nvSpPr>
          <p:spPr>
            <a:xfrm>
              <a:off x="4923030" y="1611846"/>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Divulgação independente </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de solicitações</a:t>
              </a:r>
              <a:endParaRPr lang="pt-BR" kern="1200" dirty="0">
                <a:solidFill>
                  <a:schemeClr val="bg1"/>
                </a:solidFill>
              </a:endParaRPr>
            </a:p>
          </p:txBody>
        </p:sp>
      </p:grpSp>
      <p:grpSp>
        <p:nvGrpSpPr>
          <p:cNvPr id="19" name="Agrupar 18"/>
          <p:cNvGrpSpPr/>
          <p:nvPr/>
        </p:nvGrpSpPr>
        <p:grpSpPr>
          <a:xfrm>
            <a:off x="3807354" y="4891959"/>
            <a:ext cx="2782627" cy="1234380"/>
            <a:chOff x="593265" y="1551589"/>
            <a:chExt cx="2468760" cy="1234380"/>
          </a:xfrm>
          <a:solidFill>
            <a:srgbClr val="00B050"/>
          </a:solidFill>
        </p:grpSpPr>
        <p:sp>
          <p:nvSpPr>
            <p:cNvPr id="20" name="Retângulo Arredondado 19"/>
            <p:cNvSpPr/>
            <p:nvPr/>
          </p:nvSpPr>
          <p:spPr>
            <a:xfrm>
              <a:off x="593265" y="1551589"/>
              <a:ext cx="2468760" cy="1234380"/>
            </a:xfrm>
            <a:prstGeom prst="roundRect">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1" name="CaixaDeTexto 20"/>
            <p:cNvSpPr txBox="1"/>
            <p:nvPr/>
          </p:nvSpPr>
          <p:spPr>
            <a:xfrm>
              <a:off x="653522" y="1611846"/>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Controle social </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da administração pública.</a:t>
              </a:r>
              <a:endParaRPr lang="pt-BR" kern="1200" dirty="0">
                <a:solidFill>
                  <a:schemeClr val="bg1"/>
                </a:solidFill>
              </a:endParaRPr>
            </a:p>
          </p:txBody>
        </p:sp>
      </p:grpSp>
      <p:sp>
        <p:nvSpPr>
          <p:cNvPr id="29" name="Retângulo 28"/>
          <p:cNvSpPr/>
          <p:nvPr/>
        </p:nvSpPr>
        <p:spPr>
          <a:xfrm>
            <a:off x="6589981" y="2649437"/>
            <a:ext cx="5544858" cy="2400657"/>
          </a:xfrm>
          <a:prstGeom prst="rect">
            <a:avLst/>
          </a:prstGeom>
        </p:spPr>
        <p:txBody>
          <a:bodyPr wrap="square">
            <a:spAutoFit/>
          </a:bodyPr>
          <a:lstStyle/>
          <a:p>
            <a:pPr algn="ctr"/>
            <a:endParaRPr lang="pt-BR" sz="2500" b="1" dirty="0">
              <a:latin typeface="Times New Roman" panose="02020603050405020304" pitchFamily="18" charset="0"/>
              <a:cs typeface="Times New Roman" panose="02020603050405020304" pitchFamily="18" charset="0"/>
            </a:endParaRPr>
          </a:p>
          <a:p>
            <a:pPr algn="ctr"/>
            <a:r>
              <a:rPr lang="pt-BR" sz="2500" dirty="0">
                <a:cs typeface="Times New Roman" panose="02020603050405020304" pitchFamily="18" charset="0"/>
              </a:rPr>
              <a:t>Na comunicação </a:t>
            </a:r>
            <a:r>
              <a:rPr lang="pt-BR" sz="2500" dirty="0" smtClean="0">
                <a:cs typeface="Times New Roman" panose="02020603050405020304" pitchFamily="18" charset="0"/>
              </a:rPr>
              <a:t>entre a Administração Pública e o cidadão</a:t>
            </a:r>
            <a:r>
              <a:rPr lang="pt-BR" sz="2500" dirty="0">
                <a:cs typeface="Times New Roman" panose="02020603050405020304" pitchFamily="18" charset="0"/>
              </a:rPr>
              <a:t>, a </a:t>
            </a:r>
            <a:r>
              <a:rPr lang="pt-BR" sz="2500" dirty="0" smtClean="0">
                <a:cs typeface="Times New Roman" panose="02020603050405020304" pitchFamily="18" charset="0"/>
              </a:rPr>
              <a:t>linguagem deve </a:t>
            </a:r>
            <a:r>
              <a:rPr lang="pt-BR" sz="2500" dirty="0">
                <a:cs typeface="Times New Roman" panose="02020603050405020304" pitchFamily="18" charset="0"/>
              </a:rPr>
              <a:t>ser clara e objetiva</a:t>
            </a:r>
            <a:r>
              <a:rPr lang="pt-BR" sz="2500" dirty="0" smtClean="0">
                <a:cs typeface="Times New Roman" panose="02020603050405020304" pitchFamily="18" charset="0"/>
              </a:rPr>
              <a:t>.</a:t>
            </a:r>
          </a:p>
          <a:p>
            <a:pPr algn="ctr"/>
            <a:r>
              <a:rPr lang="pt-BR" sz="2500" dirty="0" smtClean="0">
                <a:cs typeface="Times New Roman" panose="02020603050405020304" pitchFamily="18" charset="0"/>
              </a:rPr>
              <a:t> A </a:t>
            </a:r>
            <a:r>
              <a:rPr lang="pt-BR" sz="2500" dirty="0">
                <a:cs typeface="Times New Roman" panose="02020603050405020304" pitchFamily="18" charset="0"/>
              </a:rPr>
              <a:t>meta é garantir </a:t>
            </a:r>
            <a:r>
              <a:rPr lang="pt-BR" sz="2500" dirty="0" smtClean="0">
                <a:cs typeface="Times New Roman" panose="02020603050405020304" pitchFamily="18" charset="0"/>
              </a:rPr>
              <a:t>fácil entendimento de informações </a:t>
            </a:r>
            <a:r>
              <a:rPr lang="pt-BR" sz="2500" dirty="0">
                <a:cs typeface="Times New Roman" panose="02020603050405020304" pitchFamily="18" charset="0"/>
              </a:rPr>
              <a:t>e dados</a:t>
            </a:r>
          </a:p>
        </p:txBody>
      </p:sp>
      <p:sp>
        <p:nvSpPr>
          <p:cNvPr id="2" name="Retângulo 1"/>
          <p:cNvSpPr/>
          <p:nvPr/>
        </p:nvSpPr>
        <p:spPr>
          <a:xfrm>
            <a:off x="7929453" y="2043406"/>
            <a:ext cx="3448828" cy="477054"/>
          </a:xfrm>
          <a:prstGeom prst="rect">
            <a:avLst/>
          </a:prstGeom>
          <a:solidFill>
            <a:srgbClr val="00B050"/>
          </a:solidFill>
        </p:spPr>
        <p:txBody>
          <a:bodyPr wrap="square">
            <a:spAutoFit/>
          </a:bodyPr>
          <a:lstStyle/>
          <a:p>
            <a:pPr algn="ctr"/>
            <a:r>
              <a:rPr lang="pt-BR" sz="2500" b="1" dirty="0">
                <a:solidFill>
                  <a:schemeClr val="bg1"/>
                </a:solidFill>
                <a:cs typeface="Times New Roman" panose="02020603050405020304" pitchFamily="18" charset="0"/>
              </a:rPr>
              <a:t>Linguagem Cidadã</a:t>
            </a:r>
          </a:p>
        </p:txBody>
      </p:sp>
      <p:grpSp>
        <p:nvGrpSpPr>
          <p:cNvPr id="26" name="Agrupar 25"/>
          <p:cNvGrpSpPr/>
          <p:nvPr/>
        </p:nvGrpSpPr>
        <p:grpSpPr>
          <a:xfrm>
            <a:off x="81930" y="4771900"/>
            <a:ext cx="2666057" cy="1234380"/>
            <a:chOff x="783033" y="3563841"/>
            <a:chExt cx="2468760" cy="1234380"/>
          </a:xfrm>
          <a:solidFill>
            <a:schemeClr val="accent1"/>
          </a:solidFill>
        </p:grpSpPr>
        <p:sp>
          <p:nvSpPr>
            <p:cNvPr id="27" name="Retângulo Arredondado 26"/>
            <p:cNvSpPr/>
            <p:nvPr/>
          </p:nvSpPr>
          <p:spPr>
            <a:xfrm>
              <a:off x="783033" y="3563841"/>
              <a:ext cx="2468760" cy="123438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CaixaDeTexto 27"/>
            <p:cNvSpPr txBox="1"/>
            <p:nvPr/>
          </p:nvSpPr>
          <p:spPr>
            <a:xfrm>
              <a:off x="843290" y="3624098"/>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Desenvolvimento da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rPr>
                <a:t>cultura de transparência </a:t>
              </a:r>
              <a:endParaRPr lang="pt-BR" b="1" u="sng" kern="1200" dirty="0">
                <a:solidFill>
                  <a:schemeClr val="bg1"/>
                </a:solidFill>
              </a:endParaRPr>
            </a:p>
          </p:txBody>
        </p:sp>
      </p:grpSp>
      <p:grpSp>
        <p:nvGrpSpPr>
          <p:cNvPr id="30" name="Agrupar 29"/>
          <p:cNvGrpSpPr/>
          <p:nvPr/>
        </p:nvGrpSpPr>
        <p:grpSpPr>
          <a:xfrm>
            <a:off x="3599944" y="2708332"/>
            <a:ext cx="2468760" cy="1234380"/>
            <a:chOff x="4480501" y="3419452"/>
            <a:chExt cx="2468760" cy="1234380"/>
          </a:xfrm>
          <a:solidFill>
            <a:srgbClr val="FFC000"/>
          </a:solidFill>
        </p:grpSpPr>
        <p:sp>
          <p:nvSpPr>
            <p:cNvPr id="31" name="Retângulo Arredondado 30"/>
            <p:cNvSpPr/>
            <p:nvPr/>
          </p:nvSpPr>
          <p:spPr>
            <a:xfrm>
              <a:off x="4480501" y="3419452"/>
              <a:ext cx="2468760" cy="123438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CaixaDeTexto 31"/>
            <p:cNvSpPr txBox="1"/>
            <p:nvPr/>
          </p:nvSpPr>
          <p:spPr>
            <a:xfrm>
              <a:off x="4540758" y="3479709"/>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rPr>
                <a:t>Utilização de </a:t>
              </a:r>
              <a:r>
                <a:rPr lang="pt-BR" b="1" u="sng" kern="1200" dirty="0" smtClean="0">
                  <a:solidFill>
                    <a:schemeClr val="bg1"/>
                  </a:solidFill>
                  <a:latin typeface="Arial" panose="020B0604020202020204" pitchFamily="34" charset="0"/>
                </a:rPr>
                <a:t>tecnologia da informação</a:t>
              </a:r>
              <a:endParaRPr lang="pt-BR" kern="1200" dirty="0">
                <a:solidFill>
                  <a:schemeClr val="bg1"/>
                </a:solidFill>
              </a:endParaRPr>
            </a:p>
          </p:txBody>
        </p:sp>
      </p:grpSp>
      <p:grpSp>
        <p:nvGrpSpPr>
          <p:cNvPr id="33" name="Agrupar 32"/>
          <p:cNvGrpSpPr/>
          <p:nvPr/>
        </p:nvGrpSpPr>
        <p:grpSpPr>
          <a:xfrm>
            <a:off x="1738004" y="1259270"/>
            <a:ext cx="2933700" cy="1234380"/>
            <a:chOff x="2728019" y="600"/>
            <a:chExt cx="2468760" cy="1234380"/>
          </a:xfrm>
          <a:solidFill>
            <a:schemeClr val="accent2"/>
          </a:solidFill>
        </p:grpSpPr>
        <p:sp>
          <p:nvSpPr>
            <p:cNvPr id="34" name="Retângulo Arredondado 33"/>
            <p:cNvSpPr/>
            <p:nvPr/>
          </p:nvSpPr>
          <p:spPr>
            <a:xfrm>
              <a:off x="2728019" y="600"/>
              <a:ext cx="2468760" cy="123438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CaixaDeTexto 34"/>
            <p:cNvSpPr txBox="1"/>
            <p:nvPr/>
          </p:nvSpPr>
          <p:spPr>
            <a:xfrm>
              <a:off x="2788276" y="60857"/>
              <a:ext cx="2348246" cy="11138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Publicidade </a:t>
              </a:r>
            </a:p>
            <a:p>
              <a:pPr lvl="0" algn="ctr" defTabSz="889000">
                <a:lnSpc>
                  <a:spcPct val="90000"/>
                </a:lnSpc>
                <a:spcBef>
                  <a:spcPct val="0"/>
                </a:spcBef>
                <a:spcAft>
                  <a:spcPct val="35000"/>
                </a:spcAft>
              </a:pPr>
              <a:r>
                <a:rPr lang="pt-BR" b="1" u="sng" kern="1200" dirty="0" smtClean="0">
                  <a:solidFill>
                    <a:schemeClr val="bg1"/>
                  </a:solidFill>
                  <a:latin typeface="Arial" panose="020B0604020202020204" pitchFamily="34" charset="0"/>
                  <a:cs typeface="Arial" panose="020B0604020202020204" pitchFamily="34" charset="0"/>
                </a:rPr>
                <a:t>principio geral</a:t>
              </a:r>
            </a:p>
            <a:p>
              <a:pPr lvl="0" algn="ctr" defTabSz="889000">
                <a:lnSpc>
                  <a:spcPct val="90000"/>
                </a:lnSpc>
                <a:spcBef>
                  <a:spcPct val="0"/>
                </a:spcBef>
                <a:spcAft>
                  <a:spcPct val="35000"/>
                </a:spcAft>
              </a:pPr>
              <a:r>
                <a:rPr lang="pt-BR" kern="1200" dirty="0" smtClean="0">
                  <a:solidFill>
                    <a:schemeClr val="bg1"/>
                  </a:solidFill>
                  <a:latin typeface="Arial" panose="020B0604020202020204" pitchFamily="34" charset="0"/>
                  <a:cs typeface="Arial" panose="020B0604020202020204" pitchFamily="34" charset="0"/>
                </a:rPr>
                <a:t> sigilo é a exceção</a:t>
              </a:r>
              <a:endParaRPr lang="pt-BR" kern="1200" dirty="0">
                <a:solidFill>
                  <a:schemeClr val="bg1"/>
                </a:solidFill>
                <a:latin typeface="Arial" panose="020B0604020202020204" pitchFamily="34" charset="0"/>
                <a:cs typeface="Arial" panose="020B0604020202020204" pitchFamily="34" charset="0"/>
              </a:endParaRPr>
            </a:p>
          </p:txBody>
        </p:sp>
      </p:grpSp>
      <p:sp>
        <p:nvSpPr>
          <p:cNvPr id="22" name="Retângulo 21"/>
          <p:cNvSpPr/>
          <p:nvPr/>
        </p:nvSpPr>
        <p:spPr>
          <a:xfrm>
            <a:off x="966214" y="760961"/>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Diretrizes definidas conforme artigo 3º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539633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Conceitos da Lei nº 12.527/11</a:t>
            </a:r>
          </a:p>
        </p:txBody>
      </p:sp>
      <p:sp>
        <p:nvSpPr>
          <p:cNvPr id="3" name="Retângulo 2"/>
          <p:cNvSpPr/>
          <p:nvPr/>
        </p:nvSpPr>
        <p:spPr>
          <a:xfrm>
            <a:off x="913441" y="1347173"/>
            <a:ext cx="10491537" cy="738664"/>
          </a:xfrm>
          <a:prstGeom prst="rect">
            <a:avLst/>
          </a:prstGeom>
        </p:spPr>
        <p:txBody>
          <a:bodyPr wrap="square">
            <a:spAutoFit/>
          </a:bodyPr>
          <a:lstStyle/>
          <a:p>
            <a:pPr algn="ctr"/>
            <a:r>
              <a:rPr lang="pt-BR" sz="2100" b="1" dirty="0">
                <a:solidFill>
                  <a:srgbClr val="002060"/>
                </a:solidFill>
                <a:cs typeface="Times New Roman" panose="02020603050405020304" pitchFamily="18" charset="0"/>
              </a:rPr>
              <a:t>É necessário conhecer o significado de determinadas terminologias adotadas pela LAI para a sua compreensão </a:t>
            </a:r>
            <a:r>
              <a:rPr lang="pt-BR" sz="2100" b="1" dirty="0" smtClean="0">
                <a:solidFill>
                  <a:srgbClr val="002060"/>
                </a:solidFill>
                <a:cs typeface="Times New Roman" panose="02020603050405020304" pitchFamily="18" charset="0"/>
              </a:rPr>
              <a:t>plena</a:t>
            </a:r>
            <a:endParaRPr lang="pt-BR" sz="2100" b="1" dirty="0">
              <a:solidFill>
                <a:srgbClr val="002060"/>
              </a:solidFill>
              <a:cs typeface="Times New Roman" panose="02020603050405020304" pitchFamily="18" charset="0"/>
            </a:endParaRPr>
          </a:p>
        </p:txBody>
      </p:sp>
      <p:sp>
        <p:nvSpPr>
          <p:cNvPr id="8" name="Retângulo 7"/>
          <p:cNvSpPr/>
          <p:nvPr/>
        </p:nvSpPr>
        <p:spPr>
          <a:xfrm>
            <a:off x="567489" y="2466440"/>
            <a:ext cx="11474090" cy="3339376"/>
          </a:xfrm>
          <a:prstGeom prst="rect">
            <a:avLst/>
          </a:prstGeom>
        </p:spPr>
        <p:txBody>
          <a:bodyPr wrap="square">
            <a:spAutoFit/>
          </a:bodyPr>
          <a:lstStyle/>
          <a:p>
            <a:pPr marL="342900" indent="-342900">
              <a:buFont typeface="Wingdings" panose="05000000000000000000" pitchFamily="2" charset="2"/>
              <a:buChar char="Ø"/>
            </a:pPr>
            <a:r>
              <a:rPr lang="pt-BR" sz="2100" b="1" dirty="0" smtClean="0">
                <a:cs typeface="Times New Roman" panose="02020603050405020304" pitchFamily="18" charset="0"/>
              </a:rPr>
              <a:t>Informação:</a:t>
            </a:r>
            <a:r>
              <a:rPr lang="pt-BR" sz="2100" dirty="0" smtClean="0">
                <a:cs typeface="Times New Roman" panose="02020603050405020304" pitchFamily="18" charset="0"/>
              </a:rPr>
              <a:t> </a:t>
            </a:r>
            <a:r>
              <a:rPr lang="pt-BR" sz="2100" dirty="0">
                <a:cs typeface="Times New Roman" panose="02020603050405020304" pitchFamily="18" charset="0"/>
              </a:rPr>
              <a:t>Dados, processados ou não, que podem ser utilizados para produção e transmissão de conhecimento, contidos em qualquer meio, suporte ou formato</a:t>
            </a:r>
            <a:r>
              <a:rPr lang="pt-BR" sz="2100" dirty="0" smtClean="0">
                <a:cs typeface="Times New Roman" panose="02020603050405020304" pitchFamily="18" charset="0"/>
              </a:rPr>
              <a:t>.</a:t>
            </a:r>
          </a:p>
          <a:p>
            <a:endParaRPr lang="pt-BR" sz="2100" dirty="0">
              <a:cs typeface="Times New Roman" panose="02020603050405020304" pitchFamily="18" charset="0"/>
            </a:endParaRPr>
          </a:p>
          <a:p>
            <a:pPr marL="342900" indent="-342900">
              <a:buFont typeface="Wingdings" panose="05000000000000000000" pitchFamily="2" charset="2"/>
              <a:buChar char="Ø"/>
            </a:pPr>
            <a:r>
              <a:rPr lang="pt-BR" sz="2100" b="1" dirty="0" smtClean="0">
                <a:cs typeface="Times New Roman" panose="02020603050405020304" pitchFamily="18" charset="0"/>
              </a:rPr>
              <a:t>Documento:</a:t>
            </a:r>
            <a:r>
              <a:rPr lang="pt-BR" sz="2100" dirty="0" smtClean="0">
                <a:cs typeface="Times New Roman" panose="02020603050405020304" pitchFamily="18" charset="0"/>
              </a:rPr>
              <a:t> </a:t>
            </a:r>
            <a:r>
              <a:rPr lang="pt-BR" sz="2100" dirty="0">
                <a:cs typeface="Times New Roman" panose="02020603050405020304" pitchFamily="18" charset="0"/>
              </a:rPr>
              <a:t>Unidade de registro de informações, qualquer que seja o suporte ou formato. </a:t>
            </a:r>
            <a:endParaRPr lang="pt-BR" sz="2100" dirty="0" smtClean="0">
              <a:cs typeface="Times New Roman" panose="02020603050405020304" pitchFamily="18" charset="0"/>
            </a:endParaRPr>
          </a:p>
          <a:p>
            <a:pPr marL="342900" indent="-342900">
              <a:buFont typeface="Wingdings" panose="05000000000000000000" pitchFamily="2" charset="2"/>
              <a:buChar char="Ø"/>
            </a:pPr>
            <a:endParaRPr lang="pt-BR" sz="2100" dirty="0">
              <a:cs typeface="Times New Roman" panose="02020603050405020304" pitchFamily="18" charset="0"/>
            </a:endParaRPr>
          </a:p>
          <a:p>
            <a:pPr marL="342900" indent="-342900">
              <a:buFont typeface="Wingdings" panose="05000000000000000000" pitchFamily="2" charset="2"/>
              <a:buChar char="Ø"/>
            </a:pPr>
            <a:r>
              <a:rPr lang="pt-BR" sz="2100" b="1" dirty="0" smtClean="0">
                <a:cs typeface="Times New Roman" panose="02020603050405020304" pitchFamily="18" charset="0"/>
              </a:rPr>
              <a:t>Informação Pessoal: </a:t>
            </a:r>
            <a:r>
              <a:rPr lang="pt-BR" sz="2100" dirty="0">
                <a:cs typeface="Times New Roman" panose="02020603050405020304" pitchFamily="18" charset="0"/>
              </a:rPr>
              <a:t>Aquela relacionada à pessoa natural identificada ou identificável</a:t>
            </a:r>
            <a:r>
              <a:rPr lang="pt-BR" sz="2100" dirty="0" smtClean="0">
                <a:cs typeface="Times New Roman" panose="02020603050405020304" pitchFamily="18" charset="0"/>
              </a:rPr>
              <a:t>.</a:t>
            </a:r>
          </a:p>
          <a:p>
            <a:endParaRPr lang="pt-BR" sz="2100" dirty="0" smtClean="0">
              <a:cs typeface="Times New Roman" panose="02020603050405020304" pitchFamily="18" charset="0"/>
            </a:endParaRPr>
          </a:p>
          <a:p>
            <a:pPr marL="342900" indent="-342900">
              <a:buFont typeface="Wingdings" panose="05000000000000000000" pitchFamily="2" charset="2"/>
              <a:buChar char="Ø"/>
            </a:pPr>
            <a:r>
              <a:rPr lang="pt-BR" sz="2100" b="1" dirty="0">
                <a:cs typeface="Times New Roman" panose="02020603050405020304" pitchFamily="18" charset="0"/>
              </a:rPr>
              <a:t>Informação Sigilosa: </a:t>
            </a:r>
            <a:r>
              <a:rPr lang="pt-BR" sz="2100" dirty="0">
                <a:cs typeface="Times New Roman" panose="02020603050405020304" pitchFamily="18" charset="0"/>
              </a:rPr>
              <a:t>Aquela submetida temporariamente à restrição de acesso público em razão de sua imprescindibilidade para a segurança da sociedade e do Estado.</a:t>
            </a:r>
          </a:p>
          <a:p>
            <a:endParaRPr lang="pt-BR" sz="2200" dirty="0">
              <a:cs typeface="Times New Roman" panose="02020603050405020304" pitchFamily="18" charset="0"/>
            </a:endParaRPr>
          </a:p>
        </p:txBody>
      </p:sp>
      <p:sp>
        <p:nvSpPr>
          <p:cNvPr id="5" name="Retângulo 4"/>
          <p:cNvSpPr/>
          <p:nvPr/>
        </p:nvSpPr>
        <p:spPr>
          <a:xfrm>
            <a:off x="850231" y="764827"/>
            <a:ext cx="10617958" cy="369332"/>
          </a:xfrm>
          <a:prstGeom prst="rect">
            <a:avLst/>
          </a:prstGeom>
        </p:spPr>
        <p:txBody>
          <a:bodyPr wrap="square">
            <a:spAutoFit/>
          </a:bodyPr>
          <a:lstStyle/>
          <a:p>
            <a:pPr algn="ctr"/>
            <a:r>
              <a:rPr lang="pt-BR" dirty="0">
                <a:solidFill>
                  <a:srgbClr val="000000"/>
                </a:solidFill>
                <a:latin typeface="Times New Roman" panose="02020603050405020304" pitchFamily="18" charset="0"/>
                <a:cs typeface="Times New Roman" panose="02020603050405020304" pitchFamily="18" charset="0"/>
              </a:rPr>
              <a:t>	</a:t>
            </a:r>
            <a:r>
              <a:rPr lang="pt-BR" dirty="0" smtClean="0">
                <a:solidFill>
                  <a:srgbClr val="C00000"/>
                </a:solidFill>
              </a:rPr>
              <a:t>Conceitos definidos no artigo </a:t>
            </a:r>
            <a:r>
              <a:rPr lang="pt-BR" dirty="0">
                <a:solidFill>
                  <a:srgbClr val="C00000"/>
                </a:solidFill>
              </a:rPr>
              <a:t>4</a:t>
            </a:r>
            <a:r>
              <a:rPr lang="pt-BR" dirty="0" smtClean="0">
                <a:solidFill>
                  <a:srgbClr val="C00000"/>
                </a:solidFill>
              </a:rPr>
              <a:t>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2388888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Conceitos da Lei nº 12.527/11</a:t>
            </a:r>
          </a:p>
        </p:txBody>
      </p:sp>
      <p:sp>
        <p:nvSpPr>
          <p:cNvPr id="8" name="Retângulo 7"/>
          <p:cNvSpPr/>
          <p:nvPr/>
        </p:nvSpPr>
        <p:spPr>
          <a:xfrm>
            <a:off x="520410" y="1714694"/>
            <a:ext cx="11277600" cy="3816429"/>
          </a:xfrm>
          <a:prstGeom prst="rect">
            <a:avLst/>
          </a:prstGeom>
        </p:spPr>
        <p:txBody>
          <a:bodyPr wrap="square">
            <a:spAutoFit/>
          </a:bodyPr>
          <a:lstStyle/>
          <a:p>
            <a:pPr marL="342900" indent="-342900">
              <a:buFont typeface="Wingdings" panose="05000000000000000000" pitchFamily="2" charset="2"/>
              <a:buChar char="Ø"/>
            </a:pPr>
            <a:r>
              <a:rPr lang="pt-BR" sz="2200" b="1" dirty="0" smtClean="0">
                <a:cs typeface="Times New Roman" panose="02020603050405020304" pitchFamily="18" charset="0"/>
              </a:rPr>
              <a:t>Disponibilidade: </a:t>
            </a:r>
            <a:r>
              <a:rPr lang="pt-BR" sz="2200" dirty="0" smtClean="0">
                <a:cs typeface="Times New Roman" panose="02020603050405020304" pitchFamily="18" charset="0"/>
              </a:rPr>
              <a:t>Qualidade da informação que pode ser conhecida e utilizada por indivíduos, equipamentos ou sistemas autorizados.</a:t>
            </a:r>
          </a:p>
          <a:p>
            <a:endParaRPr lang="pt-BR" sz="2200" dirty="0" smtClean="0">
              <a:cs typeface="Times New Roman" panose="02020603050405020304" pitchFamily="18" charset="0"/>
            </a:endParaRPr>
          </a:p>
          <a:p>
            <a:pPr marL="342900" indent="-342900">
              <a:buFont typeface="Wingdings" panose="05000000000000000000" pitchFamily="2" charset="2"/>
              <a:buChar char="Ø"/>
            </a:pPr>
            <a:r>
              <a:rPr lang="pt-BR" sz="2200" b="1" dirty="0" smtClean="0">
                <a:cs typeface="Times New Roman" panose="02020603050405020304" pitchFamily="18" charset="0"/>
              </a:rPr>
              <a:t>Autenticidade: </a:t>
            </a:r>
            <a:r>
              <a:rPr lang="pt-BR" sz="2200" dirty="0" smtClean="0">
                <a:cs typeface="Times New Roman" panose="02020603050405020304" pitchFamily="18" charset="0"/>
              </a:rPr>
              <a:t>Qualidade da informação que tenha sido produzida, expedida, recebida ou modificada por determinado indivíduo, equipamento ou sistema.</a:t>
            </a:r>
          </a:p>
          <a:p>
            <a:endParaRPr lang="pt-BR" sz="2200" dirty="0" smtClean="0">
              <a:cs typeface="Times New Roman" panose="02020603050405020304" pitchFamily="18" charset="0"/>
            </a:endParaRPr>
          </a:p>
          <a:p>
            <a:pPr marL="342900" indent="-342900">
              <a:buFont typeface="Wingdings" panose="05000000000000000000" pitchFamily="2" charset="2"/>
              <a:buChar char="Ø"/>
            </a:pPr>
            <a:r>
              <a:rPr lang="pt-BR" sz="2200" b="1" dirty="0" smtClean="0">
                <a:cs typeface="Times New Roman" panose="02020603050405020304" pitchFamily="18" charset="0"/>
              </a:rPr>
              <a:t>Integridade:</a:t>
            </a:r>
            <a:r>
              <a:rPr lang="pt-BR" sz="2200" dirty="0" smtClean="0">
                <a:cs typeface="Times New Roman" panose="02020603050405020304" pitchFamily="18" charset="0"/>
              </a:rPr>
              <a:t> Qualidade da informação não modificada, inclusive quanto à sua origem, trânsito e destino.</a:t>
            </a:r>
          </a:p>
          <a:p>
            <a:endParaRPr lang="pt-BR" sz="2200" dirty="0" smtClean="0">
              <a:cs typeface="Times New Roman" panose="02020603050405020304" pitchFamily="18" charset="0"/>
            </a:endParaRPr>
          </a:p>
          <a:p>
            <a:pPr marL="342900" indent="-342900">
              <a:buFont typeface="Wingdings" panose="05000000000000000000" pitchFamily="2" charset="2"/>
              <a:buChar char="Ø"/>
            </a:pPr>
            <a:r>
              <a:rPr lang="pt-BR" sz="2200" b="1" dirty="0" smtClean="0">
                <a:cs typeface="Times New Roman" panose="02020603050405020304" pitchFamily="18" charset="0"/>
              </a:rPr>
              <a:t>Primariedade: </a:t>
            </a:r>
            <a:r>
              <a:rPr lang="pt-BR" sz="2200" dirty="0" smtClean="0">
                <a:cs typeface="Times New Roman" panose="02020603050405020304" pitchFamily="18" charset="0"/>
              </a:rPr>
              <a:t>Qualidade da informação coletada na fonte, com o máximo de detalhamento possível, sem modificações.</a:t>
            </a:r>
            <a:endParaRPr lang="pt-BR" sz="2200" dirty="0">
              <a:cs typeface="Times New Roman" panose="02020603050405020304" pitchFamily="18" charset="0"/>
            </a:endParaRPr>
          </a:p>
        </p:txBody>
      </p:sp>
      <p:sp>
        <p:nvSpPr>
          <p:cNvPr id="5" name="Retângulo 4"/>
          <p:cNvSpPr/>
          <p:nvPr/>
        </p:nvSpPr>
        <p:spPr>
          <a:xfrm>
            <a:off x="850231" y="764827"/>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Conceitos definidos no artigo </a:t>
            </a:r>
            <a:r>
              <a:rPr lang="pt-BR" dirty="0">
                <a:solidFill>
                  <a:srgbClr val="C00000"/>
                </a:solidFill>
              </a:rPr>
              <a:t>4</a:t>
            </a:r>
            <a:r>
              <a:rPr lang="pt-BR" dirty="0" smtClean="0">
                <a:solidFill>
                  <a:srgbClr val="C00000"/>
                </a:solidFill>
              </a:rPr>
              <a:t>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Tree>
    <p:extLst>
      <p:ext uri="{BB962C8B-B14F-4D97-AF65-F5344CB8AC3E}">
        <p14:creationId xmlns:p14="http://schemas.microsoft.com/office/powerpoint/2010/main" val="145738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96993" y="2284493"/>
            <a:ext cx="10658423" cy="2800767"/>
          </a:xfrm>
          <a:prstGeom prst="rect">
            <a:avLst/>
          </a:prstGeom>
        </p:spPr>
        <p:txBody>
          <a:bodyPr wrap="square">
            <a:spAutoFit/>
          </a:bodyPr>
          <a:lstStyle/>
          <a:p>
            <a:pPr marL="342900" indent="-342900" algn="just">
              <a:buFont typeface="Wingdings" panose="05000000000000000000" pitchFamily="2" charset="2"/>
              <a:buChar char="Ø"/>
            </a:pPr>
            <a:r>
              <a:rPr lang="pt-BR" sz="2200" dirty="0" smtClean="0">
                <a:solidFill>
                  <a:srgbClr val="000000"/>
                </a:solidFill>
                <a:latin typeface="Arial" panose="020B0604020202020204" pitchFamily="34" charset="0"/>
              </a:rPr>
              <a:t>Gestão </a:t>
            </a:r>
            <a:r>
              <a:rPr lang="pt-BR" sz="2200" dirty="0">
                <a:solidFill>
                  <a:srgbClr val="000000"/>
                </a:solidFill>
                <a:latin typeface="Arial" panose="020B0604020202020204" pitchFamily="34" charset="0"/>
              </a:rPr>
              <a:t>transparente da informação, propiciando amplo acesso a ela e sua divulgação; </a:t>
            </a:r>
            <a:endParaRPr lang="pt-BR" sz="2200" dirty="0" smtClean="0">
              <a:solidFill>
                <a:srgbClr val="000000"/>
              </a:solidFill>
              <a:latin typeface="Arial" panose="020B0604020202020204" pitchFamily="34" charset="0"/>
            </a:endParaRPr>
          </a:p>
          <a:p>
            <a:pPr marL="342900" indent="-342900" algn="just">
              <a:buFont typeface="Wingdings" panose="05000000000000000000" pitchFamily="2" charset="2"/>
              <a:buChar char="Ø"/>
            </a:pPr>
            <a:endParaRPr lang="pt-BR" sz="2200" dirty="0">
              <a:solidFill>
                <a:srgbClr val="000000"/>
              </a:solidFill>
              <a:latin typeface="Arial" panose="020B0604020202020204" pitchFamily="34" charset="0"/>
            </a:endParaRPr>
          </a:p>
          <a:p>
            <a:pPr marL="342900" indent="-342900" algn="just">
              <a:buFont typeface="Wingdings" panose="05000000000000000000" pitchFamily="2" charset="2"/>
              <a:buChar char="Ø"/>
            </a:pPr>
            <a:r>
              <a:rPr lang="pt-BR" sz="2200" dirty="0" smtClean="0">
                <a:solidFill>
                  <a:srgbClr val="000000"/>
                </a:solidFill>
                <a:latin typeface="Arial" panose="020B0604020202020204" pitchFamily="34" charset="0"/>
              </a:rPr>
              <a:t>Proteção </a:t>
            </a:r>
            <a:r>
              <a:rPr lang="pt-BR" sz="2200" dirty="0">
                <a:solidFill>
                  <a:srgbClr val="000000"/>
                </a:solidFill>
                <a:latin typeface="Arial" panose="020B0604020202020204" pitchFamily="34" charset="0"/>
              </a:rPr>
              <a:t>da informação, garantindo-se sua disponibilidade, autenticidade e integridade; e </a:t>
            </a:r>
            <a:endParaRPr lang="pt-BR" sz="2200" dirty="0" smtClean="0">
              <a:solidFill>
                <a:srgbClr val="000000"/>
              </a:solidFill>
              <a:latin typeface="Arial" panose="020B0604020202020204" pitchFamily="34" charset="0"/>
            </a:endParaRPr>
          </a:p>
          <a:p>
            <a:pPr marL="342900" indent="-342900" algn="just">
              <a:buFont typeface="Wingdings" panose="05000000000000000000" pitchFamily="2" charset="2"/>
              <a:buChar char="Ø"/>
            </a:pPr>
            <a:endParaRPr lang="pt-BR" sz="2200" dirty="0">
              <a:solidFill>
                <a:srgbClr val="000000"/>
              </a:solidFill>
              <a:latin typeface="Arial" panose="020B0604020202020204" pitchFamily="34" charset="0"/>
            </a:endParaRPr>
          </a:p>
          <a:p>
            <a:pPr marL="342900" indent="-342900" algn="just">
              <a:buFont typeface="Wingdings" panose="05000000000000000000" pitchFamily="2" charset="2"/>
              <a:buChar char="Ø"/>
            </a:pPr>
            <a:r>
              <a:rPr lang="pt-BR" sz="2200" dirty="0" smtClean="0">
                <a:solidFill>
                  <a:srgbClr val="000000"/>
                </a:solidFill>
                <a:latin typeface="Arial" panose="020B0604020202020204" pitchFamily="34" charset="0"/>
              </a:rPr>
              <a:t>Proteção </a:t>
            </a:r>
            <a:r>
              <a:rPr lang="pt-BR" sz="2200" dirty="0">
                <a:solidFill>
                  <a:srgbClr val="000000"/>
                </a:solidFill>
                <a:latin typeface="Arial" panose="020B0604020202020204" pitchFamily="34" charset="0"/>
              </a:rPr>
              <a:t>da informação sigilosa e da informação pessoal, observada a sua disponibilidade, autenticidade, integridade e eventual restrição de acesso</a:t>
            </a:r>
            <a:endParaRPr lang="pt-BR" sz="2200" b="0" i="0" dirty="0">
              <a:solidFill>
                <a:srgbClr val="000000"/>
              </a:solidFill>
              <a:effectLst/>
              <a:latin typeface="Arial" panose="020B0604020202020204" pitchFamily="34" charset="0"/>
            </a:endParaRPr>
          </a:p>
        </p:txBody>
      </p:sp>
      <p:sp>
        <p:nvSpPr>
          <p:cNvPr id="3"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Responsabilidades dos órgãos e entidades</a:t>
            </a:r>
          </a:p>
        </p:txBody>
      </p:sp>
      <p:sp>
        <p:nvSpPr>
          <p:cNvPr id="5" name="Retângulo 4"/>
          <p:cNvSpPr/>
          <p:nvPr/>
        </p:nvSpPr>
        <p:spPr>
          <a:xfrm>
            <a:off x="850231" y="764827"/>
            <a:ext cx="10617958" cy="369332"/>
          </a:xfrm>
          <a:prstGeom prst="rect">
            <a:avLst/>
          </a:prstGeom>
        </p:spPr>
        <p:txBody>
          <a:bodyPr wrap="square">
            <a:spAutoFit/>
          </a:bodyPr>
          <a:lstStyle/>
          <a:p>
            <a:pPr algn="ctr"/>
            <a:r>
              <a:rPr lang="pt-BR" dirty="0">
                <a:solidFill>
                  <a:srgbClr val="C00000"/>
                </a:solidFill>
                <a:latin typeface="Times New Roman" panose="02020603050405020304" pitchFamily="18" charset="0"/>
                <a:cs typeface="Times New Roman" panose="02020603050405020304" pitchFamily="18" charset="0"/>
              </a:rPr>
              <a:t>	</a:t>
            </a:r>
            <a:r>
              <a:rPr lang="pt-BR" dirty="0" smtClean="0">
                <a:solidFill>
                  <a:srgbClr val="C00000"/>
                </a:solidFill>
              </a:rPr>
              <a:t>Obrigações definidas no artigo 6º da Lei </a:t>
            </a:r>
            <a:r>
              <a:rPr lang="pt-BR" dirty="0">
                <a:solidFill>
                  <a:srgbClr val="C00000"/>
                </a:solidFill>
              </a:rPr>
              <a:t>de Acesso </a:t>
            </a:r>
            <a:r>
              <a:rPr lang="pt-BR" dirty="0" smtClean="0">
                <a:solidFill>
                  <a:srgbClr val="C00000"/>
                </a:solidFill>
              </a:rPr>
              <a:t>à </a:t>
            </a:r>
            <a:r>
              <a:rPr lang="pt-BR" dirty="0">
                <a:solidFill>
                  <a:srgbClr val="C00000"/>
                </a:solidFill>
              </a:rPr>
              <a:t>Informação</a:t>
            </a:r>
          </a:p>
        </p:txBody>
      </p:sp>
      <p:sp>
        <p:nvSpPr>
          <p:cNvPr id="6" name="Retângulo 5"/>
          <p:cNvSpPr/>
          <p:nvPr/>
        </p:nvSpPr>
        <p:spPr>
          <a:xfrm>
            <a:off x="1136835" y="1524660"/>
            <a:ext cx="10491537" cy="477054"/>
          </a:xfrm>
          <a:prstGeom prst="rect">
            <a:avLst/>
          </a:prstGeom>
        </p:spPr>
        <p:txBody>
          <a:bodyPr wrap="square">
            <a:spAutoFit/>
          </a:bodyPr>
          <a:lstStyle/>
          <a:p>
            <a:pPr algn="ctr"/>
            <a:r>
              <a:rPr lang="pt-BR" sz="2500" b="1" dirty="0">
                <a:solidFill>
                  <a:srgbClr val="002060"/>
                </a:solidFill>
                <a:cs typeface="Times New Roman" panose="02020603050405020304" pitchFamily="18" charset="0"/>
              </a:rPr>
              <a:t>Cabe aos órgãos e entidades do poder </a:t>
            </a:r>
            <a:r>
              <a:rPr lang="pt-BR" sz="2500" b="1" dirty="0" smtClean="0">
                <a:solidFill>
                  <a:srgbClr val="002060"/>
                </a:solidFill>
                <a:cs typeface="Times New Roman" panose="02020603050405020304" pitchFamily="18" charset="0"/>
              </a:rPr>
              <a:t>público assegurar:</a:t>
            </a:r>
            <a:endParaRPr lang="pt-BR" sz="25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602870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656632" y="1353082"/>
            <a:ext cx="1440000" cy="14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smtClean="0">
                <a:latin typeface="+mn-lt"/>
              </a:rPr>
              <a:t>Direito de Acesso à Informação</a:t>
            </a:r>
            <a:endParaRPr lang="pt-BR" sz="3300" dirty="0">
              <a:latin typeface="+mn-lt"/>
            </a:endParaRPr>
          </a:p>
        </p:txBody>
      </p:sp>
      <p:cxnSp>
        <p:nvCxnSpPr>
          <p:cNvPr id="37" name="Conector reto 36"/>
          <p:cNvCxnSpPr/>
          <p:nvPr/>
        </p:nvCxnSpPr>
        <p:spPr>
          <a:xfrm>
            <a:off x="2364531" y="2600141"/>
            <a:ext cx="12101" cy="98050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1656632" y="1663497"/>
            <a:ext cx="1366092" cy="1015663"/>
          </a:xfrm>
          <a:prstGeom prst="rect">
            <a:avLst/>
          </a:prstGeom>
          <a:noFill/>
        </p:spPr>
        <p:txBody>
          <a:bodyPr wrap="square" rtlCol="0">
            <a:spAutoFit/>
          </a:bodyPr>
          <a:lstStyle/>
          <a:p>
            <a:pPr algn="ctr"/>
            <a:r>
              <a:rPr lang="pt-BR" sz="1200" b="1" dirty="0" smtClean="0">
                <a:cs typeface="Calibri" pitchFamily="34" charset="0"/>
              </a:rPr>
              <a:t>Declaração dos Direitos do Homem e do Cidadão</a:t>
            </a:r>
          </a:p>
          <a:p>
            <a:pPr algn="ctr"/>
            <a:endParaRPr lang="pt-BR" sz="1200" b="1" dirty="0"/>
          </a:p>
        </p:txBody>
      </p:sp>
      <p:sp>
        <p:nvSpPr>
          <p:cNvPr id="44" name="CaixaDeTexto 43"/>
          <p:cNvSpPr txBox="1"/>
          <p:nvPr/>
        </p:nvSpPr>
        <p:spPr>
          <a:xfrm>
            <a:off x="1701418" y="4109629"/>
            <a:ext cx="1366092" cy="584775"/>
          </a:xfrm>
          <a:prstGeom prst="rect">
            <a:avLst/>
          </a:prstGeom>
          <a:noFill/>
        </p:spPr>
        <p:txBody>
          <a:bodyPr wrap="square" rtlCol="0">
            <a:spAutoFit/>
          </a:bodyPr>
          <a:lstStyle/>
          <a:p>
            <a:pPr algn="ctr"/>
            <a:r>
              <a:rPr lang="pt-BR" sz="3200" dirty="0" smtClean="0">
                <a:solidFill>
                  <a:srgbClr val="FFC000"/>
                </a:solidFill>
                <a:latin typeface="AR CENA" panose="02000000000000000000" pitchFamily="2" charset="0"/>
              </a:rPr>
              <a:t>1789</a:t>
            </a:r>
            <a:endParaRPr lang="pt-BR" sz="3200" dirty="0">
              <a:solidFill>
                <a:srgbClr val="FFC000"/>
              </a:solidFill>
              <a:latin typeface="AR CENA" panose="02000000000000000000" pitchFamily="2" charset="0"/>
            </a:endParaRPr>
          </a:p>
        </p:txBody>
      </p:sp>
      <p:grpSp>
        <p:nvGrpSpPr>
          <p:cNvPr id="3" name="Agrupar 2"/>
          <p:cNvGrpSpPr/>
          <p:nvPr/>
        </p:nvGrpSpPr>
        <p:grpSpPr>
          <a:xfrm>
            <a:off x="1394464" y="3580643"/>
            <a:ext cx="1980000" cy="363600"/>
            <a:chOff x="1402984" y="3003374"/>
            <a:chExt cx="1980000" cy="363600"/>
          </a:xfrm>
        </p:grpSpPr>
        <p:sp>
          <p:nvSpPr>
            <p:cNvPr id="36" name="Retângulo 35"/>
            <p:cNvSpPr/>
            <p:nvPr/>
          </p:nvSpPr>
          <p:spPr>
            <a:xfrm>
              <a:off x="1402984" y="3003374"/>
              <a:ext cx="1980000" cy="363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Elipse 44"/>
            <p:cNvSpPr/>
            <p:nvPr/>
          </p:nvSpPr>
          <p:spPr>
            <a:xfrm>
              <a:off x="2320984" y="313849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Retângulo 11"/>
          <p:cNvSpPr/>
          <p:nvPr/>
        </p:nvSpPr>
        <p:spPr>
          <a:xfrm>
            <a:off x="3374464" y="2073082"/>
            <a:ext cx="3787263" cy="1323439"/>
          </a:xfrm>
          <a:prstGeom prst="rect">
            <a:avLst/>
          </a:prstGeom>
        </p:spPr>
        <p:txBody>
          <a:bodyPr wrap="square">
            <a:spAutoFit/>
          </a:bodyPr>
          <a:lstStyle/>
          <a:p>
            <a:pPr algn="ctr"/>
            <a:r>
              <a:rPr lang="pt-BR" sz="2000" b="1" dirty="0">
                <a:cs typeface="Calibri" pitchFamily="34" charset="0"/>
              </a:rPr>
              <a:t>Art. 15º. </a:t>
            </a:r>
            <a:r>
              <a:rPr lang="pt-BR" sz="2000" dirty="0">
                <a:cs typeface="Calibri" pitchFamily="34" charset="0"/>
              </a:rPr>
              <a:t>A sociedade tem o direito de pedir contas a todo agente público pela sua administração</a:t>
            </a:r>
            <a:endParaRPr lang="pt-BR" sz="2000" dirty="0"/>
          </a:p>
        </p:txBody>
      </p:sp>
      <p:pic>
        <p:nvPicPr>
          <p:cNvPr id="13" name="Imagem 12"/>
          <p:cNvPicPr>
            <a:picLocks noChangeAspect="1"/>
          </p:cNvPicPr>
          <p:nvPr/>
        </p:nvPicPr>
        <p:blipFill>
          <a:blip r:embed="rId3"/>
          <a:stretch>
            <a:fillRect/>
          </a:stretch>
        </p:blipFill>
        <p:spPr>
          <a:xfrm>
            <a:off x="7439559" y="1028095"/>
            <a:ext cx="3620799" cy="4876496"/>
          </a:xfrm>
          <a:prstGeom prst="rect">
            <a:avLst/>
          </a:prstGeom>
        </p:spPr>
      </p:pic>
    </p:spTree>
    <p:extLst>
      <p:ext uri="{BB962C8B-B14F-4D97-AF65-F5344CB8AC3E}">
        <p14:creationId xmlns:p14="http://schemas.microsoft.com/office/powerpoint/2010/main" val="1019450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7376"/>
          <a:stretch/>
        </p:blipFill>
        <p:spPr>
          <a:xfrm>
            <a:off x="190501" y="2453927"/>
            <a:ext cx="5905499" cy="3872152"/>
          </a:xfrm>
          <a:prstGeom prst="rect">
            <a:avLst/>
          </a:prstGeom>
        </p:spPr>
      </p:pic>
      <p:sp>
        <p:nvSpPr>
          <p:cNvPr id="6" name="Espaço Reservado para Conteúdo 2"/>
          <p:cNvSpPr>
            <a:spLocks noGrp="1"/>
          </p:cNvSpPr>
          <p:nvPr>
            <p:ph idx="1"/>
          </p:nvPr>
        </p:nvSpPr>
        <p:spPr>
          <a:xfrm>
            <a:off x="0" y="-16596"/>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           Dificuldade para obter o acesso à informação</a:t>
            </a:r>
          </a:p>
          <a:p>
            <a:pPr marL="0" indent="0" algn="ctr">
              <a:buNone/>
            </a:pPr>
            <a:r>
              <a:rPr lang="pt-BR" sz="3300" dirty="0">
                <a:solidFill>
                  <a:schemeClr val="accent6">
                    <a:lumMod val="20000"/>
                    <a:lumOff val="80000"/>
                  </a:schemeClr>
                </a:solidFill>
                <a:latin typeface="+mn-lt"/>
              </a:rPr>
              <a:t> </a:t>
            </a:r>
          </a:p>
        </p:txBody>
      </p:sp>
      <p:pic>
        <p:nvPicPr>
          <p:cNvPr id="7" name="Imagem 6"/>
          <p:cNvPicPr>
            <a:picLocks noChangeAspect="1"/>
          </p:cNvPicPr>
          <p:nvPr/>
        </p:nvPicPr>
        <p:blipFill>
          <a:blip r:embed="rId4"/>
          <a:stretch>
            <a:fillRect/>
          </a:stretch>
        </p:blipFill>
        <p:spPr>
          <a:xfrm>
            <a:off x="127000" y="642939"/>
            <a:ext cx="8233602" cy="1810988"/>
          </a:xfrm>
          <a:prstGeom prst="rect">
            <a:avLst/>
          </a:prstGeom>
        </p:spPr>
      </p:pic>
      <p:pic>
        <p:nvPicPr>
          <p:cNvPr id="9" name="Imagem 8"/>
          <p:cNvPicPr>
            <a:picLocks noChangeAspect="1"/>
          </p:cNvPicPr>
          <p:nvPr/>
        </p:nvPicPr>
        <p:blipFill>
          <a:blip r:embed="rId5"/>
          <a:stretch>
            <a:fillRect/>
          </a:stretch>
        </p:blipFill>
        <p:spPr>
          <a:xfrm>
            <a:off x="889598" y="817570"/>
            <a:ext cx="8927502" cy="4896167"/>
          </a:xfrm>
          <a:prstGeom prst="rect">
            <a:avLst/>
          </a:prstGeom>
        </p:spPr>
      </p:pic>
    </p:spTree>
    <p:extLst>
      <p:ext uri="{BB962C8B-B14F-4D97-AF65-F5344CB8AC3E}">
        <p14:creationId xmlns:p14="http://schemas.microsoft.com/office/powerpoint/2010/main" val="10188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1"/>
            <a:ext cx="12192000" cy="673246"/>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a:t>
            </a:r>
            <a:r>
              <a:rPr lang="pt-BR" dirty="0" smtClean="0"/>
              <a:t>Informações às quais qualquer pessoa poderá ter acesso</a:t>
            </a:r>
            <a:endParaRPr lang="pt-BR" dirty="0"/>
          </a:p>
          <a:p>
            <a:endParaRPr lang="pt-BR" dirty="0"/>
          </a:p>
        </p:txBody>
      </p:sp>
      <p:sp>
        <p:nvSpPr>
          <p:cNvPr id="5" name="Retângulo 4"/>
          <p:cNvSpPr/>
          <p:nvPr/>
        </p:nvSpPr>
        <p:spPr>
          <a:xfrm>
            <a:off x="280737" y="788221"/>
            <a:ext cx="11630525" cy="369332"/>
          </a:xfrm>
          <a:prstGeom prst="rect">
            <a:avLst/>
          </a:prstGeom>
        </p:spPr>
        <p:txBody>
          <a:bodyPr wrap="square">
            <a:spAutoFit/>
          </a:bodyPr>
          <a:lstStyle/>
          <a:p>
            <a:pPr algn="ctr"/>
            <a:r>
              <a:rPr lang="pt-BR" dirty="0">
                <a:solidFill>
                  <a:srgbClr val="C00000"/>
                </a:solidFill>
              </a:rPr>
              <a:t> Obrigações definidas no artigo </a:t>
            </a:r>
            <a:r>
              <a:rPr lang="pt-BR" dirty="0" smtClean="0">
                <a:solidFill>
                  <a:srgbClr val="C00000"/>
                </a:solidFill>
              </a:rPr>
              <a:t>7º </a:t>
            </a:r>
            <a:r>
              <a:rPr lang="pt-BR" dirty="0">
                <a:solidFill>
                  <a:srgbClr val="C00000"/>
                </a:solidFill>
              </a:rPr>
              <a:t>da Lei de Acesso a Informação</a:t>
            </a:r>
          </a:p>
        </p:txBody>
      </p:sp>
      <p:sp>
        <p:nvSpPr>
          <p:cNvPr id="7" name="Retângulo 6"/>
          <p:cNvSpPr/>
          <p:nvPr/>
        </p:nvSpPr>
        <p:spPr>
          <a:xfrm>
            <a:off x="280737" y="1303305"/>
            <a:ext cx="11454062" cy="5062924"/>
          </a:xfrm>
          <a:prstGeom prst="rect">
            <a:avLst/>
          </a:prstGeom>
        </p:spPr>
        <p:txBody>
          <a:bodyPr wrap="square">
            <a:spAutoFit/>
          </a:bodyPr>
          <a:lstStyle/>
          <a:p>
            <a:pPr marL="342900" indent="-342900">
              <a:buFont typeface="Wingdings" panose="05000000000000000000" pitchFamily="2" charset="2"/>
              <a:buChar char="ü"/>
            </a:pPr>
            <a:r>
              <a:rPr lang="pt-BR" sz="2000" b="1" dirty="0" smtClean="0">
                <a:cs typeface="Times New Roman" panose="02020603050405020304" pitchFamily="18" charset="0"/>
              </a:rPr>
              <a:t>Informações sobre </a:t>
            </a:r>
            <a:r>
              <a:rPr lang="pt-BR" sz="2000" b="1" dirty="0">
                <a:cs typeface="Times New Roman" panose="02020603050405020304" pitchFamily="18" charset="0"/>
              </a:rPr>
              <a:t>a própria Lei</a:t>
            </a:r>
            <a:r>
              <a:rPr lang="pt-BR" sz="2000" dirty="0">
                <a:solidFill>
                  <a:srgbClr val="000000"/>
                </a:solidFill>
                <a:cs typeface="Times New Roman" panose="02020603050405020304" pitchFamily="18" charset="0"/>
              </a:rPr>
              <a:t/>
            </a:r>
            <a:br>
              <a:rPr lang="pt-BR" sz="2000" dirty="0">
                <a:solidFill>
                  <a:srgbClr val="000000"/>
                </a:solidFill>
                <a:cs typeface="Times New Roman" panose="02020603050405020304" pitchFamily="18" charset="0"/>
              </a:rPr>
            </a:br>
            <a:r>
              <a:rPr lang="pt-BR" sz="2000" dirty="0">
                <a:solidFill>
                  <a:srgbClr val="000000"/>
                </a:solidFill>
                <a:cs typeface="Times New Roman" panose="02020603050405020304" pitchFamily="18" charset="0"/>
              </a:rPr>
              <a:t>Orientação sobre os procedimentos de solicitação de acesso, </a:t>
            </a:r>
            <a:r>
              <a:rPr lang="pt-BR" sz="2000" dirty="0" smtClean="0">
                <a:solidFill>
                  <a:srgbClr val="000000"/>
                </a:solidFill>
                <a:cs typeface="Times New Roman" panose="02020603050405020304" pitchFamily="18" charset="0"/>
              </a:rPr>
              <a:t>bem como o local </a:t>
            </a:r>
            <a:r>
              <a:rPr lang="pt-BR" sz="2000" dirty="0">
                <a:solidFill>
                  <a:srgbClr val="000000"/>
                </a:solidFill>
                <a:cs typeface="Times New Roman" panose="02020603050405020304" pitchFamily="18" charset="0"/>
              </a:rPr>
              <a:t>onde </a:t>
            </a:r>
            <a:r>
              <a:rPr lang="pt-BR" sz="2000" dirty="0" smtClean="0">
                <a:solidFill>
                  <a:srgbClr val="000000"/>
                </a:solidFill>
                <a:cs typeface="Times New Roman" panose="02020603050405020304" pitchFamily="18" charset="0"/>
              </a:rPr>
              <a:t>poderá </a:t>
            </a:r>
            <a:r>
              <a:rPr lang="pt-BR" sz="2000" dirty="0">
                <a:solidFill>
                  <a:srgbClr val="000000"/>
                </a:solidFill>
                <a:cs typeface="Times New Roman" panose="02020603050405020304" pitchFamily="18" charset="0"/>
              </a:rPr>
              <a:t>ser encontrada </a:t>
            </a:r>
            <a:r>
              <a:rPr lang="pt-BR" sz="2000" dirty="0" smtClean="0">
                <a:solidFill>
                  <a:srgbClr val="000000"/>
                </a:solidFill>
                <a:cs typeface="Times New Roman" panose="02020603050405020304" pitchFamily="18" charset="0"/>
              </a:rPr>
              <a:t>ou obtida a </a:t>
            </a:r>
            <a:r>
              <a:rPr lang="pt-BR" sz="2000" dirty="0">
                <a:solidFill>
                  <a:srgbClr val="000000"/>
                </a:solidFill>
                <a:cs typeface="Times New Roman" panose="02020603050405020304" pitchFamily="18" charset="0"/>
              </a:rPr>
              <a:t>informação </a:t>
            </a:r>
            <a:r>
              <a:rPr lang="pt-BR" sz="2000" dirty="0" smtClean="0">
                <a:solidFill>
                  <a:srgbClr val="000000"/>
                </a:solidFill>
                <a:cs typeface="Times New Roman" panose="02020603050405020304" pitchFamily="18" charset="0"/>
              </a:rPr>
              <a:t>desejada.</a:t>
            </a:r>
            <a:r>
              <a:rPr lang="pt-BR" sz="2000" dirty="0">
                <a:solidFill>
                  <a:srgbClr val="000000"/>
                </a:solidFill>
                <a:cs typeface="Times New Roman" panose="02020603050405020304" pitchFamily="18" charset="0"/>
              </a:rPr>
              <a:t/>
            </a:r>
            <a:br>
              <a:rPr lang="pt-BR" sz="2000" dirty="0">
                <a:solidFill>
                  <a:srgbClr val="000000"/>
                </a:solidFill>
                <a:cs typeface="Times New Roman" panose="02020603050405020304" pitchFamily="18" charset="0"/>
              </a:rPr>
            </a:br>
            <a:endParaRPr lang="pt-BR" sz="2000" dirty="0" smtClean="0">
              <a:solidFill>
                <a:srgbClr val="000000"/>
              </a:solidFill>
              <a:cs typeface="Times New Roman" panose="02020603050405020304" pitchFamily="18" charset="0"/>
            </a:endParaRPr>
          </a:p>
          <a:p>
            <a:pPr marL="342900" indent="-342900">
              <a:buFont typeface="Wingdings" panose="05000000000000000000" pitchFamily="2" charset="2"/>
              <a:buChar char="ü"/>
            </a:pPr>
            <a:r>
              <a:rPr lang="pt-BR" sz="2000" b="1" dirty="0" smtClean="0">
                <a:cs typeface="Times New Roman" panose="02020603050405020304" pitchFamily="18" charset="0"/>
              </a:rPr>
              <a:t>Atividades exercidas</a:t>
            </a:r>
            <a:r>
              <a:rPr lang="pt-BR" sz="2000" dirty="0" smtClean="0">
                <a:solidFill>
                  <a:srgbClr val="000000"/>
                </a:solidFill>
                <a:cs typeface="Times New Roman" panose="02020603050405020304" pitchFamily="18" charset="0"/>
              </a:rPr>
              <a:t/>
            </a:r>
            <a:br>
              <a:rPr lang="pt-BR" sz="2000" dirty="0" smtClean="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Informação sobre atividades exercidas pelos órgãos e entidades, inclusive sobre sua política, organização e serviços.</a:t>
            </a:r>
            <a:br>
              <a:rPr lang="pt-BR" sz="2000" dirty="0" smtClean="0">
                <a:solidFill>
                  <a:srgbClr val="000000"/>
                </a:solidFill>
                <a:cs typeface="Times New Roman" panose="02020603050405020304" pitchFamily="18" charset="0"/>
              </a:rPr>
            </a:br>
            <a:endParaRPr lang="pt-BR" sz="2000" dirty="0" smtClean="0">
              <a:solidFill>
                <a:srgbClr val="000000"/>
              </a:solidFill>
              <a:cs typeface="Times New Roman" panose="02020603050405020304" pitchFamily="18" charset="0"/>
            </a:endParaRPr>
          </a:p>
          <a:p>
            <a:pPr marL="342900" indent="-342900">
              <a:buFont typeface="Wingdings" panose="05000000000000000000" pitchFamily="2" charset="2"/>
              <a:buChar char="ü"/>
            </a:pPr>
            <a:r>
              <a:rPr lang="pt-BR" sz="2000" b="1" dirty="0" smtClean="0">
                <a:cs typeface="Times New Roman" panose="02020603050405020304" pitchFamily="18" charset="0"/>
              </a:rPr>
              <a:t>Documentos</a:t>
            </a:r>
            <a:r>
              <a:rPr lang="pt-BR" sz="2000" dirty="0" smtClean="0">
                <a:solidFill>
                  <a:srgbClr val="000000"/>
                </a:solidFill>
                <a:cs typeface="Times New Roman" panose="02020603050405020304" pitchFamily="18" charset="0"/>
              </a:rPr>
              <a:t/>
            </a:r>
            <a:br>
              <a:rPr lang="pt-BR" sz="2000" dirty="0" smtClean="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Informação contida em registros ou documentos produzidos ou guardados nos órgãos e entidades, recolhidos ou não a arquivos públicos.</a:t>
            </a:r>
            <a:endParaRPr lang="pt-BR" sz="2000" b="1" dirty="0" smtClean="0">
              <a:solidFill>
                <a:srgbClr val="000000"/>
              </a:solidFill>
              <a:cs typeface="Times New Roman" panose="02020603050405020304" pitchFamily="18" charset="0"/>
            </a:endParaRPr>
          </a:p>
          <a:p>
            <a:pPr marL="342900" indent="-342900">
              <a:buFont typeface="Wingdings" panose="05000000000000000000" pitchFamily="2" charset="2"/>
              <a:buChar char="ü"/>
            </a:pPr>
            <a:endParaRPr lang="pt-BR" sz="2000" b="1" dirty="0" smtClean="0">
              <a:solidFill>
                <a:srgbClr val="000000"/>
              </a:solidFill>
              <a:cs typeface="Times New Roman" panose="02020603050405020304" pitchFamily="18" charset="0"/>
            </a:endParaRPr>
          </a:p>
          <a:p>
            <a:pPr marL="342900" indent="-342900">
              <a:buFont typeface="Wingdings" panose="05000000000000000000" pitchFamily="2" charset="2"/>
              <a:buChar char="ü"/>
            </a:pPr>
            <a:r>
              <a:rPr lang="pt-BR" sz="2000" b="1" dirty="0" smtClean="0">
                <a:cs typeface="Times New Roman" panose="02020603050405020304" pitchFamily="18" charset="0"/>
              </a:rPr>
              <a:t>Decorrentes de vínculo com a administração</a:t>
            </a:r>
            <a:r>
              <a:rPr lang="pt-BR" sz="2000" dirty="0">
                <a:solidFill>
                  <a:srgbClr val="000000"/>
                </a:solidFill>
                <a:cs typeface="Times New Roman" panose="02020603050405020304" pitchFamily="18" charset="0"/>
              </a:rPr>
              <a:t/>
            </a:r>
            <a:br>
              <a:rPr lang="pt-BR" sz="2000" dirty="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Informação produzida </a:t>
            </a:r>
            <a:r>
              <a:rPr lang="pt-BR" sz="2000" dirty="0">
                <a:solidFill>
                  <a:srgbClr val="000000"/>
                </a:solidFill>
                <a:cs typeface="Times New Roman" panose="02020603050405020304" pitchFamily="18" charset="0"/>
              </a:rPr>
              <a:t>ou sob a guarda de pessoa física ou entidade privada, em decorrência de qualquer vínculo com a administração, mesmo depois do seu </a:t>
            </a:r>
            <a:r>
              <a:rPr lang="pt-BR" sz="2000" dirty="0" smtClean="0">
                <a:solidFill>
                  <a:srgbClr val="000000"/>
                </a:solidFill>
                <a:cs typeface="Times New Roman" panose="02020603050405020304" pitchFamily="18" charset="0"/>
              </a:rPr>
              <a:t>término.</a:t>
            </a:r>
          </a:p>
          <a:p>
            <a:endParaRPr lang="pt-BR" sz="1500" dirty="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143515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1"/>
            <a:ext cx="12192000" cy="673100"/>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Informações às quais qualquer pessoa poderá ter acesso</a:t>
            </a:r>
          </a:p>
          <a:p>
            <a:endParaRPr lang="pt-BR" dirty="0"/>
          </a:p>
        </p:txBody>
      </p:sp>
      <p:sp>
        <p:nvSpPr>
          <p:cNvPr id="2" name="Retângulo 1"/>
          <p:cNvSpPr/>
          <p:nvPr/>
        </p:nvSpPr>
        <p:spPr>
          <a:xfrm>
            <a:off x="469899" y="1729789"/>
            <a:ext cx="11252200" cy="3508653"/>
          </a:xfrm>
          <a:prstGeom prst="rect">
            <a:avLst/>
          </a:prstGeom>
        </p:spPr>
        <p:txBody>
          <a:bodyPr wrap="square">
            <a:spAutoFit/>
          </a:bodyPr>
          <a:lstStyle/>
          <a:p>
            <a:pPr marL="285750" indent="-285750">
              <a:buFont typeface="Wingdings" panose="05000000000000000000" pitchFamily="2" charset="2"/>
              <a:buChar char="ü"/>
            </a:pPr>
            <a:r>
              <a:rPr lang="pt-BR" sz="2000" b="1" dirty="0" smtClean="0">
                <a:cs typeface="Times New Roman" panose="02020603050405020304" pitchFamily="18" charset="0"/>
              </a:rPr>
              <a:t>Inspeções e auditorias</a:t>
            </a:r>
            <a:r>
              <a:rPr lang="pt-BR" sz="2200" dirty="0">
                <a:solidFill>
                  <a:srgbClr val="000000"/>
                </a:solidFill>
                <a:cs typeface="Times New Roman" panose="02020603050405020304" pitchFamily="18" charset="0"/>
              </a:rPr>
              <a:t/>
            </a:r>
            <a:br>
              <a:rPr lang="pt-BR" sz="2200" dirty="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Resultado </a:t>
            </a:r>
            <a:r>
              <a:rPr lang="pt-BR" sz="2000" dirty="0">
                <a:solidFill>
                  <a:srgbClr val="000000"/>
                </a:solidFill>
                <a:cs typeface="Times New Roman" panose="02020603050405020304" pitchFamily="18" charset="0"/>
              </a:rPr>
              <a:t>de inspeções, auditorias, prestações e tomadas de contas realizadas pelos órgãos de controle interno e externo.</a:t>
            </a:r>
          </a:p>
          <a:p>
            <a:endParaRPr lang="pt-BR" sz="2000" dirty="0">
              <a:solidFill>
                <a:srgbClr val="000000"/>
              </a:solidFill>
              <a:cs typeface="Times New Roman" panose="02020603050405020304" pitchFamily="18" charset="0"/>
            </a:endParaRPr>
          </a:p>
          <a:p>
            <a:pPr marL="285750" indent="-285750">
              <a:buFont typeface="Wingdings" panose="05000000000000000000" pitchFamily="2" charset="2"/>
              <a:buChar char="ü"/>
            </a:pPr>
            <a:r>
              <a:rPr lang="pt-BR" sz="2000" b="1" dirty="0" smtClean="0">
                <a:cs typeface="Times New Roman" panose="02020603050405020304" pitchFamily="18" charset="0"/>
              </a:rPr>
              <a:t>Programas</a:t>
            </a:r>
            <a:r>
              <a:rPr lang="pt-BR" sz="2000" b="1" dirty="0">
                <a:cs typeface="Times New Roman" panose="02020603050405020304" pitchFamily="18" charset="0"/>
              </a:rPr>
              <a:t>, projetos e ações</a:t>
            </a:r>
            <a:r>
              <a:rPr lang="pt-BR" sz="2000" dirty="0">
                <a:solidFill>
                  <a:srgbClr val="000000"/>
                </a:solidFill>
                <a:cs typeface="Times New Roman" panose="02020603050405020304" pitchFamily="18" charset="0"/>
              </a:rPr>
              <a:t/>
            </a:r>
            <a:br>
              <a:rPr lang="pt-BR" sz="2000" dirty="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Informação </a:t>
            </a:r>
            <a:r>
              <a:rPr lang="pt-BR" sz="2000" dirty="0">
                <a:solidFill>
                  <a:srgbClr val="000000"/>
                </a:solidFill>
                <a:cs typeface="Times New Roman" panose="02020603050405020304" pitchFamily="18" charset="0"/>
              </a:rPr>
              <a:t>sobre a implementação, acompanhamento e resultados dos programas, projetos e ações dos órgãos e entidades, inclusive suas metas e indicadores.</a:t>
            </a:r>
            <a:br>
              <a:rPr lang="pt-BR" sz="2000" dirty="0">
                <a:solidFill>
                  <a:srgbClr val="000000"/>
                </a:solidFill>
                <a:cs typeface="Times New Roman" panose="02020603050405020304" pitchFamily="18" charset="0"/>
              </a:rPr>
            </a:br>
            <a:endParaRPr lang="pt-BR" sz="2000" dirty="0">
              <a:solidFill>
                <a:srgbClr val="000000"/>
              </a:solidFill>
              <a:cs typeface="Times New Roman" panose="02020603050405020304" pitchFamily="18" charset="0"/>
            </a:endParaRPr>
          </a:p>
          <a:p>
            <a:pPr marL="285750" indent="-285750">
              <a:buFont typeface="Wingdings" panose="05000000000000000000" pitchFamily="2" charset="2"/>
              <a:buChar char="ü"/>
            </a:pPr>
            <a:r>
              <a:rPr lang="pt-BR" sz="2000" b="1" dirty="0">
                <a:cs typeface="Times New Roman" panose="02020603050405020304" pitchFamily="18" charset="0"/>
              </a:rPr>
              <a:t>Patrimônio Público</a:t>
            </a:r>
            <a:r>
              <a:rPr lang="pt-BR" sz="2000" dirty="0">
                <a:solidFill>
                  <a:srgbClr val="000000"/>
                </a:solidFill>
                <a:cs typeface="Times New Roman" panose="02020603050405020304" pitchFamily="18" charset="0"/>
              </a:rPr>
              <a:t/>
            </a:r>
            <a:br>
              <a:rPr lang="pt-BR" sz="2000" dirty="0">
                <a:solidFill>
                  <a:srgbClr val="000000"/>
                </a:solidFill>
                <a:cs typeface="Times New Roman" panose="02020603050405020304" pitchFamily="18" charset="0"/>
              </a:rPr>
            </a:br>
            <a:r>
              <a:rPr lang="pt-BR" sz="2000" dirty="0" smtClean="0">
                <a:solidFill>
                  <a:srgbClr val="000000"/>
                </a:solidFill>
                <a:cs typeface="Times New Roman" panose="02020603050405020304" pitchFamily="18" charset="0"/>
              </a:rPr>
              <a:t>Informação </a:t>
            </a:r>
            <a:r>
              <a:rPr lang="pt-BR" sz="2000" dirty="0">
                <a:solidFill>
                  <a:srgbClr val="000000"/>
                </a:solidFill>
                <a:cs typeface="Times New Roman" panose="02020603050405020304" pitchFamily="18" charset="0"/>
              </a:rPr>
              <a:t>sobre a administração do patrimônio público, utilização de recursos públicos, licitações e contratos administrativos.</a:t>
            </a:r>
            <a:endParaRPr lang="pt-BR" sz="2000" b="0" i="0" dirty="0">
              <a:solidFill>
                <a:srgbClr val="000000"/>
              </a:solidFill>
              <a:effectLst/>
              <a:cs typeface="Times New Roman" panose="02020603050405020304" pitchFamily="18" charset="0"/>
            </a:endParaRPr>
          </a:p>
        </p:txBody>
      </p:sp>
      <p:sp>
        <p:nvSpPr>
          <p:cNvPr id="6" name="Retângulo 5"/>
          <p:cNvSpPr/>
          <p:nvPr/>
        </p:nvSpPr>
        <p:spPr>
          <a:xfrm>
            <a:off x="280737" y="851264"/>
            <a:ext cx="11630525" cy="369332"/>
          </a:xfrm>
          <a:prstGeom prst="rect">
            <a:avLst/>
          </a:prstGeom>
        </p:spPr>
        <p:txBody>
          <a:bodyPr wrap="square">
            <a:spAutoFit/>
          </a:bodyPr>
          <a:lstStyle/>
          <a:p>
            <a:pPr algn="ctr"/>
            <a:r>
              <a:rPr lang="pt-BR" dirty="0">
                <a:solidFill>
                  <a:schemeClr val="tx2"/>
                </a:solidFill>
              </a:rPr>
              <a:t> </a:t>
            </a:r>
            <a:r>
              <a:rPr lang="pt-BR" dirty="0">
                <a:solidFill>
                  <a:srgbClr val="C00000"/>
                </a:solidFill>
              </a:rPr>
              <a:t>Obrigações definidas no artigo </a:t>
            </a:r>
            <a:r>
              <a:rPr lang="pt-BR" dirty="0" smtClean="0">
                <a:solidFill>
                  <a:srgbClr val="C00000"/>
                </a:solidFill>
              </a:rPr>
              <a:t>7º </a:t>
            </a:r>
            <a:r>
              <a:rPr lang="pt-BR" dirty="0">
                <a:solidFill>
                  <a:srgbClr val="C00000"/>
                </a:solidFill>
              </a:rPr>
              <a:t>da Lei de Acesso a Informação</a:t>
            </a:r>
          </a:p>
        </p:txBody>
      </p:sp>
    </p:spTree>
    <p:extLst>
      <p:ext uri="{BB962C8B-B14F-4D97-AF65-F5344CB8AC3E}">
        <p14:creationId xmlns:p14="http://schemas.microsoft.com/office/powerpoint/2010/main" val="39584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Onde deve ser divulgadas as </a:t>
            </a:r>
            <a:r>
              <a:rPr lang="pt-BR" dirty="0" smtClean="0"/>
              <a:t>informações</a:t>
            </a:r>
            <a:endParaRPr lang="pt-BR" dirty="0"/>
          </a:p>
        </p:txBody>
      </p:sp>
      <p:sp>
        <p:nvSpPr>
          <p:cNvPr id="5" name="Retângulo 4"/>
          <p:cNvSpPr/>
          <p:nvPr/>
        </p:nvSpPr>
        <p:spPr>
          <a:xfrm>
            <a:off x="735747" y="1469172"/>
            <a:ext cx="10720506" cy="1154162"/>
          </a:xfrm>
          <a:prstGeom prst="rect">
            <a:avLst/>
          </a:prstGeom>
        </p:spPr>
        <p:txBody>
          <a:bodyPr wrap="square">
            <a:spAutoFit/>
          </a:bodyPr>
          <a:lstStyle/>
          <a:p>
            <a:pPr algn="ctr"/>
            <a:r>
              <a:rPr lang="pt-BR" sz="2300" dirty="0" smtClean="0">
                <a:cs typeface="Times New Roman" panose="02020603050405020304" pitchFamily="18" charset="0"/>
              </a:rPr>
              <a:t>Os </a:t>
            </a:r>
            <a:r>
              <a:rPr lang="pt-BR" sz="2300" dirty="0">
                <a:cs typeface="Times New Roman" panose="02020603050405020304" pitchFamily="18" charset="0"/>
              </a:rPr>
              <a:t>órgãos e entidades públicas deverão utilizar todos os meios e instrumentos legítimos de que dispuserem, sendo obrigatória a divulgação em sítios oficiais da rede mundial de computadores </a:t>
            </a:r>
            <a:r>
              <a:rPr lang="pt-BR" sz="2300" b="1" dirty="0">
                <a:cs typeface="Times New Roman" panose="02020603050405020304" pitchFamily="18" charset="0"/>
              </a:rPr>
              <a:t>(internet</a:t>
            </a:r>
            <a:r>
              <a:rPr lang="pt-BR" sz="2300" b="1" dirty="0" smtClean="0">
                <a:cs typeface="Times New Roman" panose="02020603050405020304" pitchFamily="18" charset="0"/>
              </a:rPr>
              <a:t>).</a:t>
            </a:r>
          </a:p>
        </p:txBody>
      </p:sp>
      <p:sp>
        <p:nvSpPr>
          <p:cNvPr id="6" name="CaixaDeTexto 5"/>
          <p:cNvSpPr txBox="1"/>
          <p:nvPr/>
        </p:nvSpPr>
        <p:spPr>
          <a:xfrm>
            <a:off x="304800" y="748660"/>
            <a:ext cx="11887200" cy="400110"/>
          </a:xfrm>
          <a:prstGeom prst="rect">
            <a:avLst/>
          </a:prstGeom>
          <a:noFill/>
        </p:spPr>
        <p:txBody>
          <a:bodyPr wrap="square" rtlCol="0">
            <a:spAutoFit/>
          </a:bodyPr>
          <a:lstStyle/>
          <a:p>
            <a:pPr algn="ctr"/>
            <a:r>
              <a:rPr lang="pt-BR" sz="2000" dirty="0">
                <a:solidFill>
                  <a:srgbClr val="C00000"/>
                </a:solidFill>
              </a:rPr>
              <a:t>Obrigações definidas no § 2º </a:t>
            </a:r>
            <a:r>
              <a:rPr lang="pt-BR" sz="2000" dirty="0" smtClean="0">
                <a:solidFill>
                  <a:srgbClr val="C00000"/>
                </a:solidFill>
              </a:rPr>
              <a:t>do artigo </a:t>
            </a:r>
            <a:r>
              <a:rPr lang="pt-BR" sz="2000" dirty="0">
                <a:solidFill>
                  <a:srgbClr val="C00000"/>
                </a:solidFill>
              </a:rPr>
              <a:t>8º da Lei de Acesso a Informação</a:t>
            </a:r>
          </a:p>
        </p:txBody>
      </p:sp>
      <p:pic>
        <p:nvPicPr>
          <p:cNvPr id="3" name="Imagem 2"/>
          <p:cNvPicPr>
            <a:picLocks noChangeAspect="1"/>
          </p:cNvPicPr>
          <p:nvPr/>
        </p:nvPicPr>
        <p:blipFill>
          <a:blip r:embed="rId3"/>
          <a:stretch>
            <a:fillRect/>
          </a:stretch>
        </p:blipFill>
        <p:spPr>
          <a:xfrm>
            <a:off x="3739487" y="2899641"/>
            <a:ext cx="4749420" cy="2991627"/>
          </a:xfrm>
          <a:prstGeom prst="rect">
            <a:avLst/>
          </a:prstGeom>
        </p:spPr>
      </p:pic>
    </p:spTree>
    <p:extLst>
      <p:ext uri="{BB962C8B-B14F-4D97-AF65-F5344CB8AC3E}">
        <p14:creationId xmlns:p14="http://schemas.microsoft.com/office/powerpoint/2010/main" val="3698659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smtClean="0"/>
              <a:t>Transparência na sociedade</a:t>
            </a:r>
            <a:endParaRPr lang="pt-BR" dirty="0"/>
          </a:p>
        </p:txBody>
      </p:sp>
      <p:pic>
        <p:nvPicPr>
          <p:cNvPr id="5" name="Imagem 4"/>
          <p:cNvPicPr>
            <a:picLocks noChangeAspect="1"/>
          </p:cNvPicPr>
          <p:nvPr/>
        </p:nvPicPr>
        <p:blipFill>
          <a:blip r:embed="rId3"/>
          <a:stretch>
            <a:fillRect/>
          </a:stretch>
        </p:blipFill>
        <p:spPr>
          <a:xfrm>
            <a:off x="3657600" y="1684645"/>
            <a:ext cx="5204168" cy="3905036"/>
          </a:xfrm>
          <a:prstGeom prst="rect">
            <a:avLst/>
          </a:prstGeom>
        </p:spPr>
      </p:pic>
    </p:spTree>
    <p:extLst>
      <p:ext uri="{BB962C8B-B14F-4D97-AF65-F5344CB8AC3E}">
        <p14:creationId xmlns:p14="http://schemas.microsoft.com/office/powerpoint/2010/main" val="2436359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3"/>
          <a:stretch>
            <a:fillRect/>
          </a:stretch>
        </p:blipFill>
        <p:spPr>
          <a:xfrm>
            <a:off x="6615581" y="711203"/>
            <a:ext cx="4594777" cy="5334000"/>
          </a:xfrm>
          <a:prstGeom prst="rect">
            <a:avLst/>
          </a:prstGeom>
        </p:spPr>
      </p:pic>
      <p:pic>
        <p:nvPicPr>
          <p:cNvPr id="2" name="Imagem 1"/>
          <p:cNvPicPr>
            <a:picLocks noChangeAspect="1"/>
          </p:cNvPicPr>
          <p:nvPr/>
        </p:nvPicPr>
        <p:blipFill>
          <a:blip r:embed="rId4"/>
          <a:stretch>
            <a:fillRect/>
          </a:stretch>
        </p:blipFill>
        <p:spPr>
          <a:xfrm>
            <a:off x="1569493" y="539161"/>
            <a:ext cx="4148919" cy="5506042"/>
          </a:xfrm>
          <a:prstGeom prst="rect">
            <a:avLst/>
          </a:prstGeom>
        </p:spPr>
      </p:pic>
      <p:pic>
        <p:nvPicPr>
          <p:cNvPr id="5" name="Imagem 4"/>
          <p:cNvPicPr>
            <a:picLocks noChangeAspect="1"/>
          </p:cNvPicPr>
          <p:nvPr/>
        </p:nvPicPr>
        <p:blipFill>
          <a:blip r:embed="rId5"/>
          <a:stretch>
            <a:fillRect/>
          </a:stretch>
        </p:blipFill>
        <p:spPr>
          <a:xfrm>
            <a:off x="725108" y="279763"/>
            <a:ext cx="5610225" cy="6324600"/>
          </a:xfrm>
          <a:prstGeom prst="rect">
            <a:avLst/>
          </a:prstGeom>
        </p:spPr>
      </p:pic>
      <p:pic>
        <p:nvPicPr>
          <p:cNvPr id="6" name="Imagem 5"/>
          <p:cNvPicPr>
            <a:picLocks noChangeAspect="1"/>
          </p:cNvPicPr>
          <p:nvPr/>
        </p:nvPicPr>
        <p:blipFill rotWithShape="1">
          <a:blip r:embed="rId6"/>
          <a:srcRect l="4606" t="888" r="37193" b="36828"/>
          <a:stretch/>
        </p:blipFill>
        <p:spPr>
          <a:xfrm>
            <a:off x="6464567" y="798721"/>
            <a:ext cx="5079733" cy="4025060"/>
          </a:xfrm>
          <a:prstGeom prst="rect">
            <a:avLst/>
          </a:prstGeom>
        </p:spPr>
      </p:pic>
    </p:spTree>
    <p:extLst>
      <p:ext uri="{BB962C8B-B14F-4D97-AF65-F5344CB8AC3E}">
        <p14:creationId xmlns:p14="http://schemas.microsoft.com/office/powerpoint/2010/main" val="12280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207291" y="231727"/>
            <a:ext cx="7273594" cy="577081"/>
          </a:xfrm>
          <a:prstGeom prst="rect">
            <a:avLst/>
          </a:prstGeom>
          <a:noFill/>
        </p:spPr>
        <p:txBody>
          <a:bodyPr wrap="square" rtlCol="0">
            <a:spAutoFit/>
          </a:bodyPr>
          <a:lstStyle/>
          <a:p>
            <a:pPr algn="ctr" defTabSz="685800">
              <a:lnSpc>
                <a:spcPct val="90000"/>
              </a:lnSpc>
              <a:spcBef>
                <a:spcPts val="750"/>
              </a:spcBef>
            </a:pPr>
            <a:r>
              <a:rPr lang="pt-BR" sz="3500" dirty="0">
                <a:solidFill>
                  <a:srgbClr val="C00000"/>
                </a:solidFill>
                <a:ea typeface="+mj-ea"/>
                <a:cs typeface="+mj-cs"/>
              </a:rPr>
              <a:t>Decreto Federal nº 7962/ 2013 </a:t>
            </a:r>
          </a:p>
        </p:txBody>
      </p:sp>
      <p:sp>
        <p:nvSpPr>
          <p:cNvPr id="11" name="CaixaDeTexto 10"/>
          <p:cNvSpPr txBox="1"/>
          <p:nvPr/>
        </p:nvSpPr>
        <p:spPr>
          <a:xfrm>
            <a:off x="497305" y="1154694"/>
            <a:ext cx="11299658" cy="4293483"/>
          </a:xfrm>
          <a:prstGeom prst="rect">
            <a:avLst/>
          </a:prstGeom>
          <a:noFill/>
        </p:spPr>
        <p:txBody>
          <a:bodyPr wrap="square" rtlCol="0">
            <a:spAutoFit/>
          </a:bodyPr>
          <a:lstStyle/>
          <a:p>
            <a:pPr algn="ctr"/>
            <a:r>
              <a:rPr lang="pt-BR" sz="2500" b="1" dirty="0" smtClean="0">
                <a:cs typeface="Times New Roman" panose="02020603050405020304" pitchFamily="18" charset="0"/>
              </a:rPr>
              <a:t>Regulamenta a contratação no  comércio eletrônico:</a:t>
            </a:r>
          </a:p>
          <a:p>
            <a:endParaRPr lang="pt-BR" sz="2000" b="1" dirty="0">
              <a:cs typeface="Times New Roman" panose="02020603050405020304" pitchFamily="18" charset="0"/>
            </a:endParaRPr>
          </a:p>
          <a:p>
            <a:r>
              <a:rPr lang="pt-BR" sz="2000" b="1" dirty="0" smtClean="0">
                <a:cs typeface="Times New Roman" panose="02020603050405020304" pitchFamily="18" charset="0"/>
              </a:rPr>
              <a:t>“Art. 1º ...</a:t>
            </a:r>
          </a:p>
          <a:p>
            <a:r>
              <a:rPr lang="pt-BR" sz="2000" dirty="0" smtClean="0">
                <a:cs typeface="Times New Roman" panose="02020603050405020304" pitchFamily="18" charset="0"/>
              </a:rPr>
              <a:t>	</a:t>
            </a:r>
            <a:r>
              <a:rPr lang="pt-BR" sz="2000" dirty="0">
                <a:cs typeface="Times New Roman" panose="02020603050405020304" pitchFamily="18" charset="0"/>
              </a:rPr>
              <a:t> </a:t>
            </a:r>
            <a:r>
              <a:rPr lang="pt-BR" sz="2000" dirty="0" smtClean="0">
                <a:cs typeface="Times New Roman" panose="02020603050405020304" pitchFamily="18" charset="0"/>
              </a:rPr>
              <a:t>I- informações </a:t>
            </a:r>
            <a:r>
              <a:rPr lang="pt-BR" sz="2000" dirty="0">
                <a:cs typeface="Times New Roman" panose="02020603050405020304" pitchFamily="18" charset="0"/>
              </a:rPr>
              <a:t>claras a respeito do produto, serviço e do fornecedor</a:t>
            </a:r>
            <a:r>
              <a:rPr lang="pt-BR" sz="2000" dirty="0" smtClean="0">
                <a:cs typeface="Times New Roman" panose="02020603050405020304" pitchFamily="18" charset="0"/>
              </a:rPr>
              <a:t>;</a:t>
            </a:r>
          </a:p>
          <a:p>
            <a:r>
              <a:rPr lang="pt-BR" dirty="0" smtClean="0"/>
              <a:t>	 </a:t>
            </a:r>
            <a:r>
              <a:rPr lang="pt-BR" sz="2000" dirty="0" smtClean="0">
                <a:cs typeface="Times New Roman" panose="02020603050405020304" pitchFamily="18" charset="0"/>
              </a:rPr>
              <a:t>II </a:t>
            </a:r>
            <a:r>
              <a:rPr lang="pt-BR" sz="2000" dirty="0">
                <a:cs typeface="Times New Roman" panose="02020603050405020304" pitchFamily="18" charset="0"/>
              </a:rPr>
              <a:t>- atendimento facilitado ao </a:t>
            </a:r>
            <a:r>
              <a:rPr lang="pt-BR" sz="2000" dirty="0" smtClean="0">
                <a:cs typeface="Times New Roman" panose="02020603050405020304" pitchFamily="18" charset="0"/>
              </a:rPr>
              <a:t>consumidor;”</a:t>
            </a:r>
            <a:endParaRPr lang="pt-BR" sz="2000" dirty="0">
              <a:cs typeface="Times New Roman" panose="02020603050405020304" pitchFamily="18" charset="0"/>
            </a:endParaRPr>
          </a:p>
          <a:p>
            <a:endParaRPr lang="pt-BR" sz="1600" dirty="0">
              <a:cs typeface="Times New Roman" panose="02020603050405020304" pitchFamily="18" charset="0"/>
            </a:endParaRPr>
          </a:p>
          <a:p>
            <a:r>
              <a:rPr lang="pt-BR" sz="2000" b="1" dirty="0">
                <a:cs typeface="Times New Roman" panose="02020603050405020304" pitchFamily="18" charset="0"/>
              </a:rPr>
              <a:t>Art. </a:t>
            </a:r>
            <a:r>
              <a:rPr lang="pt-BR" sz="2000" b="1" dirty="0" smtClean="0">
                <a:cs typeface="Times New Roman" panose="02020603050405020304" pitchFamily="18" charset="0"/>
              </a:rPr>
              <a:t>2º...</a:t>
            </a:r>
            <a:endParaRPr lang="pt-BR" sz="2000" b="1" dirty="0">
              <a:cs typeface="Times New Roman" panose="02020603050405020304" pitchFamily="18" charset="0"/>
            </a:endParaRPr>
          </a:p>
          <a:p>
            <a:endParaRPr lang="pt-BR" sz="2000" dirty="0" smtClean="0">
              <a:cs typeface="Times New Roman" panose="02020603050405020304" pitchFamily="18" charset="0"/>
            </a:endParaRPr>
          </a:p>
          <a:p>
            <a:r>
              <a:rPr lang="pt-BR" sz="2000" dirty="0" smtClean="0">
                <a:cs typeface="Times New Roman" panose="02020603050405020304" pitchFamily="18" charset="0"/>
              </a:rPr>
              <a:t>II </a:t>
            </a:r>
            <a:r>
              <a:rPr lang="pt-BR" sz="2000" dirty="0">
                <a:cs typeface="Times New Roman" panose="02020603050405020304" pitchFamily="18" charset="0"/>
              </a:rPr>
              <a:t>- endereço físico e eletrônico, e demais informações necessárias para sua localização e contato;</a:t>
            </a:r>
          </a:p>
          <a:p>
            <a:r>
              <a:rPr lang="pt-BR" sz="2000" dirty="0">
                <a:cs typeface="Times New Roman" panose="02020603050405020304" pitchFamily="18" charset="0"/>
              </a:rPr>
              <a:t>III - </a:t>
            </a:r>
            <a:r>
              <a:rPr lang="pt-BR" sz="2000" b="1" u="sng" dirty="0">
                <a:cs typeface="Times New Roman" panose="02020603050405020304" pitchFamily="18" charset="0"/>
              </a:rPr>
              <a:t>características essenciais do produto ou do serviço</a:t>
            </a:r>
            <a:r>
              <a:rPr lang="pt-BR" sz="2000" dirty="0">
                <a:cs typeface="Times New Roman" panose="02020603050405020304" pitchFamily="18" charset="0"/>
              </a:rPr>
              <a:t>, incluídos os riscos à saúde e à segurança dos consumidores</a:t>
            </a:r>
            <a:r>
              <a:rPr lang="pt-BR" sz="2000" dirty="0" smtClean="0">
                <a:cs typeface="Times New Roman" panose="02020603050405020304" pitchFamily="18" charset="0"/>
              </a:rPr>
              <a:t>;”</a:t>
            </a:r>
            <a:endParaRPr lang="pt-BR" sz="2000" dirty="0">
              <a:cs typeface="Times New Roman" panose="02020603050405020304" pitchFamily="18" charset="0"/>
            </a:endParaRPr>
          </a:p>
          <a:p>
            <a:endParaRPr lang="pt-BR" sz="2000" b="1" dirty="0">
              <a:latin typeface="Times New Roman" panose="02020603050405020304" pitchFamily="18" charset="0"/>
              <a:cs typeface="Times New Roman" panose="02020603050405020304" pitchFamily="18" charset="0"/>
            </a:endParaRPr>
          </a:p>
          <a:p>
            <a:endParaRPr lang="pt-BR" sz="1600" dirty="0"/>
          </a:p>
          <a:p>
            <a:r>
              <a:rPr lang="pt-BR" sz="1600" b="1" dirty="0" smtClean="0">
                <a:latin typeface="Times New Roman" panose="02020603050405020304" pitchFamily="18" charset="0"/>
                <a:cs typeface="Times New Roman" panose="02020603050405020304" pitchFamily="18" charset="0"/>
              </a:rPr>
              <a:t> </a:t>
            </a:r>
            <a:endParaRPr lang="pt-B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246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Requisitos dos sítios eletrônicos</a:t>
            </a:r>
          </a:p>
        </p:txBody>
      </p:sp>
      <p:sp>
        <p:nvSpPr>
          <p:cNvPr id="6" name="CaixaDeTexto 5"/>
          <p:cNvSpPr txBox="1"/>
          <p:nvPr/>
        </p:nvSpPr>
        <p:spPr>
          <a:xfrm>
            <a:off x="152400" y="773142"/>
            <a:ext cx="11887200" cy="369332"/>
          </a:xfrm>
          <a:prstGeom prst="rect">
            <a:avLst/>
          </a:prstGeom>
          <a:noFill/>
        </p:spPr>
        <p:txBody>
          <a:bodyPr wrap="square" rtlCol="0">
            <a:spAutoFit/>
          </a:bodyPr>
          <a:lstStyle/>
          <a:p>
            <a:pPr algn="ctr"/>
            <a:r>
              <a:rPr lang="pt-BR" dirty="0">
                <a:solidFill>
                  <a:srgbClr val="C00000"/>
                </a:solidFill>
              </a:rPr>
              <a:t>Obrigações definidas no § 3º </a:t>
            </a:r>
            <a:r>
              <a:rPr lang="pt-BR" dirty="0" smtClean="0">
                <a:solidFill>
                  <a:srgbClr val="C00000"/>
                </a:solidFill>
              </a:rPr>
              <a:t>do artigo </a:t>
            </a:r>
            <a:r>
              <a:rPr lang="pt-BR" dirty="0">
                <a:solidFill>
                  <a:srgbClr val="C00000"/>
                </a:solidFill>
              </a:rPr>
              <a:t>8º da Lei de Acesso a Informação</a:t>
            </a:r>
          </a:p>
        </p:txBody>
      </p:sp>
      <p:sp>
        <p:nvSpPr>
          <p:cNvPr id="2" name="Retângulo 1"/>
          <p:cNvSpPr/>
          <p:nvPr/>
        </p:nvSpPr>
        <p:spPr>
          <a:xfrm>
            <a:off x="450850" y="1625413"/>
            <a:ext cx="11290300" cy="4339650"/>
          </a:xfrm>
          <a:prstGeom prst="rect">
            <a:avLst/>
          </a:prstGeom>
        </p:spPr>
        <p:txBody>
          <a:bodyPr wrap="square">
            <a:spAutoFit/>
          </a:bodyPr>
          <a:lstStyle/>
          <a:p>
            <a:pPr algn="just"/>
            <a:r>
              <a:rPr lang="pt-BR" sz="2200" dirty="0" smtClean="0">
                <a:solidFill>
                  <a:srgbClr val="000000"/>
                </a:solidFill>
                <a:cs typeface="Times New Roman" panose="02020603050405020304" pitchFamily="18" charset="0"/>
              </a:rPr>
              <a:t>I- conter </a:t>
            </a:r>
            <a:r>
              <a:rPr lang="pt-BR" sz="2200" dirty="0">
                <a:solidFill>
                  <a:srgbClr val="000000"/>
                </a:solidFill>
                <a:cs typeface="Times New Roman" panose="02020603050405020304" pitchFamily="18" charset="0"/>
              </a:rPr>
              <a:t>ferramenta de pesquisa de conteúdo que permita o acesso à informação de forma objetiva, transparente, clara e em linguagem de fácil compreensão; </a:t>
            </a: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II - possibilitar a gravação de relatórios em diversos formatos eletrônicos, inclusive abertos e não proprietários, tais como planilhas e texto, de modo a facilitar a análise das informações; </a:t>
            </a:r>
            <a:endParaRPr lang="pt-BR" sz="2200" dirty="0" smtClean="0">
              <a:solidFill>
                <a:srgbClr val="000000"/>
              </a:solidFill>
              <a:cs typeface="Times New Roman" panose="02020603050405020304" pitchFamily="18" charset="0"/>
            </a:endParaRP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III - possibilitar o acesso automatizado por sistemas externos em formatos abertos, estruturados e legíveis por máquina; </a:t>
            </a:r>
            <a:endParaRPr lang="pt-BR" sz="2200" dirty="0" smtClean="0">
              <a:solidFill>
                <a:srgbClr val="000000"/>
              </a:solidFill>
              <a:cs typeface="Times New Roman" panose="02020603050405020304" pitchFamily="18" charset="0"/>
            </a:endParaRP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IV - divulgar em detalhes os formatos utilizados para estruturação da informação</a:t>
            </a:r>
            <a:r>
              <a:rPr lang="pt-BR" sz="2400" dirty="0">
                <a:solidFill>
                  <a:srgbClr val="000000"/>
                </a:solidFill>
                <a:cs typeface="Times New Roman" panose="02020603050405020304" pitchFamily="18" charset="0"/>
              </a:rPr>
              <a:t>;</a:t>
            </a:r>
            <a:endParaRPr lang="pt-BR" sz="2400" dirty="0" smtClean="0">
              <a:solidFill>
                <a:srgbClr val="000000"/>
              </a:solidFill>
              <a:cs typeface="Times New Roman" panose="02020603050405020304" pitchFamily="18" charset="0"/>
            </a:endParaRPr>
          </a:p>
          <a:p>
            <a:pPr algn="just"/>
            <a:endParaRPr lang="pt-BR" sz="1000" dirty="0">
              <a:solidFill>
                <a:srgbClr val="000000"/>
              </a:solidFill>
              <a:cs typeface="Times New Roman" panose="02020603050405020304" pitchFamily="18" charset="0"/>
            </a:endParaRPr>
          </a:p>
          <a:p>
            <a:pPr algn="just"/>
            <a:endParaRPr lang="pt-BR" sz="2000" b="0" i="0" dirty="0">
              <a:solidFill>
                <a:srgbClr val="000000"/>
              </a:solidFill>
              <a:effectLst/>
              <a:cs typeface="Times New Roman" panose="02020603050405020304" pitchFamily="18" charset="0"/>
            </a:endParaRPr>
          </a:p>
        </p:txBody>
      </p:sp>
    </p:spTree>
    <p:extLst>
      <p:ext uri="{BB962C8B-B14F-4D97-AF65-F5344CB8AC3E}">
        <p14:creationId xmlns:p14="http://schemas.microsoft.com/office/powerpoint/2010/main" val="7912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Requisitos dos sítios eletrônicos</a:t>
            </a:r>
          </a:p>
        </p:txBody>
      </p:sp>
      <p:sp>
        <p:nvSpPr>
          <p:cNvPr id="6" name="CaixaDeTexto 5"/>
          <p:cNvSpPr txBox="1"/>
          <p:nvPr/>
        </p:nvSpPr>
        <p:spPr>
          <a:xfrm>
            <a:off x="260349" y="712284"/>
            <a:ext cx="11887200" cy="369332"/>
          </a:xfrm>
          <a:prstGeom prst="rect">
            <a:avLst/>
          </a:prstGeom>
          <a:noFill/>
        </p:spPr>
        <p:txBody>
          <a:bodyPr wrap="square" rtlCol="0">
            <a:spAutoFit/>
          </a:bodyPr>
          <a:lstStyle/>
          <a:p>
            <a:pPr algn="ctr"/>
            <a:r>
              <a:rPr lang="pt-BR" dirty="0">
                <a:solidFill>
                  <a:srgbClr val="C00000"/>
                </a:solidFill>
              </a:rPr>
              <a:t>Obrigações definidas no § 3º </a:t>
            </a:r>
            <a:r>
              <a:rPr lang="pt-BR" dirty="0" smtClean="0">
                <a:solidFill>
                  <a:srgbClr val="C00000"/>
                </a:solidFill>
              </a:rPr>
              <a:t>do artigo </a:t>
            </a:r>
            <a:r>
              <a:rPr lang="pt-BR" dirty="0">
                <a:solidFill>
                  <a:srgbClr val="C00000"/>
                </a:solidFill>
              </a:rPr>
              <a:t>8º da Lei de Acesso a Informação</a:t>
            </a:r>
          </a:p>
        </p:txBody>
      </p:sp>
      <p:sp>
        <p:nvSpPr>
          <p:cNvPr id="2" name="Retângulo 1"/>
          <p:cNvSpPr/>
          <p:nvPr/>
        </p:nvSpPr>
        <p:spPr>
          <a:xfrm>
            <a:off x="450850" y="1611766"/>
            <a:ext cx="11290300" cy="3170099"/>
          </a:xfrm>
          <a:prstGeom prst="rect">
            <a:avLst/>
          </a:prstGeom>
        </p:spPr>
        <p:txBody>
          <a:bodyPr wrap="square">
            <a:spAutoFit/>
          </a:bodyPr>
          <a:lstStyle/>
          <a:p>
            <a:pPr algn="just"/>
            <a:r>
              <a:rPr lang="pt-BR" sz="2200" dirty="0" smtClean="0">
                <a:solidFill>
                  <a:srgbClr val="000000"/>
                </a:solidFill>
                <a:cs typeface="Times New Roman" panose="02020603050405020304" pitchFamily="18" charset="0"/>
              </a:rPr>
              <a:t>V </a:t>
            </a:r>
            <a:r>
              <a:rPr lang="pt-BR" sz="2200" dirty="0">
                <a:solidFill>
                  <a:srgbClr val="000000"/>
                </a:solidFill>
                <a:cs typeface="Times New Roman" panose="02020603050405020304" pitchFamily="18" charset="0"/>
              </a:rPr>
              <a:t>- garantir a autenticidade e a integridade das informações disponíveis para acesso; </a:t>
            </a:r>
            <a:endParaRPr lang="pt-BR" sz="2200" dirty="0" smtClean="0">
              <a:solidFill>
                <a:srgbClr val="000000"/>
              </a:solidFill>
              <a:cs typeface="Times New Roman" panose="02020603050405020304" pitchFamily="18" charset="0"/>
            </a:endParaRP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VI - manter atualizadas as informações disponíveis para acesso; </a:t>
            </a:r>
            <a:endParaRPr lang="pt-BR" sz="2200" dirty="0" smtClean="0">
              <a:solidFill>
                <a:srgbClr val="000000"/>
              </a:solidFill>
              <a:cs typeface="Times New Roman" panose="02020603050405020304" pitchFamily="18" charset="0"/>
            </a:endParaRP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VII - indicar local e instruções que permitam ao interessado comunicar-se, por via eletrônica ou telefônica, com o órgão ou entidade detentora do sítio; e </a:t>
            </a:r>
            <a:endParaRPr lang="pt-BR" sz="2200" dirty="0" smtClean="0">
              <a:solidFill>
                <a:srgbClr val="000000"/>
              </a:solidFill>
              <a:cs typeface="Times New Roman" panose="02020603050405020304" pitchFamily="18" charset="0"/>
            </a:endParaRPr>
          </a:p>
          <a:p>
            <a:pPr algn="just"/>
            <a:endParaRPr lang="pt-BR" sz="2200" dirty="0">
              <a:solidFill>
                <a:srgbClr val="000000"/>
              </a:solidFill>
              <a:cs typeface="Times New Roman" panose="02020603050405020304" pitchFamily="18" charset="0"/>
            </a:endParaRPr>
          </a:p>
          <a:p>
            <a:pPr algn="just"/>
            <a:r>
              <a:rPr lang="pt-BR" sz="2200" dirty="0">
                <a:solidFill>
                  <a:srgbClr val="000000"/>
                </a:solidFill>
                <a:cs typeface="Times New Roman" panose="02020603050405020304" pitchFamily="18" charset="0"/>
              </a:rPr>
              <a:t>VIII - adotar as medidas necessárias para garantir a acessibilidade de conteúdo para pessoas com deficiência</a:t>
            </a:r>
            <a:endParaRPr lang="pt-BR" sz="2200" b="0" i="0" dirty="0">
              <a:solidFill>
                <a:srgbClr val="000000"/>
              </a:solidFill>
              <a:effectLst/>
              <a:cs typeface="Times New Roman" panose="02020603050405020304" pitchFamily="18" charset="0"/>
            </a:endParaRPr>
          </a:p>
        </p:txBody>
      </p:sp>
    </p:spTree>
    <p:extLst>
      <p:ext uri="{BB962C8B-B14F-4D97-AF65-F5344CB8AC3E}">
        <p14:creationId xmlns:p14="http://schemas.microsoft.com/office/powerpoint/2010/main" val="37175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20614" y="-20344"/>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Modalidades de Acesso à Informação</a:t>
            </a:r>
          </a:p>
          <a:p>
            <a:endParaRPr lang="pt-BR" dirty="0"/>
          </a:p>
        </p:txBody>
      </p:sp>
      <p:sp>
        <p:nvSpPr>
          <p:cNvPr id="5" name="CaixaDeTexto 4"/>
          <p:cNvSpPr txBox="1"/>
          <p:nvPr/>
        </p:nvSpPr>
        <p:spPr>
          <a:xfrm>
            <a:off x="-527222" y="724514"/>
            <a:ext cx="6096000" cy="461665"/>
          </a:xfrm>
          <a:prstGeom prst="rect">
            <a:avLst/>
          </a:prstGeom>
          <a:noFill/>
        </p:spPr>
        <p:txBody>
          <a:bodyPr wrap="square" rtlCol="0">
            <a:spAutoFit/>
          </a:bodyPr>
          <a:lstStyle/>
          <a:p>
            <a:pPr algn="ctr"/>
            <a:r>
              <a:rPr lang="pt-BR" sz="2400" b="1" dirty="0" smtClean="0">
                <a:latin typeface="Times New Roman" panose="02020603050405020304" pitchFamily="18" charset="0"/>
                <a:cs typeface="Times New Roman" panose="02020603050405020304" pitchFamily="18" charset="0"/>
              </a:rPr>
              <a:t>TRANSPARÊNCIA ATIVA</a:t>
            </a:r>
            <a:endParaRPr lang="pt-BR" sz="2400" dirty="0" smtClean="0">
              <a:latin typeface="Times New Roman" panose="02020603050405020304" pitchFamily="18" charset="0"/>
              <a:cs typeface="Times New Roman" panose="02020603050405020304" pitchFamily="18" charset="0"/>
            </a:endParaRPr>
          </a:p>
        </p:txBody>
      </p:sp>
      <p:grpSp>
        <p:nvGrpSpPr>
          <p:cNvPr id="2" name="Agrupar 1"/>
          <p:cNvGrpSpPr/>
          <p:nvPr/>
        </p:nvGrpSpPr>
        <p:grpSpPr>
          <a:xfrm>
            <a:off x="953630" y="1394750"/>
            <a:ext cx="9235775" cy="1781705"/>
            <a:chOff x="583296" y="1430862"/>
            <a:chExt cx="8396822" cy="1449096"/>
          </a:xfrm>
        </p:grpSpPr>
        <p:pic>
          <p:nvPicPr>
            <p:cNvPr id="7" name="Imagem 6"/>
            <p:cNvPicPr>
              <a:picLocks noChangeAspect="1"/>
            </p:cNvPicPr>
            <p:nvPr/>
          </p:nvPicPr>
          <p:blipFill>
            <a:blip r:embed="rId3">
              <a:duotone>
                <a:schemeClr val="accent2">
                  <a:shade val="45000"/>
                  <a:satMod val="135000"/>
                </a:schemeClr>
                <a:prstClr val="white"/>
              </a:duotone>
            </a:blip>
            <a:stretch>
              <a:fillRect/>
            </a:stretch>
          </p:blipFill>
          <p:spPr>
            <a:xfrm>
              <a:off x="1112002" y="1454427"/>
              <a:ext cx="1032171" cy="1007595"/>
            </a:xfrm>
            <a:prstGeom prst="rect">
              <a:avLst/>
            </a:prstGeom>
          </p:spPr>
        </p:pic>
        <p:sp>
          <p:nvSpPr>
            <p:cNvPr id="15" name="CaixaDeTexto 14"/>
            <p:cNvSpPr txBox="1"/>
            <p:nvPr/>
          </p:nvSpPr>
          <p:spPr>
            <a:xfrm>
              <a:off x="583296" y="2502166"/>
              <a:ext cx="2089580" cy="325417"/>
            </a:xfrm>
            <a:prstGeom prst="rect">
              <a:avLst/>
            </a:prstGeom>
            <a:noFill/>
          </p:spPr>
          <p:txBody>
            <a:bodyPr wrap="square" rtlCol="0">
              <a:spAutoFit/>
            </a:bodyPr>
            <a:lstStyle/>
            <a:p>
              <a:pPr algn="ctr"/>
              <a:r>
                <a:rPr lang="pt-BR" sz="2000" b="1" dirty="0">
                  <a:solidFill>
                    <a:schemeClr val="tx2"/>
                  </a:solidFill>
                  <a:latin typeface="Arial" panose="020B0604020202020204" pitchFamily="34" charset="0"/>
                  <a:cs typeface="Arial" panose="020B0604020202020204" pitchFamily="34" charset="0"/>
                </a:rPr>
                <a:t>Órgão/Entidade</a:t>
              </a:r>
            </a:p>
          </p:txBody>
        </p:sp>
        <p:sp>
          <p:nvSpPr>
            <p:cNvPr id="16" name="CaixaDeTexto 15"/>
            <p:cNvSpPr txBox="1"/>
            <p:nvPr/>
          </p:nvSpPr>
          <p:spPr>
            <a:xfrm>
              <a:off x="3960176" y="2473192"/>
              <a:ext cx="1873156" cy="325417"/>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Internet</a:t>
              </a:r>
            </a:p>
          </p:txBody>
        </p:sp>
        <p:sp>
          <p:nvSpPr>
            <p:cNvPr id="17" name="CaixaDeTexto 16"/>
            <p:cNvSpPr txBox="1"/>
            <p:nvPr/>
          </p:nvSpPr>
          <p:spPr>
            <a:xfrm>
              <a:off x="7106962" y="2554541"/>
              <a:ext cx="1873156" cy="325417"/>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Sociedade</a:t>
              </a:r>
            </a:p>
          </p:txBody>
        </p:sp>
        <p:cxnSp>
          <p:nvCxnSpPr>
            <p:cNvPr id="19" name="Conector de seta reta 18"/>
            <p:cNvCxnSpPr/>
            <p:nvPr/>
          </p:nvCxnSpPr>
          <p:spPr>
            <a:xfrm>
              <a:off x="2492481" y="2089278"/>
              <a:ext cx="1146412" cy="0"/>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ector de seta reta 19"/>
            <p:cNvCxnSpPr/>
            <p:nvPr/>
          </p:nvCxnSpPr>
          <p:spPr>
            <a:xfrm>
              <a:off x="5796120" y="2069226"/>
              <a:ext cx="1146412" cy="0"/>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pic>
          <p:nvPicPr>
            <p:cNvPr id="32" name="Imagem 31"/>
            <p:cNvPicPr>
              <a:picLocks noChangeAspect="1"/>
            </p:cNvPicPr>
            <p:nvPr/>
          </p:nvPicPr>
          <p:blipFill>
            <a:blip r:embed="rId4">
              <a:duotone>
                <a:schemeClr val="accent2">
                  <a:shade val="45000"/>
                  <a:satMod val="135000"/>
                </a:schemeClr>
                <a:prstClr val="white"/>
              </a:duotone>
            </a:blip>
            <a:stretch>
              <a:fillRect/>
            </a:stretch>
          </p:blipFill>
          <p:spPr>
            <a:xfrm>
              <a:off x="4281776" y="1430862"/>
              <a:ext cx="1241152" cy="1117037"/>
            </a:xfrm>
            <a:prstGeom prst="rect">
              <a:avLst/>
            </a:prstGeom>
          </p:spPr>
        </p:pic>
        <p:pic>
          <p:nvPicPr>
            <p:cNvPr id="33" name="Imagem 32"/>
            <p:cNvPicPr>
              <a:picLocks noChangeAspect="1"/>
            </p:cNvPicPr>
            <p:nvPr/>
          </p:nvPicPr>
          <p:blipFill>
            <a:blip r:embed="rId5">
              <a:duotone>
                <a:schemeClr val="accent2">
                  <a:shade val="45000"/>
                  <a:satMod val="135000"/>
                </a:schemeClr>
                <a:prstClr val="white"/>
              </a:duotone>
            </a:blip>
            <a:stretch>
              <a:fillRect/>
            </a:stretch>
          </p:blipFill>
          <p:spPr>
            <a:xfrm>
              <a:off x="7490429" y="1443930"/>
              <a:ext cx="1106222" cy="1122833"/>
            </a:xfrm>
            <a:prstGeom prst="rect">
              <a:avLst/>
            </a:prstGeom>
          </p:spPr>
        </p:pic>
      </p:grpSp>
      <p:grpSp>
        <p:nvGrpSpPr>
          <p:cNvPr id="3" name="Agrupar 2"/>
          <p:cNvGrpSpPr/>
          <p:nvPr/>
        </p:nvGrpSpPr>
        <p:grpSpPr>
          <a:xfrm>
            <a:off x="-475635" y="3673892"/>
            <a:ext cx="11802290" cy="2897432"/>
            <a:chOff x="-475635" y="3673892"/>
            <a:chExt cx="11802290" cy="2897432"/>
          </a:xfrm>
        </p:grpSpPr>
        <p:sp>
          <p:nvSpPr>
            <p:cNvPr id="14" name="CaixaDeTexto 13"/>
            <p:cNvSpPr txBox="1"/>
            <p:nvPr/>
          </p:nvSpPr>
          <p:spPr>
            <a:xfrm>
              <a:off x="-475635" y="3673892"/>
              <a:ext cx="6053920" cy="461665"/>
            </a:xfrm>
            <a:prstGeom prst="rect">
              <a:avLst/>
            </a:prstGeom>
            <a:noFill/>
          </p:spPr>
          <p:txBody>
            <a:bodyPr wrap="square" rtlCol="0">
              <a:spAutoFit/>
            </a:bodyPr>
            <a:lstStyle>
              <a:defPPr>
                <a:defRPr lang="en-US"/>
              </a:defPPr>
              <a:lvl1pPr algn="ctr">
                <a:defRPr sz="2400" b="1">
                  <a:solidFill>
                    <a:srgbClr val="C00000"/>
                  </a:solidFill>
                  <a:latin typeface="Times New Roman" panose="02020603050405020304" pitchFamily="18" charset="0"/>
                  <a:cs typeface="Times New Roman" panose="02020603050405020304" pitchFamily="18" charset="0"/>
                </a:defRPr>
              </a:lvl1pPr>
            </a:lstStyle>
            <a:p>
              <a:r>
                <a:rPr lang="pt-BR" dirty="0">
                  <a:solidFill>
                    <a:schemeClr val="tx1"/>
                  </a:solidFill>
                </a:rPr>
                <a:t>TRANSPARÊNCIA PASSIVA</a:t>
              </a:r>
            </a:p>
          </p:txBody>
        </p:sp>
        <p:pic>
          <p:nvPicPr>
            <p:cNvPr id="28" name="Imagem 27"/>
            <p:cNvPicPr>
              <a:picLocks noChangeAspect="1"/>
            </p:cNvPicPr>
            <p:nvPr/>
          </p:nvPicPr>
          <p:blipFill>
            <a:blip r:embed="rId6">
              <a:duotone>
                <a:schemeClr val="accent2">
                  <a:shade val="45000"/>
                  <a:satMod val="135000"/>
                </a:schemeClr>
                <a:prstClr val="white"/>
              </a:duotone>
            </a:blip>
            <a:stretch>
              <a:fillRect/>
            </a:stretch>
          </p:blipFill>
          <p:spPr>
            <a:xfrm>
              <a:off x="7688426" y="4765668"/>
              <a:ext cx="1205012" cy="1211584"/>
            </a:xfrm>
            <a:prstGeom prst="rect">
              <a:avLst/>
            </a:prstGeom>
          </p:spPr>
        </p:pic>
        <p:pic>
          <p:nvPicPr>
            <p:cNvPr id="31" name="Imagem 30"/>
            <p:cNvPicPr>
              <a:picLocks noChangeAspect="1"/>
            </p:cNvPicPr>
            <p:nvPr/>
          </p:nvPicPr>
          <p:blipFill>
            <a:blip r:embed="rId5">
              <a:duotone>
                <a:schemeClr val="accent2">
                  <a:shade val="45000"/>
                  <a:satMod val="135000"/>
                </a:schemeClr>
                <a:prstClr val="white"/>
              </a:duotone>
            </a:blip>
            <a:stretch>
              <a:fillRect/>
            </a:stretch>
          </p:blipFill>
          <p:spPr>
            <a:xfrm>
              <a:off x="718913" y="4807990"/>
              <a:ext cx="1213018" cy="1231232"/>
            </a:xfrm>
            <a:prstGeom prst="rect">
              <a:avLst/>
            </a:prstGeom>
          </p:spPr>
        </p:pic>
        <p:sp>
          <p:nvSpPr>
            <p:cNvPr id="36" name="CaixaDeTexto 35"/>
            <p:cNvSpPr txBox="1"/>
            <p:nvPr/>
          </p:nvSpPr>
          <p:spPr>
            <a:xfrm>
              <a:off x="229654" y="6171214"/>
              <a:ext cx="1873156" cy="400110"/>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Sociedade</a:t>
              </a:r>
            </a:p>
          </p:txBody>
        </p:sp>
        <p:pic>
          <p:nvPicPr>
            <p:cNvPr id="37" name="Imagem 36"/>
            <p:cNvPicPr>
              <a:picLocks noChangeAspect="1"/>
            </p:cNvPicPr>
            <p:nvPr/>
          </p:nvPicPr>
          <p:blipFill>
            <a:blip r:embed="rId7">
              <a:duotone>
                <a:schemeClr val="accent2">
                  <a:shade val="45000"/>
                  <a:satMod val="135000"/>
                </a:schemeClr>
                <a:prstClr val="white"/>
              </a:duotone>
            </a:blip>
            <a:stretch>
              <a:fillRect/>
            </a:stretch>
          </p:blipFill>
          <p:spPr>
            <a:xfrm>
              <a:off x="2965792" y="4834682"/>
              <a:ext cx="1175209" cy="1073556"/>
            </a:xfrm>
            <a:prstGeom prst="rect">
              <a:avLst/>
            </a:prstGeom>
          </p:spPr>
        </p:pic>
        <p:sp>
          <p:nvSpPr>
            <p:cNvPr id="38" name="CaixaDeTexto 37"/>
            <p:cNvSpPr txBox="1"/>
            <p:nvPr/>
          </p:nvSpPr>
          <p:spPr>
            <a:xfrm>
              <a:off x="2599875" y="6140442"/>
              <a:ext cx="1873156" cy="400110"/>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SIC</a:t>
              </a:r>
            </a:p>
          </p:txBody>
        </p:sp>
        <p:cxnSp>
          <p:nvCxnSpPr>
            <p:cNvPr id="43" name="Conector de seta reta 26"/>
            <p:cNvCxnSpPr/>
            <p:nvPr/>
          </p:nvCxnSpPr>
          <p:spPr>
            <a:xfrm flipV="1">
              <a:off x="2075935" y="4964872"/>
              <a:ext cx="593124" cy="9377"/>
            </a:xfrm>
            <a:prstGeom prst="straightConnector1">
              <a:avLst/>
            </a:prstGeom>
            <a:ln w="57150">
              <a:solidFill>
                <a:srgbClr val="00B0F0"/>
              </a:solidFill>
              <a:tailEnd type="triangle"/>
            </a:ln>
          </p:spPr>
          <p:style>
            <a:lnRef idx="3">
              <a:schemeClr val="accent2"/>
            </a:lnRef>
            <a:fillRef idx="0">
              <a:schemeClr val="accent2"/>
            </a:fillRef>
            <a:effectRef idx="2">
              <a:schemeClr val="accent2"/>
            </a:effectRef>
            <a:fontRef idx="minor">
              <a:schemeClr val="tx1"/>
            </a:fontRef>
          </p:style>
        </p:cxnSp>
        <p:cxnSp>
          <p:nvCxnSpPr>
            <p:cNvPr id="44" name="Conector de seta reta 28"/>
            <p:cNvCxnSpPr/>
            <p:nvPr/>
          </p:nvCxnSpPr>
          <p:spPr>
            <a:xfrm flipH="1">
              <a:off x="2075935" y="5873337"/>
              <a:ext cx="523940" cy="0"/>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45" name="CaixaDeTexto 44"/>
            <p:cNvSpPr txBox="1"/>
            <p:nvPr/>
          </p:nvSpPr>
          <p:spPr>
            <a:xfrm>
              <a:off x="8815024" y="4700001"/>
              <a:ext cx="2511631" cy="1015663"/>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Arquivos/sistemas de órgãos e entidades</a:t>
              </a:r>
            </a:p>
          </p:txBody>
        </p:sp>
        <p:sp>
          <p:nvSpPr>
            <p:cNvPr id="46" name="CaixaDeTexto 45"/>
            <p:cNvSpPr txBox="1"/>
            <p:nvPr/>
          </p:nvSpPr>
          <p:spPr>
            <a:xfrm>
              <a:off x="5025379" y="4484831"/>
              <a:ext cx="1873156" cy="707886"/>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Área responsável</a:t>
              </a:r>
            </a:p>
          </p:txBody>
        </p:sp>
        <p:sp>
          <p:nvSpPr>
            <p:cNvPr id="47" name="CaixaDeTexto 46"/>
            <p:cNvSpPr txBox="1"/>
            <p:nvPr/>
          </p:nvSpPr>
          <p:spPr>
            <a:xfrm>
              <a:off x="4946965" y="5685279"/>
              <a:ext cx="1873156" cy="707886"/>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Digitalização e </a:t>
              </a:r>
              <a:r>
                <a:rPr lang="pt-BR" sz="2000" b="1" dirty="0" err="1" smtClean="0">
                  <a:solidFill>
                    <a:schemeClr val="tx2"/>
                  </a:solidFill>
                  <a:latin typeface="Arial" panose="020B0604020202020204" pitchFamily="34" charset="0"/>
                  <a:cs typeface="Arial" panose="020B0604020202020204" pitchFamily="34" charset="0"/>
                </a:rPr>
                <a:t>copiagem</a:t>
              </a:r>
              <a:endParaRPr lang="pt-BR" sz="2000" b="1" dirty="0" smtClean="0">
                <a:solidFill>
                  <a:schemeClr val="tx2"/>
                </a:solidFill>
                <a:latin typeface="Arial" panose="020B0604020202020204" pitchFamily="34" charset="0"/>
                <a:cs typeface="Arial" panose="020B0604020202020204" pitchFamily="34" charset="0"/>
              </a:endParaRPr>
            </a:p>
          </p:txBody>
        </p:sp>
        <p:cxnSp>
          <p:nvCxnSpPr>
            <p:cNvPr id="48" name="Conector de seta reta 38"/>
            <p:cNvCxnSpPr/>
            <p:nvPr/>
          </p:nvCxnSpPr>
          <p:spPr>
            <a:xfrm flipH="1" flipV="1">
              <a:off x="4255602" y="5873337"/>
              <a:ext cx="576763" cy="20351"/>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49" name="Conector de seta reta 39"/>
            <p:cNvCxnSpPr/>
            <p:nvPr/>
          </p:nvCxnSpPr>
          <p:spPr>
            <a:xfrm flipH="1">
              <a:off x="6820121" y="5889823"/>
              <a:ext cx="570128" cy="3865"/>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50" name="Conector de seta reta 40"/>
            <p:cNvCxnSpPr/>
            <p:nvPr/>
          </p:nvCxnSpPr>
          <p:spPr>
            <a:xfrm>
              <a:off x="4292816" y="4974249"/>
              <a:ext cx="580864" cy="2291"/>
            </a:xfrm>
            <a:prstGeom prst="straightConnector1">
              <a:avLst/>
            </a:prstGeom>
            <a:ln w="5715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cxnSp>
          <p:nvCxnSpPr>
            <p:cNvPr id="51" name="Conector de seta reta 41"/>
            <p:cNvCxnSpPr/>
            <p:nvPr/>
          </p:nvCxnSpPr>
          <p:spPr>
            <a:xfrm flipV="1">
              <a:off x="6889541" y="4952563"/>
              <a:ext cx="617211" cy="12309"/>
            </a:xfrm>
            <a:prstGeom prst="straightConnector1">
              <a:avLst/>
            </a:prstGeom>
            <a:ln w="5715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83431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506758" y="4106333"/>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a:off x="238298" y="3072812"/>
            <a:ext cx="1980000"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1209787"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538842" y="4433918"/>
            <a:ext cx="1366092" cy="830997"/>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44" name="CaixaDeTexto 43"/>
          <p:cNvSpPr txBox="1"/>
          <p:nvPr/>
        </p:nvSpPr>
        <p:spPr>
          <a:xfrm>
            <a:off x="580666"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1150237"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2518549" y="1229282"/>
            <a:ext cx="1440000" cy="144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218298" y="3088395"/>
            <a:ext cx="1980000" cy="363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3214708" y="2100102"/>
            <a:ext cx="12101" cy="98050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2550633" y="1556867"/>
            <a:ext cx="1366092" cy="707886"/>
          </a:xfrm>
          <a:prstGeom prst="rect">
            <a:avLst/>
          </a:prstGeom>
          <a:noFill/>
        </p:spPr>
        <p:txBody>
          <a:bodyPr wrap="square" rtlCol="0">
            <a:spAutoFit/>
          </a:bodyPr>
          <a:lstStyle/>
          <a:p>
            <a:pPr algn="ctr"/>
            <a:r>
              <a:rPr lang="pt-BR" sz="1400" b="1" dirty="0" smtClean="0">
                <a:cs typeface="Calibri" pitchFamily="34" charset="0"/>
              </a:rPr>
              <a:t>Constituição Federal </a:t>
            </a:r>
            <a:endParaRPr lang="pt-BR" sz="1400" dirty="0" smtClean="0">
              <a:cs typeface="Calibri" pitchFamily="34" charset="0"/>
            </a:endParaRPr>
          </a:p>
          <a:p>
            <a:pPr algn="ctr"/>
            <a:endParaRPr lang="pt-BR" sz="1200" dirty="0"/>
          </a:p>
        </p:txBody>
      </p:sp>
      <p:sp>
        <p:nvSpPr>
          <p:cNvPr id="15" name="Elipse 14"/>
          <p:cNvSpPr/>
          <p:nvPr/>
        </p:nvSpPr>
        <p:spPr>
          <a:xfrm>
            <a:off x="3146060"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2592457" y="3638120"/>
            <a:ext cx="1366092" cy="584775"/>
          </a:xfrm>
          <a:prstGeom prst="rect">
            <a:avLst/>
          </a:prstGeom>
          <a:noFill/>
        </p:spPr>
        <p:txBody>
          <a:bodyPr wrap="square" rtlCol="0">
            <a:spAutoFit/>
          </a:bodyPr>
          <a:lstStyle/>
          <a:p>
            <a:pPr algn="ctr"/>
            <a:r>
              <a:rPr lang="pt-BR" sz="3200" dirty="0" smtClean="0">
                <a:solidFill>
                  <a:srgbClr val="00B050"/>
                </a:solidFill>
                <a:latin typeface="AR CENA" panose="02000000000000000000" pitchFamily="2" charset="0"/>
              </a:rPr>
              <a:t>1988</a:t>
            </a:r>
            <a:endParaRPr lang="pt-BR" sz="3200" dirty="0">
              <a:solidFill>
                <a:srgbClr val="00B050"/>
              </a:solidFill>
              <a:latin typeface="AR CENA" panose="02000000000000000000" pitchFamily="2" charset="0"/>
            </a:endParaRPr>
          </a:p>
        </p:txBody>
      </p:sp>
      <p:sp>
        <p:nvSpPr>
          <p:cNvPr id="17" name="CaixaDeTexto 16"/>
          <p:cNvSpPr txBox="1"/>
          <p:nvPr/>
        </p:nvSpPr>
        <p:spPr>
          <a:xfrm>
            <a:off x="4604248" y="3930507"/>
            <a:ext cx="5924790" cy="2031325"/>
          </a:xfrm>
          <a:prstGeom prst="rect">
            <a:avLst/>
          </a:prstGeom>
          <a:noFill/>
        </p:spPr>
        <p:txBody>
          <a:bodyPr wrap="square" rtlCol="0">
            <a:spAutoFit/>
          </a:bodyPr>
          <a:lstStyle/>
          <a:p>
            <a:r>
              <a:rPr lang="pt-BR" sz="1400" b="1" dirty="0" smtClean="0">
                <a:latin typeface="Calibri" pitchFamily="34" charset="0"/>
                <a:cs typeface="Calibri" pitchFamily="34" charset="0"/>
              </a:rPr>
              <a:t>“</a:t>
            </a:r>
            <a:r>
              <a:rPr lang="pt-BR" b="1" dirty="0" smtClean="0">
                <a:cs typeface="Calibri" pitchFamily="34" charset="0"/>
              </a:rPr>
              <a:t>Art</a:t>
            </a:r>
            <a:r>
              <a:rPr lang="pt-BR" b="1" dirty="0">
                <a:cs typeface="Calibri" pitchFamily="34" charset="0"/>
              </a:rPr>
              <a:t>. 5º </a:t>
            </a:r>
          </a:p>
          <a:p>
            <a:pPr algn="just"/>
            <a:r>
              <a:rPr lang="pt-BR" dirty="0">
                <a:cs typeface="Calibri" pitchFamily="34" charset="0"/>
              </a:rPr>
              <a:t>XXXIII - todos têm direito a receber dos órgãos públicos informações de seu interesse particular, ou de interesse coletivo ou geral, que serão prestadas no prazo da lei, sob pena de responsabilidade, ressalvadas aquelas cujo sigilo seja imprescindível à segurança da sociedade e do Estado</a:t>
            </a:r>
            <a:r>
              <a:rPr lang="pt-BR" dirty="0" smtClean="0">
                <a:cs typeface="Calibri" pitchFamily="34" charset="0"/>
              </a:rPr>
              <a:t>;”</a:t>
            </a:r>
            <a:endParaRPr lang="pt-BR" dirty="0">
              <a:cs typeface="Calibri" pitchFamily="34" charset="0"/>
            </a:endParaRPr>
          </a:p>
        </p:txBody>
      </p:sp>
      <p:pic>
        <p:nvPicPr>
          <p:cNvPr id="2" name="Imagem 1"/>
          <p:cNvPicPr>
            <a:picLocks noChangeAspect="1"/>
          </p:cNvPicPr>
          <p:nvPr/>
        </p:nvPicPr>
        <p:blipFill>
          <a:blip r:embed="rId3"/>
          <a:stretch>
            <a:fillRect/>
          </a:stretch>
        </p:blipFill>
        <p:spPr>
          <a:xfrm>
            <a:off x="5329118" y="1134478"/>
            <a:ext cx="3972799" cy="2635183"/>
          </a:xfrm>
          <a:prstGeom prst="rect">
            <a:avLst/>
          </a:prstGeom>
        </p:spPr>
      </p:pic>
      <p:sp>
        <p:nvSpPr>
          <p:cNvPr id="18"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Tree>
    <p:extLst>
      <p:ext uri="{BB962C8B-B14F-4D97-AF65-F5344CB8AC3E}">
        <p14:creationId xmlns:p14="http://schemas.microsoft.com/office/powerpoint/2010/main" val="2548987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usabilidade"/>
          <p:cNvPicPr>
            <a:picLocks noChangeAspect="1" noChangeArrowheads="1"/>
          </p:cNvPicPr>
          <p:nvPr/>
        </p:nvPicPr>
        <p:blipFill rotWithShape="1">
          <a:blip r:embed="rId3">
            <a:extLst>
              <a:ext uri="{28A0092B-C50C-407E-A947-70E740481C1C}">
                <a14:useLocalDpi xmlns:a14="http://schemas.microsoft.com/office/drawing/2010/main" val="0"/>
              </a:ext>
            </a:extLst>
          </a:blip>
          <a:srcRect l="7712" r="10066"/>
          <a:stretch/>
        </p:blipFill>
        <p:spPr bwMode="auto">
          <a:xfrm>
            <a:off x="4555958" y="2057129"/>
            <a:ext cx="7636042" cy="230659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rotWithShape="1">
          <a:blip r:embed="rId4"/>
          <a:srcRect l="2817"/>
          <a:stretch/>
        </p:blipFill>
        <p:spPr>
          <a:xfrm>
            <a:off x="0" y="2057127"/>
            <a:ext cx="4700337" cy="2306595"/>
          </a:xfrm>
          <a:prstGeom prst="rect">
            <a:avLst/>
          </a:prstGeom>
        </p:spPr>
      </p:pic>
      <p:sp>
        <p:nvSpPr>
          <p:cNvPr id="9" name="Retângulo 8"/>
          <p:cNvSpPr/>
          <p:nvPr/>
        </p:nvSpPr>
        <p:spPr>
          <a:xfrm>
            <a:off x="160422" y="2174406"/>
            <a:ext cx="5839326" cy="2189317"/>
          </a:xfrm>
          <a:prstGeom prst="rect">
            <a:avLst/>
          </a:prstGeom>
        </p:spPr>
        <p:txBody>
          <a:bodyPr wrap="square">
            <a:spAutoFit/>
          </a:bodyPr>
          <a:lstStyle/>
          <a:p>
            <a:pPr algn="ctr" defTabSz="685800">
              <a:lnSpc>
                <a:spcPct val="90000"/>
              </a:lnSpc>
              <a:spcBef>
                <a:spcPts val="750"/>
              </a:spcBef>
              <a:buFont typeface="Arial" panose="020B0604020202020204" pitchFamily="34" charset="0"/>
              <a:buNone/>
            </a:pPr>
            <a:r>
              <a:rPr lang="pt-BR" sz="7200" b="1" dirty="0">
                <a:latin typeface="Footlight MT Light" panose="0204060206030A020304" pitchFamily="18" charset="0"/>
              </a:rPr>
              <a:t>T</a:t>
            </a:r>
            <a:r>
              <a:rPr lang="pt-BR" sz="7200" b="1" dirty="0" smtClean="0">
                <a:latin typeface="Footlight MT Light" panose="0204060206030A020304" pitchFamily="18" charset="0"/>
              </a:rPr>
              <a:t>ransparência </a:t>
            </a:r>
          </a:p>
          <a:p>
            <a:pPr defTabSz="685800">
              <a:lnSpc>
                <a:spcPct val="90000"/>
              </a:lnSpc>
              <a:spcBef>
                <a:spcPts val="750"/>
              </a:spcBef>
              <a:buFont typeface="Arial" panose="020B0604020202020204" pitchFamily="34" charset="0"/>
              <a:buNone/>
            </a:pPr>
            <a:r>
              <a:rPr lang="pt-BR" sz="7200" b="1" dirty="0">
                <a:latin typeface="Footlight MT Light" panose="0204060206030A020304" pitchFamily="18" charset="0"/>
              </a:rPr>
              <a:t> </a:t>
            </a:r>
            <a:r>
              <a:rPr lang="pt-BR" sz="7200" b="1" dirty="0" smtClean="0">
                <a:latin typeface="Footlight MT Light" panose="0204060206030A020304" pitchFamily="18" charset="0"/>
              </a:rPr>
              <a:t>Ativa</a:t>
            </a:r>
            <a:endParaRPr lang="pt-BR" sz="7200" b="1" dirty="0">
              <a:latin typeface="Footlight MT Light" panose="0204060206030A020304" pitchFamily="18" charset="0"/>
            </a:endParaRPr>
          </a:p>
        </p:txBody>
      </p:sp>
    </p:spTree>
    <p:extLst>
      <p:ext uri="{BB962C8B-B14F-4D97-AF65-F5344CB8AC3E}">
        <p14:creationId xmlns:p14="http://schemas.microsoft.com/office/powerpoint/2010/main" val="3010326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342829" y="1589687"/>
            <a:ext cx="5675298" cy="3664702"/>
          </a:xfrm>
          <a:prstGeom prst="rect">
            <a:avLst/>
          </a:prstGeom>
        </p:spPr>
      </p:pic>
      <p:pic>
        <p:nvPicPr>
          <p:cNvPr id="6" name="Imagem 5"/>
          <p:cNvPicPr>
            <a:picLocks noChangeAspect="1"/>
          </p:cNvPicPr>
          <p:nvPr/>
        </p:nvPicPr>
        <p:blipFill rotWithShape="1">
          <a:blip r:embed="rId4"/>
          <a:srcRect b="8879"/>
          <a:stretch/>
        </p:blipFill>
        <p:spPr>
          <a:xfrm>
            <a:off x="6275220" y="1589687"/>
            <a:ext cx="5700569" cy="3630494"/>
          </a:xfrm>
          <a:prstGeom prst="rect">
            <a:avLst/>
          </a:prstGeom>
        </p:spPr>
      </p:pic>
      <p:sp>
        <p:nvSpPr>
          <p:cNvPr id="7" name="Retângulo 6"/>
          <p:cNvSpPr/>
          <p:nvPr/>
        </p:nvSpPr>
        <p:spPr>
          <a:xfrm>
            <a:off x="0" y="1"/>
            <a:ext cx="12192000" cy="682388"/>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algn="ctr" defTabSz="685800">
              <a:lnSpc>
                <a:spcPct val="90000"/>
              </a:lnSpc>
              <a:spcBef>
                <a:spcPts val="750"/>
              </a:spcBef>
              <a:buFont typeface="Arial" panose="020B0604020202020204" pitchFamily="34" charset="0"/>
              <a:buNone/>
            </a:pPr>
            <a:r>
              <a:rPr lang="pt-BR" sz="3300" dirty="0">
                <a:solidFill>
                  <a:schemeClr val="accent6">
                    <a:lumMod val="20000"/>
                    <a:lumOff val="80000"/>
                  </a:schemeClr>
                </a:solidFill>
                <a:latin typeface="+mn-lt"/>
              </a:rPr>
              <a:t>Principais ferramentas da Transparência Ativa</a:t>
            </a:r>
          </a:p>
        </p:txBody>
      </p:sp>
    </p:spTree>
    <p:extLst>
      <p:ext uri="{BB962C8B-B14F-4D97-AF65-F5344CB8AC3E}">
        <p14:creationId xmlns:p14="http://schemas.microsoft.com/office/powerpoint/2010/main" val="3481370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2554954" y="1868689"/>
            <a:ext cx="7082092" cy="3983677"/>
          </a:xfrm>
          <a:prstGeom prst="rect">
            <a:avLst/>
          </a:prstGeom>
        </p:spPr>
      </p:pic>
      <p:sp>
        <p:nvSpPr>
          <p:cNvPr id="2" name="Retângulo 1"/>
          <p:cNvSpPr/>
          <p:nvPr/>
        </p:nvSpPr>
        <p:spPr>
          <a:xfrm>
            <a:off x="0" y="0"/>
            <a:ext cx="12192000" cy="1164421"/>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algn="ctr" defTabSz="685800">
              <a:lnSpc>
                <a:spcPct val="90000"/>
              </a:lnSpc>
              <a:spcBef>
                <a:spcPts val="750"/>
              </a:spcBef>
              <a:buFont typeface="Arial" panose="020B0604020202020204" pitchFamily="34" charset="0"/>
              <a:buNone/>
            </a:pPr>
            <a:r>
              <a:rPr lang="pt-BR" sz="3300" dirty="0">
                <a:solidFill>
                  <a:schemeClr val="accent6">
                    <a:lumMod val="20000"/>
                    <a:lumOff val="80000"/>
                  </a:schemeClr>
                </a:solidFill>
                <a:latin typeface="+mn-lt"/>
                <a:ea typeface="+mj-ea"/>
                <a:cs typeface="+mj-cs"/>
              </a:rPr>
              <a:t>Quais informações devem ser disponibilizadas </a:t>
            </a:r>
          </a:p>
          <a:p>
            <a:pPr algn="ctr" defTabSz="685800">
              <a:lnSpc>
                <a:spcPct val="90000"/>
              </a:lnSpc>
              <a:spcBef>
                <a:spcPts val="750"/>
              </a:spcBef>
              <a:buFont typeface="Arial" panose="020B0604020202020204" pitchFamily="34" charset="0"/>
              <a:buNone/>
            </a:pPr>
            <a:r>
              <a:rPr lang="pt-BR" sz="3300" dirty="0">
                <a:solidFill>
                  <a:schemeClr val="accent6">
                    <a:lumMod val="20000"/>
                    <a:lumOff val="80000"/>
                  </a:schemeClr>
                </a:solidFill>
                <a:latin typeface="+mn-lt"/>
                <a:ea typeface="+mj-ea"/>
                <a:cs typeface="+mj-cs"/>
              </a:rPr>
              <a:t>em transparência ativa?</a:t>
            </a:r>
          </a:p>
        </p:txBody>
      </p:sp>
    </p:spTree>
    <p:extLst>
      <p:ext uri="{BB962C8B-B14F-4D97-AF65-F5344CB8AC3E}">
        <p14:creationId xmlns:p14="http://schemas.microsoft.com/office/powerpoint/2010/main" val="2306474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           Lei Complementar 101/2000</a:t>
            </a:r>
          </a:p>
        </p:txBody>
      </p:sp>
      <p:sp>
        <p:nvSpPr>
          <p:cNvPr id="7" name="CaixaDeTexto 6"/>
          <p:cNvSpPr txBox="1"/>
          <p:nvPr/>
        </p:nvSpPr>
        <p:spPr>
          <a:xfrm>
            <a:off x="310678" y="736284"/>
            <a:ext cx="11881322" cy="369332"/>
          </a:xfrm>
          <a:prstGeom prst="rect">
            <a:avLst/>
          </a:prstGeom>
          <a:noFill/>
        </p:spPr>
        <p:txBody>
          <a:bodyPr wrap="square" rtlCol="0">
            <a:spAutoFit/>
          </a:bodyPr>
          <a:lstStyle/>
          <a:p>
            <a:pPr algn="ctr"/>
            <a:r>
              <a:rPr lang="pt-BR" dirty="0">
                <a:solidFill>
                  <a:srgbClr val="C00000"/>
                </a:solidFill>
              </a:rPr>
              <a:t>Obrigações definidas </a:t>
            </a:r>
            <a:r>
              <a:rPr lang="pt-BR" dirty="0" smtClean="0">
                <a:solidFill>
                  <a:srgbClr val="C00000"/>
                </a:solidFill>
              </a:rPr>
              <a:t>no artigo 48 – Lei de Responsabilidade Fiscal</a:t>
            </a:r>
            <a:endParaRPr lang="pt-BR" dirty="0">
              <a:solidFill>
                <a:srgbClr val="C00000"/>
              </a:solidFill>
            </a:endParaRPr>
          </a:p>
        </p:txBody>
      </p:sp>
      <p:sp>
        <p:nvSpPr>
          <p:cNvPr id="10" name="CaixaDeTexto 9"/>
          <p:cNvSpPr txBox="1"/>
          <p:nvPr/>
        </p:nvSpPr>
        <p:spPr>
          <a:xfrm>
            <a:off x="310678" y="1690293"/>
            <a:ext cx="6745215" cy="4339650"/>
          </a:xfrm>
          <a:prstGeom prst="rect">
            <a:avLst/>
          </a:prstGeom>
          <a:noFill/>
        </p:spPr>
        <p:txBody>
          <a:bodyPr wrap="square" rtlCol="0">
            <a:spAutoFit/>
          </a:bodyPr>
          <a:lstStyle/>
          <a:p>
            <a:pPr algn="ctr"/>
            <a:r>
              <a:rPr lang="pt-BR" sz="2500" b="1" dirty="0" smtClean="0">
                <a:solidFill>
                  <a:srgbClr val="002060"/>
                </a:solidFill>
                <a:cs typeface="Times New Roman" panose="02020603050405020304" pitchFamily="18" charset="0"/>
              </a:rPr>
              <a:t>Instrumentos de Transparência </a:t>
            </a:r>
          </a:p>
          <a:p>
            <a:pPr algn="ctr"/>
            <a:r>
              <a:rPr lang="pt-BR" sz="2500" b="1" dirty="0" smtClean="0">
                <a:solidFill>
                  <a:srgbClr val="002060"/>
                </a:solidFill>
                <a:cs typeface="Times New Roman" panose="02020603050405020304" pitchFamily="18" charset="0"/>
              </a:rPr>
              <a:t>da gestão fiscal</a:t>
            </a:r>
          </a:p>
          <a:p>
            <a:pPr algn="ctr"/>
            <a:endParaRPr lang="pt-BR" sz="2500" b="1" dirty="0" smtClean="0">
              <a:solidFill>
                <a:srgbClr val="C00000"/>
              </a:solidFill>
              <a:cs typeface="Times New Roman" panose="02020603050405020304" pitchFamily="18" charset="0"/>
            </a:endParaRPr>
          </a:p>
          <a:p>
            <a:pPr marL="800100" lvl="1" indent="-342900">
              <a:buFont typeface="Wingdings" panose="05000000000000000000" pitchFamily="2" charset="2"/>
              <a:buChar char="ü"/>
            </a:pPr>
            <a:r>
              <a:rPr lang="pt-BR" sz="2500" dirty="0" smtClean="0">
                <a:cs typeface="Times New Roman" panose="02020603050405020304" pitchFamily="18" charset="0"/>
              </a:rPr>
              <a:t>Planos;</a:t>
            </a:r>
          </a:p>
          <a:p>
            <a:pPr marL="800100" lvl="1" indent="-342900">
              <a:buFont typeface="Wingdings" panose="05000000000000000000" pitchFamily="2" charset="2"/>
              <a:buChar char="ü"/>
            </a:pPr>
            <a:r>
              <a:rPr lang="pt-BR" sz="2500" dirty="0" smtClean="0">
                <a:cs typeface="Times New Roman" panose="02020603050405020304" pitchFamily="18" charset="0"/>
              </a:rPr>
              <a:t>Orçamentos; </a:t>
            </a:r>
          </a:p>
          <a:p>
            <a:pPr marL="800100" lvl="1" indent="-342900">
              <a:buFont typeface="Wingdings" panose="05000000000000000000" pitchFamily="2" charset="2"/>
              <a:buChar char="ü"/>
            </a:pPr>
            <a:r>
              <a:rPr lang="pt-BR" sz="2500" dirty="0" smtClean="0">
                <a:cs typeface="Times New Roman" panose="02020603050405020304" pitchFamily="18" charset="0"/>
              </a:rPr>
              <a:t>Lei de Diretrizes Orçamentárias; </a:t>
            </a:r>
          </a:p>
          <a:p>
            <a:pPr marL="800100" lvl="1" indent="-342900">
              <a:buFont typeface="Wingdings" panose="05000000000000000000" pitchFamily="2" charset="2"/>
              <a:buChar char="ü"/>
            </a:pPr>
            <a:r>
              <a:rPr lang="pt-BR" sz="2500" dirty="0" smtClean="0">
                <a:cs typeface="Times New Roman" panose="02020603050405020304" pitchFamily="18" charset="0"/>
              </a:rPr>
              <a:t>Prestações de contas;</a:t>
            </a:r>
          </a:p>
          <a:p>
            <a:pPr marL="800100" lvl="1" indent="-342900">
              <a:buFont typeface="Wingdings" panose="05000000000000000000" pitchFamily="2" charset="2"/>
              <a:buChar char="ü"/>
            </a:pPr>
            <a:r>
              <a:rPr lang="pt-BR" sz="2500" dirty="0" smtClean="0">
                <a:cs typeface="Times New Roman" panose="02020603050405020304" pitchFamily="18" charset="0"/>
              </a:rPr>
              <a:t>Relatório da Gestão Fiscal;</a:t>
            </a:r>
          </a:p>
          <a:p>
            <a:pPr marL="800100" lvl="1" indent="-342900">
              <a:buFont typeface="Wingdings" panose="05000000000000000000" pitchFamily="2" charset="2"/>
              <a:buChar char="ü"/>
            </a:pPr>
            <a:r>
              <a:rPr lang="pt-BR" sz="2500" dirty="0" smtClean="0">
                <a:cs typeface="Times New Roman" panose="02020603050405020304" pitchFamily="18" charset="0"/>
              </a:rPr>
              <a:t>Relatório Resumido da Execução Orçamentária</a:t>
            </a:r>
          </a:p>
          <a:p>
            <a:endParaRPr lang="pt-BR" sz="2600" dirty="0" smtClean="0">
              <a:latin typeface="Times New Roman" panose="02020603050405020304" pitchFamily="18" charset="0"/>
              <a:cs typeface="Times New Roman" panose="02020603050405020304" pitchFamily="18" charset="0"/>
            </a:endParaRPr>
          </a:p>
        </p:txBody>
      </p:sp>
      <p:pic>
        <p:nvPicPr>
          <p:cNvPr id="6" name="Imagem 5"/>
          <p:cNvPicPr>
            <a:picLocks noChangeAspect="1"/>
          </p:cNvPicPr>
          <p:nvPr/>
        </p:nvPicPr>
        <p:blipFill>
          <a:blip r:embed="rId3"/>
          <a:stretch>
            <a:fillRect/>
          </a:stretch>
        </p:blipFill>
        <p:spPr>
          <a:xfrm>
            <a:off x="7410462" y="2172204"/>
            <a:ext cx="4270750" cy="2658392"/>
          </a:xfrm>
          <a:prstGeom prst="rect">
            <a:avLst/>
          </a:prstGeom>
        </p:spPr>
      </p:pic>
    </p:spTree>
    <p:extLst>
      <p:ext uri="{BB962C8B-B14F-4D97-AF65-F5344CB8AC3E}">
        <p14:creationId xmlns:p14="http://schemas.microsoft.com/office/powerpoint/2010/main" val="1614177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9306"/>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           Lei Complementar 101/2000</a:t>
            </a:r>
          </a:p>
          <a:p>
            <a:pPr marL="0" indent="0" algn="ctr">
              <a:buNone/>
            </a:pPr>
            <a:endParaRPr lang="pt-BR" sz="3300" dirty="0">
              <a:solidFill>
                <a:schemeClr val="accent6">
                  <a:lumMod val="20000"/>
                  <a:lumOff val="80000"/>
                </a:schemeClr>
              </a:solidFill>
              <a:latin typeface="+mn-lt"/>
            </a:endParaRPr>
          </a:p>
        </p:txBody>
      </p:sp>
      <p:sp>
        <p:nvSpPr>
          <p:cNvPr id="10" name="CaixaDeTexto 9"/>
          <p:cNvSpPr txBox="1"/>
          <p:nvPr/>
        </p:nvSpPr>
        <p:spPr>
          <a:xfrm>
            <a:off x="423081" y="1314392"/>
            <a:ext cx="5349922" cy="5355312"/>
          </a:xfrm>
          <a:prstGeom prst="rect">
            <a:avLst/>
          </a:prstGeom>
          <a:noFill/>
        </p:spPr>
        <p:txBody>
          <a:bodyPr wrap="square" rtlCol="0">
            <a:spAutoFit/>
          </a:bodyPr>
          <a:lstStyle/>
          <a:p>
            <a:pPr marL="285750" indent="-285750">
              <a:buFont typeface="Arial" panose="020B0604020202020204" pitchFamily="34" charset="0"/>
              <a:buChar char="•"/>
            </a:pPr>
            <a:endParaRPr lang="pt-BR" sz="2200" dirty="0" smtClean="0">
              <a:cs typeface="Times New Roman" panose="02020603050405020304" pitchFamily="18" charset="0"/>
            </a:endParaRPr>
          </a:p>
          <a:p>
            <a:r>
              <a:rPr lang="pt-BR" sz="2500" b="1" dirty="0" smtClean="0">
                <a:solidFill>
                  <a:srgbClr val="002060"/>
                </a:solidFill>
                <a:cs typeface="Times New Roman" panose="02020603050405020304" pitchFamily="18" charset="0"/>
              </a:rPr>
              <a:t>Despesa</a:t>
            </a:r>
          </a:p>
          <a:p>
            <a:r>
              <a:rPr lang="pt-BR" sz="2000" dirty="0" smtClean="0">
                <a:cs typeface="Times New Roman" panose="02020603050405020304" pitchFamily="18" charset="0"/>
              </a:rPr>
              <a:t>Todos </a:t>
            </a:r>
            <a:r>
              <a:rPr lang="pt-BR" sz="2000" dirty="0">
                <a:cs typeface="Times New Roman" panose="02020603050405020304" pitchFamily="18" charset="0"/>
              </a:rPr>
              <a:t>os atos praticados pelas unidades gestoras </a:t>
            </a:r>
            <a:r>
              <a:rPr lang="pt-BR" sz="2000" dirty="0" smtClean="0">
                <a:cs typeface="Times New Roman" panose="02020603050405020304" pitchFamily="18" charset="0"/>
              </a:rPr>
              <a:t>no </a:t>
            </a:r>
            <a:r>
              <a:rPr lang="pt-BR" sz="2000" dirty="0">
                <a:cs typeface="Times New Roman" panose="02020603050405020304" pitchFamily="18" charset="0"/>
              </a:rPr>
              <a:t>momento de sua </a:t>
            </a:r>
            <a:r>
              <a:rPr lang="pt-BR" sz="2000" dirty="0" smtClean="0">
                <a:cs typeface="Times New Roman" panose="02020603050405020304" pitchFamily="18" charset="0"/>
              </a:rPr>
              <a:t>realização.</a:t>
            </a:r>
          </a:p>
          <a:p>
            <a:endParaRPr lang="pt-BR" sz="2000" dirty="0" smtClean="0">
              <a:cs typeface="Times New Roman" panose="02020603050405020304" pitchFamily="18" charset="0"/>
            </a:endParaRPr>
          </a:p>
          <a:p>
            <a:r>
              <a:rPr lang="pt-BR" sz="2000" b="1" dirty="0" smtClean="0">
                <a:cs typeface="Times New Roman" panose="02020603050405020304" pitchFamily="18" charset="0"/>
              </a:rPr>
              <a:t>Disponibilização mínima: </a:t>
            </a:r>
          </a:p>
          <a:p>
            <a:endParaRPr lang="pt-BR" sz="2000" b="1" dirty="0" smtClean="0">
              <a:cs typeface="Times New Roman" panose="02020603050405020304" pitchFamily="18" charset="0"/>
            </a:endParaRPr>
          </a:p>
          <a:p>
            <a:pPr marL="342900" indent="-342900">
              <a:buFont typeface="Arial" panose="020B0604020202020204" pitchFamily="34" charset="0"/>
              <a:buChar char="•"/>
            </a:pPr>
            <a:r>
              <a:rPr lang="pt-BR" sz="2000" dirty="0">
                <a:cs typeface="Times New Roman" panose="02020603050405020304" pitchFamily="18" charset="0"/>
              </a:rPr>
              <a:t>N</a:t>
            </a:r>
            <a:r>
              <a:rPr lang="pt-BR" sz="2000" dirty="0" smtClean="0">
                <a:cs typeface="Times New Roman" panose="02020603050405020304" pitchFamily="18" charset="0"/>
              </a:rPr>
              <a:t>úmero </a:t>
            </a:r>
            <a:r>
              <a:rPr lang="pt-BR" sz="2000" dirty="0">
                <a:cs typeface="Times New Roman" panose="02020603050405020304" pitchFamily="18" charset="0"/>
              </a:rPr>
              <a:t>do correspondente </a:t>
            </a:r>
            <a:r>
              <a:rPr lang="pt-BR" sz="2000" dirty="0" smtClean="0">
                <a:cs typeface="Times New Roman" panose="02020603050405020304" pitchFamily="18" charset="0"/>
              </a:rPr>
              <a:t>processo</a:t>
            </a:r>
            <a:r>
              <a:rPr lang="pt-BR" sz="2000" dirty="0">
                <a:cs typeface="Times New Roman" panose="02020603050405020304" pitchFamily="18" charset="0"/>
              </a:rPr>
              <a:t>;</a:t>
            </a:r>
            <a:endParaRPr lang="pt-BR" sz="2000" dirty="0" smtClean="0">
              <a:cs typeface="Times New Roman" panose="02020603050405020304" pitchFamily="18" charset="0"/>
            </a:endParaRPr>
          </a:p>
          <a:p>
            <a:pPr marL="342900" indent="-342900">
              <a:buFont typeface="Arial" panose="020B0604020202020204" pitchFamily="34" charset="0"/>
              <a:buChar char="•"/>
            </a:pPr>
            <a:r>
              <a:rPr lang="pt-BR" sz="2000" dirty="0">
                <a:cs typeface="Times New Roman" panose="02020603050405020304" pitchFamily="18" charset="0"/>
              </a:rPr>
              <a:t>B</a:t>
            </a:r>
            <a:r>
              <a:rPr lang="pt-BR" sz="2000" dirty="0" smtClean="0">
                <a:cs typeface="Times New Roman" panose="02020603050405020304" pitchFamily="18" charset="0"/>
              </a:rPr>
              <a:t>em </a:t>
            </a:r>
            <a:r>
              <a:rPr lang="pt-BR" sz="2000" dirty="0">
                <a:cs typeface="Times New Roman" panose="02020603050405020304" pitchFamily="18" charset="0"/>
              </a:rPr>
              <a:t>fornecido ou ao serviço </a:t>
            </a:r>
            <a:r>
              <a:rPr lang="pt-BR" sz="2000" dirty="0" smtClean="0">
                <a:cs typeface="Times New Roman" panose="02020603050405020304" pitchFamily="18" charset="0"/>
              </a:rPr>
              <a:t>prestado; </a:t>
            </a:r>
          </a:p>
          <a:p>
            <a:pPr marL="342900" indent="-342900">
              <a:buFont typeface="Arial" panose="020B0604020202020204" pitchFamily="34" charset="0"/>
              <a:buChar char="•"/>
            </a:pPr>
            <a:r>
              <a:rPr lang="pt-BR" sz="2000" dirty="0" smtClean="0">
                <a:cs typeface="Times New Roman" panose="02020603050405020304" pitchFamily="18" charset="0"/>
              </a:rPr>
              <a:t>Pessoa </a:t>
            </a:r>
            <a:r>
              <a:rPr lang="pt-BR" sz="2000" dirty="0">
                <a:cs typeface="Times New Roman" panose="02020603050405020304" pitchFamily="18" charset="0"/>
              </a:rPr>
              <a:t>física ou jurídica beneficiária do </a:t>
            </a:r>
            <a:r>
              <a:rPr lang="pt-BR" sz="2000" dirty="0" smtClean="0">
                <a:cs typeface="Times New Roman" panose="02020603050405020304" pitchFamily="18" charset="0"/>
              </a:rPr>
              <a:t>pagamento; e </a:t>
            </a:r>
          </a:p>
          <a:p>
            <a:pPr marL="342900" indent="-342900">
              <a:buFont typeface="Arial" panose="020B0604020202020204" pitchFamily="34" charset="0"/>
              <a:buChar char="•"/>
            </a:pPr>
            <a:r>
              <a:rPr lang="pt-BR" sz="2000" dirty="0" smtClean="0">
                <a:cs typeface="Times New Roman" panose="02020603050405020304" pitchFamily="18" charset="0"/>
              </a:rPr>
              <a:t>Procedimento licitatório. </a:t>
            </a:r>
            <a:r>
              <a:rPr lang="pt-BR" sz="2000" dirty="0">
                <a:cs typeface="Times New Roman" panose="02020603050405020304" pitchFamily="18" charset="0"/>
              </a:rPr>
              <a:t>       </a:t>
            </a:r>
            <a:endParaRPr lang="pt-BR" sz="2000" dirty="0" smtClean="0">
              <a:cs typeface="Times New Roman" panose="02020603050405020304" pitchFamily="18" charset="0"/>
            </a:endParaRPr>
          </a:p>
          <a:p>
            <a:endParaRPr lang="pt-BR" sz="2200" dirty="0">
              <a:cs typeface="Times New Roman" panose="02020603050405020304" pitchFamily="18" charset="0"/>
            </a:endParaRPr>
          </a:p>
          <a:p>
            <a:r>
              <a:rPr lang="pt-BR" sz="2500" dirty="0">
                <a:cs typeface="Times New Roman" panose="02020603050405020304" pitchFamily="18" charset="0"/>
              </a:rPr>
              <a:t> </a:t>
            </a:r>
          </a:p>
          <a:p>
            <a:pPr marL="285750" indent="-285750">
              <a:buFont typeface="Arial" panose="020B0604020202020204" pitchFamily="34" charset="0"/>
              <a:buChar char="•"/>
            </a:pPr>
            <a:endParaRPr lang="pt-BR" sz="2500" dirty="0">
              <a:latin typeface="Times New Roman" panose="02020603050405020304" pitchFamily="18" charset="0"/>
              <a:cs typeface="Times New Roman" panose="02020603050405020304" pitchFamily="18" charset="0"/>
            </a:endParaRPr>
          </a:p>
          <a:p>
            <a:endParaRPr lang="pt-BR" sz="2300" dirty="0"/>
          </a:p>
        </p:txBody>
      </p:sp>
      <p:sp>
        <p:nvSpPr>
          <p:cNvPr id="8" name="CaixaDeTexto 7"/>
          <p:cNvSpPr txBox="1"/>
          <p:nvPr/>
        </p:nvSpPr>
        <p:spPr>
          <a:xfrm>
            <a:off x="196948" y="751478"/>
            <a:ext cx="11881322" cy="369332"/>
          </a:xfrm>
          <a:prstGeom prst="rect">
            <a:avLst/>
          </a:prstGeom>
          <a:noFill/>
        </p:spPr>
        <p:txBody>
          <a:bodyPr wrap="square" rtlCol="0">
            <a:spAutoFit/>
          </a:bodyPr>
          <a:lstStyle/>
          <a:p>
            <a:pPr algn="ctr"/>
            <a:r>
              <a:rPr lang="pt-BR" dirty="0">
                <a:solidFill>
                  <a:srgbClr val="C00000"/>
                </a:solidFill>
              </a:rPr>
              <a:t>Obrigações definidas no </a:t>
            </a:r>
            <a:r>
              <a:rPr lang="pt-BR" dirty="0" smtClean="0">
                <a:solidFill>
                  <a:srgbClr val="C00000"/>
                </a:solidFill>
              </a:rPr>
              <a:t>artigo 48-A </a:t>
            </a:r>
            <a:r>
              <a:rPr lang="pt-BR" dirty="0">
                <a:solidFill>
                  <a:srgbClr val="C00000"/>
                </a:solidFill>
              </a:rPr>
              <a:t>(incluído pela LC 131/2009)</a:t>
            </a:r>
          </a:p>
        </p:txBody>
      </p:sp>
      <p:sp>
        <p:nvSpPr>
          <p:cNvPr id="5" name="CaixaDeTexto 4"/>
          <p:cNvSpPr txBox="1"/>
          <p:nvPr/>
        </p:nvSpPr>
        <p:spPr>
          <a:xfrm>
            <a:off x="6696501" y="1727475"/>
            <a:ext cx="5013278" cy="2139047"/>
          </a:xfrm>
          <a:prstGeom prst="rect">
            <a:avLst/>
          </a:prstGeom>
          <a:noFill/>
        </p:spPr>
        <p:txBody>
          <a:bodyPr wrap="square" rtlCol="0">
            <a:spAutoFit/>
          </a:bodyPr>
          <a:lstStyle/>
          <a:p>
            <a:r>
              <a:rPr lang="pt-BR" sz="2500" b="1" dirty="0" smtClean="0">
                <a:solidFill>
                  <a:srgbClr val="002060"/>
                </a:solidFill>
                <a:cs typeface="Times New Roman" panose="02020603050405020304" pitchFamily="18" charset="0"/>
              </a:rPr>
              <a:t>Receita</a:t>
            </a:r>
          </a:p>
          <a:p>
            <a:r>
              <a:rPr lang="pt-BR" sz="2000" dirty="0" smtClean="0">
                <a:cs typeface="Times New Roman" panose="02020603050405020304" pitchFamily="18" charset="0"/>
              </a:rPr>
              <a:t>Lançamento </a:t>
            </a:r>
            <a:r>
              <a:rPr lang="pt-BR" sz="2000" dirty="0">
                <a:cs typeface="Times New Roman" panose="02020603050405020304" pitchFamily="18" charset="0"/>
              </a:rPr>
              <a:t>e o recebimento de toda a receita das unidades gestoras, inclusive referente a recursos extraordinários.   </a:t>
            </a:r>
          </a:p>
          <a:p>
            <a:pPr marL="285750" indent="-285750">
              <a:buFont typeface="Arial" panose="020B0604020202020204" pitchFamily="34" charset="0"/>
              <a:buChar char="•"/>
            </a:pPr>
            <a:endParaRPr lang="pt-BR" sz="2500" dirty="0">
              <a:latin typeface="Times New Roman" panose="02020603050405020304" pitchFamily="18" charset="0"/>
              <a:cs typeface="Times New Roman" panose="02020603050405020304" pitchFamily="18" charset="0"/>
            </a:endParaRPr>
          </a:p>
          <a:p>
            <a:endParaRPr lang="pt-BR" sz="2300" dirty="0"/>
          </a:p>
        </p:txBody>
      </p:sp>
      <p:cxnSp>
        <p:nvCxnSpPr>
          <p:cNvPr id="7" name="Conector reto 6"/>
          <p:cNvCxnSpPr/>
          <p:nvPr/>
        </p:nvCxnSpPr>
        <p:spPr>
          <a:xfrm>
            <a:off x="5985908" y="1514901"/>
            <a:ext cx="0" cy="4844956"/>
          </a:xfrm>
          <a:prstGeom prst="line">
            <a:avLst/>
          </a:prstGeom>
          <a:ln w="76200">
            <a:solidFill>
              <a:srgbClr val="008080"/>
            </a:solidFill>
          </a:ln>
        </p:spPr>
        <p:style>
          <a:lnRef idx="3">
            <a:schemeClr val="dk1"/>
          </a:lnRef>
          <a:fillRef idx="0">
            <a:schemeClr val="dk1"/>
          </a:fillRef>
          <a:effectRef idx="2">
            <a:schemeClr val="dk1"/>
          </a:effectRef>
          <a:fontRef idx="minor">
            <a:schemeClr val="tx1"/>
          </a:fontRef>
        </p:style>
      </p:cxnSp>
      <p:pic>
        <p:nvPicPr>
          <p:cNvPr id="2" name="Imagem 1"/>
          <p:cNvPicPr>
            <a:picLocks noChangeAspect="1"/>
          </p:cNvPicPr>
          <p:nvPr/>
        </p:nvPicPr>
        <p:blipFill>
          <a:blip r:embed="rId3"/>
          <a:stretch>
            <a:fillRect/>
          </a:stretch>
        </p:blipFill>
        <p:spPr>
          <a:xfrm>
            <a:off x="7675901" y="3690552"/>
            <a:ext cx="3054478" cy="2267917"/>
          </a:xfrm>
          <a:prstGeom prst="rect">
            <a:avLst/>
          </a:prstGeom>
        </p:spPr>
      </p:pic>
    </p:spTree>
    <p:extLst>
      <p:ext uri="{BB962C8B-B14F-4D97-AF65-F5344CB8AC3E}">
        <p14:creationId xmlns:p14="http://schemas.microsoft.com/office/powerpoint/2010/main" val="1189127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6596"/>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Rol mínimo de informações</a:t>
            </a:r>
          </a:p>
          <a:p>
            <a:pPr marL="0" indent="0" algn="ctr">
              <a:buNone/>
            </a:pPr>
            <a:r>
              <a:rPr lang="pt-BR" sz="3300" dirty="0">
                <a:solidFill>
                  <a:schemeClr val="accent6">
                    <a:lumMod val="20000"/>
                    <a:lumOff val="80000"/>
                  </a:schemeClr>
                </a:solidFill>
                <a:latin typeface="+mn-lt"/>
              </a:rPr>
              <a:t> </a:t>
            </a:r>
          </a:p>
        </p:txBody>
      </p:sp>
      <p:sp>
        <p:nvSpPr>
          <p:cNvPr id="7" name="CaixaDeTexto 6"/>
          <p:cNvSpPr txBox="1"/>
          <p:nvPr/>
        </p:nvSpPr>
        <p:spPr>
          <a:xfrm>
            <a:off x="304800" y="748660"/>
            <a:ext cx="11887200" cy="369332"/>
          </a:xfrm>
          <a:prstGeom prst="rect">
            <a:avLst/>
          </a:prstGeom>
          <a:noFill/>
        </p:spPr>
        <p:txBody>
          <a:bodyPr wrap="square" rtlCol="0">
            <a:spAutoFit/>
          </a:bodyPr>
          <a:lstStyle/>
          <a:p>
            <a:pPr algn="ctr"/>
            <a:r>
              <a:rPr lang="pt-BR" dirty="0">
                <a:solidFill>
                  <a:srgbClr val="C00000"/>
                </a:solidFill>
              </a:rPr>
              <a:t>Obrigações definidas no § </a:t>
            </a:r>
            <a:r>
              <a:rPr lang="pt-BR" dirty="0" smtClean="0">
                <a:solidFill>
                  <a:srgbClr val="C00000"/>
                </a:solidFill>
              </a:rPr>
              <a:t>1º</a:t>
            </a:r>
            <a:r>
              <a:rPr lang="pt-BR" dirty="0">
                <a:solidFill>
                  <a:srgbClr val="C00000"/>
                </a:solidFill>
              </a:rPr>
              <a:t>  </a:t>
            </a:r>
            <a:r>
              <a:rPr lang="pt-BR" dirty="0" smtClean="0">
                <a:solidFill>
                  <a:srgbClr val="C00000"/>
                </a:solidFill>
              </a:rPr>
              <a:t>do artigo 8º da Lei de Acesso à Informação</a:t>
            </a:r>
            <a:endParaRPr lang="pt-BR" dirty="0">
              <a:solidFill>
                <a:srgbClr val="C00000"/>
              </a:solidFill>
            </a:endParaRPr>
          </a:p>
        </p:txBody>
      </p:sp>
      <p:grpSp>
        <p:nvGrpSpPr>
          <p:cNvPr id="4" name="Agrupar 3"/>
          <p:cNvGrpSpPr/>
          <p:nvPr/>
        </p:nvGrpSpPr>
        <p:grpSpPr>
          <a:xfrm>
            <a:off x="704204" y="1843160"/>
            <a:ext cx="10128536" cy="3352409"/>
            <a:chOff x="704204" y="1843160"/>
            <a:chExt cx="10128536" cy="3352409"/>
          </a:xfrm>
        </p:grpSpPr>
        <p:sp>
          <p:nvSpPr>
            <p:cNvPr id="12" name="Forma Livre 11"/>
            <p:cNvSpPr/>
            <p:nvPr/>
          </p:nvSpPr>
          <p:spPr>
            <a:xfrm>
              <a:off x="3664460" y="4740648"/>
              <a:ext cx="1858790" cy="34724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algn="ctr" defTabSz="488950">
                <a:lnSpc>
                  <a:spcPct val="90000"/>
                </a:lnSpc>
                <a:spcBef>
                  <a:spcPct val="0"/>
                </a:spcBef>
                <a:spcAft>
                  <a:spcPct val="35000"/>
                </a:spcAft>
              </a:pPr>
              <a:r>
                <a:rPr lang="pt-BR" sz="1400" b="1" dirty="0" smtClean="0">
                  <a:solidFill>
                    <a:schemeClr val="accent5">
                      <a:lumMod val="50000"/>
                    </a:schemeClr>
                  </a:solidFill>
                </a:rPr>
                <a:t>AÇÕES E PROGRAMAS</a:t>
              </a:r>
              <a:endParaRPr lang="pt-BR" sz="1400" b="1" dirty="0">
                <a:solidFill>
                  <a:schemeClr val="accent5">
                    <a:lumMod val="50000"/>
                  </a:schemeClr>
                </a:solidFill>
              </a:endParaRPr>
            </a:p>
          </p:txBody>
        </p:sp>
        <p:sp>
          <p:nvSpPr>
            <p:cNvPr id="13" name="Forma Livre 12"/>
            <p:cNvSpPr/>
            <p:nvPr/>
          </p:nvSpPr>
          <p:spPr>
            <a:xfrm>
              <a:off x="6607642" y="4848325"/>
              <a:ext cx="1470593" cy="34724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400" b="1" kern="1200" dirty="0" smtClean="0">
                  <a:solidFill>
                    <a:schemeClr val="accent5">
                      <a:lumMod val="50000"/>
                    </a:schemeClr>
                  </a:solidFill>
                </a:rPr>
                <a:t>PERGUNTAS FREQUENTES</a:t>
              </a:r>
              <a:endParaRPr lang="pt-BR" sz="1400" b="1" kern="1200" dirty="0">
                <a:solidFill>
                  <a:schemeClr val="accent5">
                    <a:lumMod val="50000"/>
                  </a:schemeClr>
                </a:solidFill>
              </a:endParaRPr>
            </a:p>
          </p:txBody>
        </p:sp>
        <p:sp>
          <p:nvSpPr>
            <p:cNvPr id="15" name="Forma Livre 14"/>
            <p:cNvSpPr/>
            <p:nvPr/>
          </p:nvSpPr>
          <p:spPr>
            <a:xfrm>
              <a:off x="9362147" y="2895303"/>
              <a:ext cx="1470593" cy="34724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400" b="1" dirty="0" smtClean="0">
                  <a:solidFill>
                    <a:schemeClr val="accent5">
                      <a:lumMod val="50000"/>
                    </a:schemeClr>
                  </a:solidFill>
                </a:rPr>
                <a:t>DESPESAS</a:t>
              </a:r>
              <a:endParaRPr lang="pt-BR" sz="1400" b="1" dirty="0">
                <a:solidFill>
                  <a:schemeClr val="accent5">
                    <a:lumMod val="50000"/>
                  </a:schemeClr>
                </a:solidFill>
              </a:endParaRPr>
            </a:p>
          </p:txBody>
        </p:sp>
        <p:sp>
          <p:nvSpPr>
            <p:cNvPr id="16" name="Forma Livre 15"/>
            <p:cNvSpPr/>
            <p:nvPr/>
          </p:nvSpPr>
          <p:spPr>
            <a:xfrm>
              <a:off x="6348307" y="2721681"/>
              <a:ext cx="1834145" cy="34724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400" b="1" kern="1200" dirty="0" smtClean="0">
                  <a:solidFill>
                    <a:schemeClr val="accent5">
                      <a:lumMod val="50000"/>
                    </a:schemeClr>
                  </a:solidFill>
                </a:rPr>
                <a:t>REPASSES OU TRANSFERÊNCIA DE RECURSOS</a:t>
              </a:r>
              <a:endParaRPr lang="pt-BR" sz="1400" b="1" kern="1200" dirty="0">
                <a:solidFill>
                  <a:schemeClr val="accent5">
                    <a:lumMod val="50000"/>
                  </a:schemeClr>
                </a:solidFill>
              </a:endParaRPr>
            </a:p>
          </p:txBody>
        </p:sp>
        <p:pic>
          <p:nvPicPr>
            <p:cNvPr id="17" name="Picture 2" descr="Resultado de imagem para açoes e programas"/>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32490"/>
            <a:stretch/>
          </p:blipFill>
          <p:spPr bwMode="auto">
            <a:xfrm>
              <a:off x="3730766" y="3789092"/>
              <a:ext cx="1639191" cy="7950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sultado de imagem para instrumentos de gestao fiscal"/>
            <p:cNvPicPr>
              <a:picLocks noChangeAspect="1" noChangeArrowheads="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31774" r="26519" b="37587"/>
            <a:stretch/>
          </p:blipFill>
          <p:spPr bwMode="auto">
            <a:xfrm>
              <a:off x="1307931" y="3821057"/>
              <a:ext cx="1073683" cy="7950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m para instrumentos de gestao fiscal"/>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b="31171"/>
            <a:stretch/>
          </p:blipFill>
          <p:spPr bwMode="auto">
            <a:xfrm>
              <a:off x="6096000" y="1843160"/>
              <a:ext cx="2338760" cy="79508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p:cNvPicPr>
              <a:picLocks noChangeAspect="1"/>
            </p:cNvPicPr>
            <p:nvPr/>
          </p:nvPicPr>
          <p:blipFill>
            <a:blip r:embed="rId6">
              <a:duotone>
                <a:schemeClr val="accent2">
                  <a:shade val="45000"/>
                  <a:satMod val="135000"/>
                </a:schemeClr>
                <a:prstClr val="white"/>
              </a:duotone>
            </a:blip>
            <a:stretch>
              <a:fillRect/>
            </a:stretch>
          </p:blipFill>
          <p:spPr>
            <a:xfrm>
              <a:off x="1291635" y="1847879"/>
              <a:ext cx="885826" cy="795086"/>
            </a:xfrm>
            <a:prstGeom prst="rect">
              <a:avLst/>
            </a:prstGeom>
          </p:spPr>
        </p:pic>
        <p:sp>
          <p:nvSpPr>
            <p:cNvPr id="22" name="Retângulo 21"/>
            <p:cNvSpPr/>
            <p:nvPr/>
          </p:nvSpPr>
          <p:spPr>
            <a:xfrm>
              <a:off x="704204" y="2705279"/>
              <a:ext cx="2060687" cy="765155"/>
            </a:xfrm>
            <a:prstGeom prst="rect">
              <a:avLst/>
            </a:prstGeom>
          </p:spPr>
          <p:txBody>
            <a:bodyPr wrap="square">
              <a:spAutoFit/>
            </a:bodyPr>
            <a:lstStyle/>
            <a:p>
              <a:pPr algn="ctr" defTabSz="488950">
                <a:lnSpc>
                  <a:spcPct val="90000"/>
                </a:lnSpc>
                <a:spcBef>
                  <a:spcPct val="0"/>
                </a:spcBef>
                <a:spcAft>
                  <a:spcPct val="35000"/>
                </a:spcAft>
              </a:pPr>
              <a:r>
                <a:rPr lang="pt-BR" sz="1400" b="1" dirty="0" smtClean="0">
                  <a:solidFill>
                    <a:schemeClr val="accent5">
                      <a:lumMod val="50000"/>
                    </a:schemeClr>
                  </a:solidFill>
                </a:rPr>
                <a:t>COMPETÊNCIAS E ESTRUTURA ORGANIZACIONAL</a:t>
              </a:r>
              <a:endParaRPr lang="pt-BR" sz="1400" b="1" dirty="0">
                <a:solidFill>
                  <a:schemeClr val="accent5">
                    <a:lumMod val="50000"/>
                  </a:schemeClr>
                </a:solidFill>
              </a:endParaRPr>
            </a:p>
          </p:txBody>
        </p:sp>
        <p:pic>
          <p:nvPicPr>
            <p:cNvPr id="23" name="Imagem 22"/>
            <p:cNvPicPr>
              <a:picLocks noChangeAspect="1"/>
            </p:cNvPicPr>
            <p:nvPr/>
          </p:nvPicPr>
          <p:blipFill>
            <a:blip r:embed="rId7">
              <a:duotone>
                <a:schemeClr val="accent2">
                  <a:shade val="45000"/>
                  <a:satMod val="135000"/>
                </a:schemeClr>
                <a:prstClr val="white"/>
              </a:duotone>
            </a:blip>
            <a:stretch>
              <a:fillRect/>
            </a:stretch>
          </p:blipFill>
          <p:spPr>
            <a:xfrm>
              <a:off x="4062214" y="1847879"/>
              <a:ext cx="885826" cy="790367"/>
            </a:xfrm>
            <a:prstGeom prst="rect">
              <a:avLst/>
            </a:prstGeom>
          </p:spPr>
        </p:pic>
        <p:sp>
          <p:nvSpPr>
            <p:cNvPr id="24" name="Retângulo 23"/>
            <p:cNvSpPr/>
            <p:nvPr/>
          </p:nvSpPr>
          <p:spPr>
            <a:xfrm>
              <a:off x="3689438" y="2813400"/>
              <a:ext cx="1645054" cy="545042"/>
            </a:xfrm>
            <a:prstGeom prst="rect">
              <a:avLst/>
            </a:prstGeom>
          </p:spPr>
          <p:txBody>
            <a:bodyPr wrap="square">
              <a:spAutoFit/>
            </a:bodyPr>
            <a:lstStyle/>
            <a:p>
              <a:pPr algn="ctr" defTabSz="488950">
                <a:lnSpc>
                  <a:spcPct val="90000"/>
                </a:lnSpc>
                <a:spcBef>
                  <a:spcPct val="0"/>
                </a:spcBef>
                <a:spcAft>
                  <a:spcPct val="35000"/>
                </a:spcAft>
              </a:pPr>
              <a:r>
                <a:rPr lang="pt-BR" sz="1400" b="1" dirty="0" smtClean="0">
                  <a:solidFill>
                    <a:schemeClr val="accent5">
                      <a:lumMod val="50000"/>
                    </a:schemeClr>
                  </a:solidFill>
                </a:rPr>
                <a:t>ENDEREÇOS TELEFONES</a:t>
              </a:r>
              <a:endParaRPr lang="pt-BR" sz="1400" b="1" dirty="0">
                <a:solidFill>
                  <a:schemeClr val="accent5">
                    <a:lumMod val="50000"/>
                  </a:schemeClr>
                </a:solidFill>
              </a:endParaRPr>
            </a:p>
          </p:txBody>
        </p:sp>
        <p:pic>
          <p:nvPicPr>
            <p:cNvPr id="25" name="Imagem 24"/>
            <p:cNvPicPr>
              <a:picLocks noChangeAspect="1"/>
            </p:cNvPicPr>
            <p:nvPr/>
          </p:nvPicPr>
          <p:blipFill>
            <a:blip r:embed="rId8">
              <a:duotone>
                <a:schemeClr val="accent2">
                  <a:shade val="45000"/>
                  <a:satMod val="135000"/>
                </a:schemeClr>
                <a:prstClr val="white"/>
              </a:duotone>
            </a:blip>
            <a:stretch>
              <a:fillRect/>
            </a:stretch>
          </p:blipFill>
          <p:spPr>
            <a:xfrm>
              <a:off x="6822466" y="3821057"/>
              <a:ext cx="885826" cy="803347"/>
            </a:xfrm>
            <a:prstGeom prst="rect">
              <a:avLst/>
            </a:prstGeom>
          </p:spPr>
        </p:pic>
        <p:sp>
          <p:nvSpPr>
            <p:cNvPr id="26" name="Forma Livre 25"/>
            <p:cNvSpPr/>
            <p:nvPr/>
          </p:nvSpPr>
          <p:spPr>
            <a:xfrm>
              <a:off x="1109475" y="4848325"/>
              <a:ext cx="1470593" cy="34724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400" b="1" kern="1200" dirty="0" smtClean="0">
                  <a:solidFill>
                    <a:schemeClr val="accent5">
                      <a:lumMod val="50000"/>
                    </a:schemeClr>
                  </a:solidFill>
                </a:rPr>
                <a:t>LICITAÇÕES E CONTRATOS</a:t>
              </a:r>
              <a:endParaRPr lang="pt-BR" sz="1400" b="1" kern="1200" dirty="0">
                <a:solidFill>
                  <a:schemeClr val="accent5">
                    <a:lumMod val="50000"/>
                  </a:schemeClr>
                </a:solidFill>
              </a:endParaRPr>
            </a:p>
          </p:txBody>
        </p:sp>
        <p:pic>
          <p:nvPicPr>
            <p:cNvPr id="1028" name="Picture 4" descr="Resultado de imagem para DESPESA ICONE"/>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3526" y="1864689"/>
              <a:ext cx="840590" cy="8405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169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p:cNvSpPr/>
          <p:nvPr/>
        </p:nvSpPr>
        <p:spPr>
          <a:xfrm>
            <a:off x="304800" y="2149738"/>
            <a:ext cx="6673650" cy="36800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a:blip r:embed="rId3"/>
          <a:stretch>
            <a:fillRect/>
          </a:stretch>
        </p:blipFill>
        <p:spPr>
          <a:xfrm>
            <a:off x="7147994" y="2366450"/>
            <a:ext cx="4891606" cy="2983471"/>
          </a:xfrm>
          <a:prstGeom prst="rect">
            <a:avLst/>
          </a:prstGeom>
        </p:spPr>
      </p:pic>
      <p:sp>
        <p:nvSpPr>
          <p:cNvPr id="23" name="CaixaDeTexto 22"/>
          <p:cNvSpPr txBox="1"/>
          <p:nvPr/>
        </p:nvSpPr>
        <p:spPr>
          <a:xfrm>
            <a:off x="3425985" y="1360136"/>
            <a:ext cx="5131161" cy="477054"/>
          </a:xfrm>
          <a:prstGeom prst="rect">
            <a:avLst/>
          </a:prstGeom>
          <a:noFill/>
        </p:spPr>
        <p:txBody>
          <a:bodyPr wrap="square" rtlCol="0">
            <a:spAutoFit/>
          </a:bodyPr>
          <a:lstStyle/>
          <a:p>
            <a:pPr algn="ctr"/>
            <a:r>
              <a:rPr lang="pt-BR" sz="2500" b="1" dirty="0" smtClean="0">
                <a:solidFill>
                  <a:srgbClr val="002060"/>
                </a:solidFill>
                <a:cs typeface="Times New Roman" panose="02020603050405020304" pitchFamily="18" charset="0"/>
              </a:rPr>
              <a:t>PORTAL DA TRANSPARÊNCIA</a:t>
            </a:r>
          </a:p>
        </p:txBody>
      </p:sp>
      <p:sp>
        <p:nvSpPr>
          <p:cNvPr id="28" name="Forma Livre 27"/>
          <p:cNvSpPr/>
          <p:nvPr/>
        </p:nvSpPr>
        <p:spPr>
          <a:xfrm>
            <a:off x="2284508" y="4642192"/>
            <a:ext cx="1141477" cy="168018"/>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algn="ctr" defTabSz="488950">
              <a:lnSpc>
                <a:spcPct val="90000"/>
              </a:lnSpc>
              <a:spcBef>
                <a:spcPct val="0"/>
              </a:spcBef>
              <a:spcAft>
                <a:spcPct val="35000"/>
              </a:spcAft>
            </a:pPr>
            <a:r>
              <a:rPr lang="pt-BR" sz="1000" b="1" dirty="0" smtClean="0">
                <a:solidFill>
                  <a:schemeClr val="accent5">
                    <a:lumMod val="50000"/>
                  </a:schemeClr>
                </a:solidFill>
              </a:rPr>
              <a:t>AÇÕES E PROGRAMAS</a:t>
            </a:r>
            <a:endParaRPr lang="pt-BR" sz="1000" b="1" dirty="0">
              <a:solidFill>
                <a:schemeClr val="accent5">
                  <a:lumMod val="50000"/>
                </a:schemeClr>
              </a:solidFill>
            </a:endParaRPr>
          </a:p>
        </p:txBody>
      </p:sp>
      <p:sp>
        <p:nvSpPr>
          <p:cNvPr id="29" name="Forma Livre 28"/>
          <p:cNvSpPr/>
          <p:nvPr/>
        </p:nvSpPr>
        <p:spPr>
          <a:xfrm>
            <a:off x="3891552" y="4576786"/>
            <a:ext cx="1062426" cy="23342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000" b="1" kern="1200" dirty="0" smtClean="0">
                <a:solidFill>
                  <a:schemeClr val="accent5">
                    <a:lumMod val="50000"/>
                  </a:schemeClr>
                </a:solidFill>
              </a:rPr>
              <a:t>PERGUNTAS FREQUENTES</a:t>
            </a:r>
            <a:endParaRPr lang="pt-BR" sz="1000" b="1" kern="1200" dirty="0">
              <a:solidFill>
                <a:schemeClr val="accent5">
                  <a:lumMod val="50000"/>
                </a:schemeClr>
              </a:solidFill>
            </a:endParaRPr>
          </a:p>
        </p:txBody>
      </p:sp>
      <p:sp>
        <p:nvSpPr>
          <p:cNvPr id="30" name="Forma Livre 29"/>
          <p:cNvSpPr/>
          <p:nvPr/>
        </p:nvSpPr>
        <p:spPr>
          <a:xfrm>
            <a:off x="5502732" y="3104988"/>
            <a:ext cx="903087" cy="168018"/>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000" b="1" dirty="0" smtClean="0">
                <a:solidFill>
                  <a:schemeClr val="accent5">
                    <a:lumMod val="50000"/>
                  </a:schemeClr>
                </a:solidFill>
              </a:rPr>
              <a:t>DESPESAS</a:t>
            </a:r>
            <a:endParaRPr lang="pt-BR" sz="1000" b="1" dirty="0">
              <a:solidFill>
                <a:schemeClr val="accent5">
                  <a:lumMod val="50000"/>
                </a:schemeClr>
              </a:solidFill>
            </a:endParaRPr>
          </a:p>
        </p:txBody>
      </p:sp>
      <p:sp>
        <p:nvSpPr>
          <p:cNvPr id="31" name="Forma Livre 30"/>
          <p:cNvSpPr/>
          <p:nvPr/>
        </p:nvSpPr>
        <p:spPr>
          <a:xfrm>
            <a:off x="3784323" y="3065923"/>
            <a:ext cx="1281284" cy="156059"/>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000" b="1" kern="1200" dirty="0" smtClean="0">
                <a:solidFill>
                  <a:schemeClr val="accent5">
                    <a:lumMod val="50000"/>
                  </a:schemeClr>
                </a:solidFill>
              </a:rPr>
              <a:t>REPASSES OU TRANSFERÊNCIA DE RECURSOS</a:t>
            </a:r>
            <a:endParaRPr lang="pt-BR" sz="1000" b="1" kern="1200" dirty="0">
              <a:solidFill>
                <a:schemeClr val="accent5">
                  <a:lumMod val="50000"/>
                </a:schemeClr>
              </a:solidFill>
            </a:endParaRPr>
          </a:p>
        </p:txBody>
      </p:sp>
      <p:pic>
        <p:nvPicPr>
          <p:cNvPr id="32" name="Picture 2" descr="Resultado de imagem para açoes e programas"/>
          <p:cNvPicPr>
            <a:picLocks noChangeAspect="1" noChangeArrowheads="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b="32490"/>
          <a:stretch/>
        </p:blipFill>
        <p:spPr bwMode="auto">
          <a:xfrm>
            <a:off x="2358548" y="3955676"/>
            <a:ext cx="1006622" cy="5850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esultado de imagem para instrumentos de gestao fiscal"/>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31774" r="26519" b="37587"/>
          <a:stretch/>
        </p:blipFill>
        <p:spPr bwMode="auto">
          <a:xfrm>
            <a:off x="1017727" y="3925828"/>
            <a:ext cx="659345" cy="5165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esultado de imagem para instrumentos de gestao fiscal"/>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31171"/>
          <a:stretch/>
        </p:blipFill>
        <p:spPr bwMode="auto">
          <a:xfrm>
            <a:off x="3784323" y="2445697"/>
            <a:ext cx="1326669" cy="433516"/>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m 34"/>
          <p:cNvPicPr>
            <a:picLocks noChangeAspect="1"/>
          </p:cNvPicPr>
          <p:nvPr/>
        </p:nvPicPr>
        <p:blipFill>
          <a:blip r:embed="rId7">
            <a:duotone>
              <a:schemeClr val="accent2">
                <a:shade val="45000"/>
                <a:satMod val="135000"/>
              </a:schemeClr>
              <a:prstClr val="white"/>
            </a:duotone>
          </a:blip>
          <a:stretch>
            <a:fillRect/>
          </a:stretch>
        </p:blipFill>
        <p:spPr>
          <a:xfrm>
            <a:off x="1017727" y="2494501"/>
            <a:ext cx="543983" cy="384711"/>
          </a:xfrm>
          <a:prstGeom prst="rect">
            <a:avLst/>
          </a:prstGeom>
        </p:spPr>
      </p:pic>
      <p:sp>
        <p:nvSpPr>
          <p:cNvPr id="36" name="Retângulo 35"/>
          <p:cNvSpPr/>
          <p:nvPr/>
        </p:nvSpPr>
        <p:spPr>
          <a:xfrm>
            <a:off x="577101" y="3104988"/>
            <a:ext cx="1392516" cy="507831"/>
          </a:xfrm>
          <a:prstGeom prst="rect">
            <a:avLst/>
          </a:prstGeom>
        </p:spPr>
        <p:txBody>
          <a:bodyPr wrap="square">
            <a:spAutoFit/>
          </a:bodyPr>
          <a:lstStyle/>
          <a:p>
            <a:pPr algn="ctr" defTabSz="488950">
              <a:lnSpc>
                <a:spcPct val="90000"/>
              </a:lnSpc>
              <a:spcBef>
                <a:spcPct val="0"/>
              </a:spcBef>
              <a:spcAft>
                <a:spcPct val="35000"/>
              </a:spcAft>
            </a:pPr>
            <a:r>
              <a:rPr lang="pt-BR" sz="1000" b="1" dirty="0" smtClean="0">
                <a:solidFill>
                  <a:schemeClr val="accent5">
                    <a:lumMod val="50000"/>
                  </a:schemeClr>
                </a:solidFill>
              </a:rPr>
              <a:t>COMPETÊNCIAS E ESTRUTURA ORGANIZACIONAL</a:t>
            </a:r>
            <a:endParaRPr lang="pt-BR" sz="1000" b="1" dirty="0">
              <a:solidFill>
                <a:schemeClr val="accent5">
                  <a:lumMod val="50000"/>
                </a:schemeClr>
              </a:solidFill>
            </a:endParaRPr>
          </a:p>
        </p:txBody>
      </p:sp>
      <p:pic>
        <p:nvPicPr>
          <p:cNvPr id="37" name="Imagem 36"/>
          <p:cNvPicPr>
            <a:picLocks noChangeAspect="1"/>
          </p:cNvPicPr>
          <p:nvPr/>
        </p:nvPicPr>
        <p:blipFill>
          <a:blip r:embed="rId8">
            <a:duotone>
              <a:schemeClr val="accent2">
                <a:shade val="45000"/>
                <a:satMod val="135000"/>
              </a:schemeClr>
              <a:prstClr val="white"/>
            </a:duotone>
          </a:blip>
          <a:stretch>
            <a:fillRect/>
          </a:stretch>
        </p:blipFill>
        <p:spPr>
          <a:xfrm>
            <a:off x="2588067" y="2612522"/>
            <a:ext cx="543983" cy="382427"/>
          </a:xfrm>
          <a:prstGeom prst="rect">
            <a:avLst/>
          </a:prstGeom>
        </p:spPr>
      </p:pic>
      <p:sp>
        <p:nvSpPr>
          <p:cNvPr id="38" name="Retângulo 37"/>
          <p:cNvSpPr/>
          <p:nvPr/>
        </p:nvSpPr>
        <p:spPr>
          <a:xfrm>
            <a:off x="2354948" y="3143952"/>
            <a:ext cx="1010222" cy="369332"/>
          </a:xfrm>
          <a:prstGeom prst="rect">
            <a:avLst/>
          </a:prstGeom>
        </p:spPr>
        <p:txBody>
          <a:bodyPr wrap="square">
            <a:spAutoFit/>
          </a:bodyPr>
          <a:lstStyle/>
          <a:p>
            <a:pPr algn="ctr" defTabSz="488950">
              <a:lnSpc>
                <a:spcPct val="90000"/>
              </a:lnSpc>
              <a:spcBef>
                <a:spcPct val="0"/>
              </a:spcBef>
              <a:spcAft>
                <a:spcPct val="35000"/>
              </a:spcAft>
            </a:pPr>
            <a:r>
              <a:rPr lang="pt-BR" sz="1000" b="1" dirty="0" smtClean="0">
                <a:solidFill>
                  <a:schemeClr val="accent5">
                    <a:lumMod val="50000"/>
                  </a:schemeClr>
                </a:solidFill>
              </a:rPr>
              <a:t>ENDEREÇOS TELEFONES</a:t>
            </a:r>
            <a:endParaRPr lang="pt-BR" sz="1000" b="1" dirty="0">
              <a:solidFill>
                <a:schemeClr val="accent5">
                  <a:lumMod val="50000"/>
                </a:schemeClr>
              </a:solidFill>
            </a:endParaRPr>
          </a:p>
        </p:txBody>
      </p:sp>
      <p:pic>
        <p:nvPicPr>
          <p:cNvPr id="39" name="Imagem 38"/>
          <p:cNvPicPr>
            <a:picLocks noChangeAspect="1"/>
          </p:cNvPicPr>
          <p:nvPr/>
        </p:nvPicPr>
        <p:blipFill>
          <a:blip r:embed="rId9">
            <a:duotone>
              <a:schemeClr val="accent2">
                <a:shade val="45000"/>
                <a:satMod val="135000"/>
              </a:schemeClr>
              <a:prstClr val="white"/>
            </a:duotone>
          </a:blip>
          <a:stretch>
            <a:fillRect/>
          </a:stretch>
        </p:blipFill>
        <p:spPr>
          <a:xfrm>
            <a:off x="4153755" y="3989770"/>
            <a:ext cx="543983" cy="388708"/>
          </a:xfrm>
          <a:prstGeom prst="rect">
            <a:avLst/>
          </a:prstGeom>
        </p:spPr>
      </p:pic>
      <p:sp>
        <p:nvSpPr>
          <p:cNvPr id="40" name="Forma Livre 39"/>
          <p:cNvSpPr/>
          <p:nvPr/>
        </p:nvSpPr>
        <p:spPr>
          <a:xfrm>
            <a:off x="760493" y="4634860"/>
            <a:ext cx="1058449" cy="180908"/>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000" b="1" kern="1200" dirty="0" smtClean="0">
                <a:solidFill>
                  <a:schemeClr val="accent5">
                    <a:lumMod val="50000"/>
                  </a:schemeClr>
                </a:solidFill>
              </a:rPr>
              <a:t>LICITAÇÕES E CONTRATOS</a:t>
            </a:r>
            <a:endParaRPr lang="pt-BR" sz="1000" b="1" kern="1200" dirty="0">
              <a:solidFill>
                <a:schemeClr val="accent5">
                  <a:lumMod val="50000"/>
                </a:schemeClr>
              </a:solidFill>
            </a:endParaRPr>
          </a:p>
        </p:txBody>
      </p:sp>
      <p:pic>
        <p:nvPicPr>
          <p:cNvPr id="41" name="Picture 4" descr="Resultado de imagem para DESPESA ICONE"/>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7753" y="2508485"/>
            <a:ext cx="516204" cy="406728"/>
          </a:xfrm>
          <a:prstGeom prst="rect">
            <a:avLst/>
          </a:prstGeom>
          <a:noFill/>
          <a:extLst>
            <a:ext uri="{909E8E84-426E-40DD-AFC4-6F175D3DCCD1}">
              <a14:hiddenFill xmlns:a14="http://schemas.microsoft.com/office/drawing/2010/main">
                <a:solidFill>
                  <a:srgbClr val="FFFFFF"/>
                </a:solidFill>
              </a14:hiddenFill>
            </a:ext>
          </a:extLst>
        </p:spPr>
      </p:pic>
      <p:sp>
        <p:nvSpPr>
          <p:cNvPr id="42"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Decreto Estadual que regulamenta a LAI</a:t>
            </a:r>
          </a:p>
          <a:p>
            <a:endParaRPr lang="pt-BR" dirty="0"/>
          </a:p>
        </p:txBody>
      </p:sp>
      <p:sp>
        <p:nvSpPr>
          <p:cNvPr id="43" name="CaixaDeTexto 42"/>
          <p:cNvSpPr txBox="1"/>
          <p:nvPr/>
        </p:nvSpPr>
        <p:spPr>
          <a:xfrm>
            <a:off x="304800" y="748660"/>
            <a:ext cx="11887200" cy="369332"/>
          </a:xfrm>
          <a:prstGeom prst="rect">
            <a:avLst/>
          </a:prstGeom>
          <a:noFill/>
        </p:spPr>
        <p:txBody>
          <a:bodyPr wrap="square" rtlCol="0">
            <a:spAutoFit/>
          </a:bodyPr>
          <a:lstStyle/>
          <a:p>
            <a:pPr algn="ctr"/>
            <a:r>
              <a:rPr lang="pt-BR" dirty="0">
                <a:solidFill>
                  <a:srgbClr val="C00000"/>
                </a:solidFill>
              </a:rPr>
              <a:t>Obrigações definidas no a</a:t>
            </a:r>
            <a:r>
              <a:rPr lang="pt-BR" dirty="0" smtClean="0">
                <a:solidFill>
                  <a:srgbClr val="C00000"/>
                </a:solidFill>
              </a:rPr>
              <a:t>rtigo </a:t>
            </a:r>
            <a:r>
              <a:rPr lang="pt-BR" dirty="0">
                <a:solidFill>
                  <a:srgbClr val="C00000"/>
                </a:solidFill>
              </a:rPr>
              <a:t>7</a:t>
            </a:r>
            <a:r>
              <a:rPr lang="pt-BR" dirty="0" smtClean="0">
                <a:solidFill>
                  <a:srgbClr val="C00000"/>
                </a:solidFill>
              </a:rPr>
              <a:t>º do Decreto 45.969/2012</a:t>
            </a:r>
            <a:endParaRPr lang="pt-BR" dirty="0">
              <a:solidFill>
                <a:srgbClr val="C00000"/>
              </a:solidFill>
            </a:endParaRPr>
          </a:p>
        </p:txBody>
      </p:sp>
    </p:spTree>
    <p:extLst>
      <p:ext uri="{BB962C8B-B14F-4D97-AF65-F5344CB8AC3E}">
        <p14:creationId xmlns:p14="http://schemas.microsoft.com/office/powerpoint/2010/main" val="3036311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65626" y="794398"/>
            <a:ext cx="11582401" cy="369332"/>
          </a:xfrm>
          <a:prstGeom prst="rect">
            <a:avLst/>
          </a:prstGeom>
          <a:noFill/>
        </p:spPr>
        <p:txBody>
          <a:bodyPr wrap="square" rtlCol="0">
            <a:spAutoFit/>
          </a:bodyPr>
          <a:lstStyle/>
          <a:p>
            <a:pPr algn="ctr"/>
            <a:r>
              <a:rPr lang="pt-BR" dirty="0">
                <a:solidFill>
                  <a:srgbClr val="C00000"/>
                </a:solidFill>
              </a:rPr>
              <a:t>Obrigações definidas </a:t>
            </a:r>
            <a:r>
              <a:rPr lang="pt-BR" dirty="0" smtClean="0">
                <a:solidFill>
                  <a:srgbClr val="C00000"/>
                </a:solidFill>
              </a:rPr>
              <a:t>no inciso VI e VII do artigo 8º do Decreto 45.969/12</a:t>
            </a:r>
            <a:endParaRPr lang="pt-BR" dirty="0">
              <a:solidFill>
                <a:srgbClr val="C00000"/>
              </a:solidFill>
            </a:endParaRPr>
          </a:p>
        </p:txBody>
      </p:sp>
      <p:sp>
        <p:nvSpPr>
          <p:cNvPr id="10" name="CaixaDeTexto 9"/>
          <p:cNvSpPr txBox="1"/>
          <p:nvPr/>
        </p:nvSpPr>
        <p:spPr>
          <a:xfrm>
            <a:off x="374972" y="2027096"/>
            <a:ext cx="5889349" cy="3431709"/>
          </a:xfrm>
          <a:prstGeom prst="rect">
            <a:avLst/>
          </a:prstGeom>
          <a:noFill/>
        </p:spPr>
        <p:txBody>
          <a:bodyPr wrap="square" rtlCol="0">
            <a:spAutoFit/>
          </a:bodyPr>
          <a:lstStyle/>
          <a:p>
            <a:endParaRPr lang="pt-BR" sz="2000" dirty="0" smtClean="0">
              <a:solidFill>
                <a:srgbClr val="C00000"/>
              </a:solidFill>
              <a:cs typeface="Times New Roman" panose="02020603050405020304" pitchFamily="18" charset="0"/>
            </a:endParaRPr>
          </a:p>
          <a:p>
            <a:pPr marL="342900" indent="-342900">
              <a:buFont typeface="Wingdings" panose="05000000000000000000" pitchFamily="2" charset="2"/>
              <a:buChar char="Ø"/>
            </a:pPr>
            <a:r>
              <a:rPr lang="pt-BR" sz="2300" dirty="0" smtClean="0">
                <a:cs typeface="Times New Roman" panose="02020603050405020304" pitchFamily="18" charset="0"/>
              </a:rPr>
              <a:t>Seção </a:t>
            </a:r>
            <a:r>
              <a:rPr lang="pt-BR" sz="2300" b="1" dirty="0" smtClean="0">
                <a:cs typeface="Times New Roman" panose="02020603050405020304" pitchFamily="18" charset="0"/>
              </a:rPr>
              <a:t>Transparência</a:t>
            </a:r>
            <a:r>
              <a:rPr lang="pt-BR" sz="2300" dirty="0" smtClean="0">
                <a:cs typeface="Times New Roman" panose="02020603050405020304" pitchFamily="18" charset="0"/>
              </a:rPr>
              <a:t>;</a:t>
            </a:r>
          </a:p>
          <a:p>
            <a:pPr marL="285750" indent="-285750">
              <a:buFont typeface="Arial" panose="020B0604020202020204" pitchFamily="34" charset="0"/>
              <a:buChar char="•"/>
            </a:pPr>
            <a:endParaRPr lang="pt-BR" sz="2300" dirty="0" smtClean="0">
              <a:cs typeface="Times New Roman" panose="02020603050405020304" pitchFamily="18" charset="0"/>
            </a:endParaRPr>
          </a:p>
          <a:p>
            <a:pPr marL="342900" indent="-342900">
              <a:buFont typeface="Wingdings" panose="05000000000000000000" pitchFamily="2" charset="2"/>
              <a:buChar char="Ø"/>
            </a:pPr>
            <a:r>
              <a:rPr lang="pt-BR" sz="2300" dirty="0" smtClean="0">
                <a:cs typeface="Times New Roman" panose="02020603050405020304" pitchFamily="18" charset="0"/>
              </a:rPr>
              <a:t>Área especifica </a:t>
            </a:r>
            <a:r>
              <a:rPr lang="pt-BR" sz="2300" b="1" dirty="0" smtClean="0">
                <a:cs typeface="Times New Roman" panose="02020603050405020304" pitchFamily="18" charset="0"/>
              </a:rPr>
              <a:t>Programas e Ações</a:t>
            </a:r>
            <a:r>
              <a:rPr lang="pt-BR" sz="2000" dirty="0" smtClean="0">
                <a:cs typeface="Times New Roman" panose="02020603050405020304" pitchFamily="18" charset="0"/>
              </a:rPr>
              <a:t>:</a:t>
            </a:r>
          </a:p>
          <a:p>
            <a:endParaRPr lang="pt-BR" sz="2000" dirty="0" smtClean="0">
              <a:cs typeface="Times New Roman" panose="02020603050405020304" pitchFamily="18" charset="0"/>
            </a:endParaRPr>
          </a:p>
          <a:p>
            <a:pPr marL="285750" indent="-285750">
              <a:buFont typeface="Arial" panose="020B0604020202020204" pitchFamily="34" charset="0"/>
              <a:buChar char="•"/>
            </a:pPr>
            <a:r>
              <a:rPr lang="pt-BR" dirty="0" smtClean="0">
                <a:cs typeface="Times New Roman" panose="02020603050405020304" pitchFamily="18" charset="0"/>
              </a:rPr>
              <a:t>lista de todos os programas e ações executadas pelo órgão/entidade</a:t>
            </a:r>
            <a:r>
              <a:rPr lang="pt-BR" dirty="0">
                <a:cs typeface="Times New Roman" panose="02020603050405020304" pitchFamily="18" charset="0"/>
              </a:rPr>
              <a:t>;</a:t>
            </a:r>
            <a:endParaRPr lang="pt-BR" dirty="0" smtClean="0">
              <a:cs typeface="Times New Roman" panose="02020603050405020304" pitchFamily="18" charset="0"/>
            </a:endParaRPr>
          </a:p>
          <a:p>
            <a:pPr marL="285750" indent="-285750">
              <a:buFont typeface="Arial" panose="020B0604020202020204" pitchFamily="34" charset="0"/>
              <a:buChar char="•"/>
            </a:pPr>
            <a:r>
              <a:rPr lang="pt-BR" dirty="0" smtClean="0">
                <a:cs typeface="Times New Roman" panose="02020603050405020304" pitchFamily="18" charset="0"/>
              </a:rPr>
              <a:t>responsável pelas ações;</a:t>
            </a:r>
          </a:p>
          <a:p>
            <a:pPr marL="285750" indent="-285750">
              <a:buFont typeface="Arial" panose="020B0604020202020204" pitchFamily="34" charset="0"/>
              <a:buChar char="•"/>
            </a:pPr>
            <a:r>
              <a:rPr lang="pt-BR" dirty="0" smtClean="0">
                <a:cs typeface="Times New Roman" panose="02020603050405020304" pitchFamily="18" charset="0"/>
              </a:rPr>
              <a:t>relatórios sintéticos de monitoramento;</a:t>
            </a:r>
          </a:p>
          <a:p>
            <a:pPr marL="285750" indent="-285750">
              <a:buFont typeface="Arial" panose="020B0604020202020204" pitchFamily="34" charset="0"/>
              <a:buChar char="•"/>
            </a:pPr>
            <a:r>
              <a:rPr lang="pt-BR" dirty="0" smtClean="0">
                <a:cs typeface="Times New Roman" panose="02020603050405020304" pitchFamily="18" charset="0"/>
              </a:rPr>
              <a:t>Instrumentos oficiais de Planejamento e Orçamento (PMDI, PPAG e LOA)</a:t>
            </a:r>
          </a:p>
        </p:txBody>
      </p:sp>
      <p:pic>
        <p:nvPicPr>
          <p:cNvPr id="2" name="Imagem 1"/>
          <p:cNvPicPr>
            <a:picLocks noChangeAspect="1"/>
          </p:cNvPicPr>
          <p:nvPr/>
        </p:nvPicPr>
        <p:blipFill>
          <a:blip r:embed="rId3"/>
          <a:stretch>
            <a:fillRect/>
          </a:stretch>
        </p:blipFill>
        <p:spPr>
          <a:xfrm>
            <a:off x="2825230" y="5755293"/>
            <a:ext cx="763767" cy="521257"/>
          </a:xfrm>
          <a:prstGeom prst="rect">
            <a:avLst/>
          </a:prstGeom>
        </p:spPr>
      </p:pic>
      <p:sp>
        <p:nvSpPr>
          <p:cNvPr id="8" name="CaixaDeTexto 7"/>
          <p:cNvSpPr txBox="1"/>
          <p:nvPr/>
        </p:nvSpPr>
        <p:spPr>
          <a:xfrm>
            <a:off x="3588997" y="5792784"/>
            <a:ext cx="4735657" cy="446276"/>
          </a:xfrm>
          <a:prstGeom prst="rect">
            <a:avLst/>
          </a:prstGeom>
          <a:noFill/>
        </p:spPr>
        <p:txBody>
          <a:bodyPr wrap="square" rtlCol="0">
            <a:spAutoFit/>
          </a:bodyPr>
          <a:lstStyle/>
          <a:p>
            <a:pPr algn="ctr"/>
            <a:r>
              <a:rPr lang="pt-BR" sz="2300" b="1" dirty="0" smtClean="0">
                <a:solidFill>
                  <a:schemeClr val="accent5">
                    <a:lumMod val="50000"/>
                  </a:schemeClr>
                </a:solidFill>
              </a:rPr>
              <a:t>Resolução SEPLAG nº 29/2016</a:t>
            </a:r>
            <a:endParaRPr lang="pt-BR" sz="2300" b="1" dirty="0">
              <a:solidFill>
                <a:schemeClr val="accent5">
                  <a:lumMod val="50000"/>
                </a:schemeClr>
              </a:solidFill>
            </a:endParaRPr>
          </a:p>
        </p:txBody>
      </p:sp>
      <p:pic>
        <p:nvPicPr>
          <p:cNvPr id="5" name="Imagem 4"/>
          <p:cNvPicPr>
            <a:picLocks noChangeAspect="1"/>
          </p:cNvPicPr>
          <p:nvPr/>
        </p:nvPicPr>
        <p:blipFill>
          <a:blip r:embed="rId4"/>
          <a:stretch>
            <a:fillRect/>
          </a:stretch>
        </p:blipFill>
        <p:spPr>
          <a:xfrm>
            <a:off x="7262949" y="2588939"/>
            <a:ext cx="4746690" cy="2731832"/>
          </a:xfrm>
          <a:prstGeom prst="rect">
            <a:avLst/>
          </a:prstGeom>
        </p:spPr>
      </p:pic>
      <p:sp>
        <p:nvSpPr>
          <p:cNvPr id="6" name="Retângulo 5"/>
          <p:cNvSpPr/>
          <p:nvPr/>
        </p:nvSpPr>
        <p:spPr>
          <a:xfrm>
            <a:off x="10291674" y="2433094"/>
            <a:ext cx="1717965" cy="66004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Decreto Estadual que regulamenta a LAI</a:t>
            </a:r>
          </a:p>
          <a:p>
            <a:endParaRPr lang="pt-BR" dirty="0"/>
          </a:p>
        </p:txBody>
      </p:sp>
      <p:sp>
        <p:nvSpPr>
          <p:cNvPr id="3" name="Retângulo 2"/>
          <p:cNvSpPr/>
          <p:nvPr/>
        </p:nvSpPr>
        <p:spPr>
          <a:xfrm>
            <a:off x="1801504" y="1303565"/>
            <a:ext cx="8925635" cy="461665"/>
          </a:xfrm>
          <a:prstGeom prst="rect">
            <a:avLst/>
          </a:prstGeom>
        </p:spPr>
        <p:txBody>
          <a:bodyPr wrap="square">
            <a:spAutoFit/>
          </a:bodyPr>
          <a:lstStyle/>
          <a:p>
            <a:pPr algn="ctr"/>
            <a:r>
              <a:rPr lang="pt-BR" sz="2400" dirty="0">
                <a:solidFill>
                  <a:srgbClr val="002060"/>
                </a:solidFill>
                <a:cs typeface="Times New Roman" panose="02020603050405020304" pitchFamily="18" charset="0"/>
              </a:rPr>
              <a:t>Padrão de navegação e informações dos </a:t>
            </a:r>
            <a:r>
              <a:rPr lang="pt-BR" sz="2400" dirty="0" smtClean="0">
                <a:solidFill>
                  <a:srgbClr val="002060"/>
                </a:solidFill>
                <a:cs typeface="Times New Roman" panose="02020603050405020304" pitchFamily="18" charset="0"/>
              </a:rPr>
              <a:t>sítios </a:t>
            </a:r>
            <a:r>
              <a:rPr lang="pt-BR" sz="2400" dirty="0">
                <a:solidFill>
                  <a:srgbClr val="002060"/>
                </a:solidFill>
                <a:cs typeface="Times New Roman" panose="02020603050405020304" pitchFamily="18" charset="0"/>
              </a:rPr>
              <a:t>institucionais</a:t>
            </a:r>
          </a:p>
        </p:txBody>
      </p:sp>
    </p:spTree>
    <p:extLst>
      <p:ext uri="{BB962C8B-B14F-4D97-AF65-F5344CB8AC3E}">
        <p14:creationId xmlns:p14="http://schemas.microsoft.com/office/powerpoint/2010/main" val="1468180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160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           Resolução SEPLAG nº 29/ 2016</a:t>
            </a:r>
          </a:p>
          <a:p>
            <a:endParaRPr lang="pt-BR" dirty="0"/>
          </a:p>
        </p:txBody>
      </p:sp>
      <p:sp>
        <p:nvSpPr>
          <p:cNvPr id="24" name="CaixaDeTexto 23"/>
          <p:cNvSpPr txBox="1"/>
          <p:nvPr/>
        </p:nvSpPr>
        <p:spPr>
          <a:xfrm>
            <a:off x="609599" y="790870"/>
            <a:ext cx="11582401" cy="369332"/>
          </a:xfrm>
          <a:prstGeom prst="rect">
            <a:avLst/>
          </a:prstGeom>
          <a:noFill/>
        </p:spPr>
        <p:txBody>
          <a:bodyPr wrap="square" rtlCol="0">
            <a:spAutoFit/>
          </a:bodyPr>
          <a:lstStyle/>
          <a:p>
            <a:pPr algn="ctr"/>
            <a:r>
              <a:rPr lang="pt-BR" dirty="0">
                <a:solidFill>
                  <a:srgbClr val="C00000"/>
                </a:solidFill>
              </a:rPr>
              <a:t>Obrigações definidas </a:t>
            </a:r>
            <a:r>
              <a:rPr lang="pt-BR" dirty="0" smtClean="0">
                <a:solidFill>
                  <a:srgbClr val="C00000"/>
                </a:solidFill>
              </a:rPr>
              <a:t>no artigo 25 e 26 da Resolução </a:t>
            </a:r>
            <a:r>
              <a:rPr lang="pt-BR" dirty="0" err="1" smtClean="0">
                <a:solidFill>
                  <a:srgbClr val="C00000"/>
                </a:solidFill>
              </a:rPr>
              <a:t>Seplag</a:t>
            </a:r>
            <a:r>
              <a:rPr lang="pt-BR" dirty="0" smtClean="0">
                <a:solidFill>
                  <a:srgbClr val="C00000"/>
                </a:solidFill>
              </a:rPr>
              <a:t> nº 29/2016</a:t>
            </a:r>
            <a:endParaRPr lang="pt-BR" dirty="0">
              <a:solidFill>
                <a:srgbClr val="C00000"/>
              </a:solidFill>
            </a:endParaRPr>
          </a:p>
        </p:txBody>
      </p:sp>
      <p:sp>
        <p:nvSpPr>
          <p:cNvPr id="28" name="Forma Livre 27"/>
          <p:cNvSpPr/>
          <p:nvPr/>
        </p:nvSpPr>
        <p:spPr>
          <a:xfrm>
            <a:off x="1514220" y="2728080"/>
            <a:ext cx="1516285" cy="305890"/>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algn="ctr" defTabSz="488950">
              <a:lnSpc>
                <a:spcPct val="90000"/>
              </a:lnSpc>
              <a:spcBef>
                <a:spcPct val="0"/>
              </a:spcBef>
              <a:spcAft>
                <a:spcPct val="35000"/>
              </a:spcAft>
            </a:pPr>
            <a:r>
              <a:rPr lang="pt-BR" sz="1600" b="1" dirty="0" smtClean="0">
                <a:solidFill>
                  <a:schemeClr val="accent5">
                    <a:lumMod val="50000"/>
                  </a:schemeClr>
                </a:solidFill>
              </a:rPr>
              <a:t>AÇÕES E PROGRAMAS</a:t>
            </a:r>
            <a:endParaRPr lang="pt-BR" sz="1600" b="1" dirty="0">
              <a:solidFill>
                <a:schemeClr val="accent5">
                  <a:lumMod val="50000"/>
                </a:schemeClr>
              </a:solidFill>
            </a:endParaRPr>
          </a:p>
        </p:txBody>
      </p:sp>
      <p:sp>
        <p:nvSpPr>
          <p:cNvPr id="39" name="Forma Livre 38"/>
          <p:cNvSpPr/>
          <p:nvPr/>
        </p:nvSpPr>
        <p:spPr>
          <a:xfrm>
            <a:off x="4006728" y="2924731"/>
            <a:ext cx="1466024" cy="236829"/>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dirty="0" smtClean="0">
                <a:solidFill>
                  <a:schemeClr val="tx2"/>
                </a:solidFill>
              </a:rPr>
              <a:t>DESPESAS RECEITAS</a:t>
            </a:r>
            <a:endParaRPr lang="pt-BR" sz="1600" b="1" dirty="0">
              <a:solidFill>
                <a:schemeClr val="tx2"/>
              </a:solidFill>
            </a:endParaRPr>
          </a:p>
        </p:txBody>
      </p:sp>
      <p:sp>
        <p:nvSpPr>
          <p:cNvPr id="41" name="Forma Livre 40"/>
          <p:cNvSpPr/>
          <p:nvPr/>
        </p:nvSpPr>
        <p:spPr>
          <a:xfrm>
            <a:off x="1485848" y="4899901"/>
            <a:ext cx="1443899" cy="43738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CONVÊNIOS</a:t>
            </a:r>
            <a:endParaRPr lang="pt-BR" sz="1600" b="1" kern="1200" dirty="0">
              <a:solidFill>
                <a:schemeClr val="accent5">
                  <a:lumMod val="50000"/>
                </a:schemeClr>
              </a:solidFill>
            </a:endParaRPr>
          </a:p>
        </p:txBody>
      </p:sp>
      <p:pic>
        <p:nvPicPr>
          <p:cNvPr id="42" name="Picture 2" descr="Resultado de imagem para açoes e program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490"/>
          <a:stretch/>
        </p:blipFill>
        <p:spPr bwMode="auto">
          <a:xfrm>
            <a:off x="1399699" y="1736363"/>
            <a:ext cx="1688179" cy="88426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Resultado de imagem para instrumentos de gestao fisca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74" r="26519" b="37587"/>
          <a:stretch/>
        </p:blipFill>
        <p:spPr bwMode="auto">
          <a:xfrm>
            <a:off x="4313922" y="3978261"/>
            <a:ext cx="875844" cy="7003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Resultado de imagem para instrumentos de gestao fisca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1171"/>
          <a:stretch/>
        </p:blipFill>
        <p:spPr bwMode="auto">
          <a:xfrm>
            <a:off x="1338897" y="3952590"/>
            <a:ext cx="1907814" cy="700397"/>
          </a:xfrm>
          <a:prstGeom prst="rect">
            <a:avLst/>
          </a:prstGeom>
          <a:noFill/>
          <a:extLst>
            <a:ext uri="{909E8E84-426E-40DD-AFC4-6F175D3DCCD1}">
              <a14:hiddenFill xmlns:a14="http://schemas.microsoft.com/office/drawing/2010/main">
                <a:solidFill>
                  <a:srgbClr val="FFFFFF"/>
                </a:solidFill>
              </a14:hiddenFill>
            </a:ext>
          </a:extLst>
        </p:spPr>
      </p:pic>
      <p:sp>
        <p:nvSpPr>
          <p:cNvPr id="51" name="Forma Livre 50"/>
          <p:cNvSpPr/>
          <p:nvPr/>
        </p:nvSpPr>
        <p:spPr>
          <a:xfrm>
            <a:off x="3964927" y="4899901"/>
            <a:ext cx="1695519" cy="276338"/>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LICITAÇÕES E CONTRATOS</a:t>
            </a:r>
            <a:endParaRPr lang="pt-BR" sz="1600" b="1" kern="1200" dirty="0">
              <a:solidFill>
                <a:schemeClr val="accent5">
                  <a:lumMod val="50000"/>
                </a:schemeClr>
              </a:solidFill>
            </a:endParaRPr>
          </a:p>
        </p:txBody>
      </p:sp>
      <p:sp>
        <p:nvSpPr>
          <p:cNvPr id="53" name="Forma Livre 52"/>
          <p:cNvSpPr/>
          <p:nvPr/>
        </p:nvSpPr>
        <p:spPr>
          <a:xfrm>
            <a:off x="6172690" y="2804101"/>
            <a:ext cx="1991068" cy="39306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SOBRE A LEI DE ACESSO</a:t>
            </a:r>
            <a:endParaRPr lang="pt-BR" sz="1600" b="1" kern="1200" dirty="0">
              <a:solidFill>
                <a:schemeClr val="accent5">
                  <a:lumMod val="50000"/>
                </a:schemeClr>
              </a:solidFill>
            </a:endParaRPr>
          </a:p>
        </p:txBody>
      </p:sp>
      <p:sp>
        <p:nvSpPr>
          <p:cNvPr id="57" name="Forma Livre 56"/>
          <p:cNvSpPr/>
          <p:nvPr/>
        </p:nvSpPr>
        <p:spPr>
          <a:xfrm>
            <a:off x="8900374" y="2726290"/>
            <a:ext cx="1494124" cy="39306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SERVIDORES</a:t>
            </a:r>
            <a:endParaRPr lang="pt-BR" sz="1600" b="1" kern="1200" dirty="0">
              <a:solidFill>
                <a:schemeClr val="accent5">
                  <a:lumMod val="50000"/>
                </a:schemeClr>
              </a:solidFill>
            </a:endParaRPr>
          </a:p>
        </p:txBody>
      </p:sp>
      <p:sp>
        <p:nvSpPr>
          <p:cNvPr id="58" name="Forma Livre 57"/>
          <p:cNvSpPr/>
          <p:nvPr/>
        </p:nvSpPr>
        <p:spPr>
          <a:xfrm>
            <a:off x="6263590" y="4942193"/>
            <a:ext cx="1813610" cy="39306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INFORMAÇÕES CLASSIFICADAS</a:t>
            </a:r>
            <a:endParaRPr lang="pt-BR" sz="1600" b="1" kern="1200" dirty="0">
              <a:solidFill>
                <a:schemeClr val="accent5">
                  <a:lumMod val="50000"/>
                </a:schemeClr>
              </a:solidFill>
            </a:endParaRPr>
          </a:p>
        </p:txBody>
      </p:sp>
      <p:sp>
        <p:nvSpPr>
          <p:cNvPr id="59" name="Forma Livre 58"/>
          <p:cNvSpPr/>
          <p:nvPr/>
        </p:nvSpPr>
        <p:spPr>
          <a:xfrm>
            <a:off x="8934441" y="4899901"/>
            <a:ext cx="1494124" cy="393064"/>
          </a:xfrm>
          <a:custGeom>
            <a:avLst/>
            <a:gdLst>
              <a:gd name="connsiteX0" fmla="*/ 0 w 1458961"/>
              <a:gd name="connsiteY0" fmla="*/ 0 h 541274"/>
              <a:gd name="connsiteX1" fmla="*/ 1458961 w 1458961"/>
              <a:gd name="connsiteY1" fmla="*/ 0 h 541274"/>
              <a:gd name="connsiteX2" fmla="*/ 1458961 w 1458961"/>
              <a:gd name="connsiteY2" fmla="*/ 541274 h 541274"/>
              <a:gd name="connsiteX3" fmla="*/ 0 w 1458961"/>
              <a:gd name="connsiteY3" fmla="*/ 541274 h 541274"/>
              <a:gd name="connsiteX4" fmla="*/ 0 w 1458961"/>
              <a:gd name="connsiteY4" fmla="*/ 0 h 54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61" h="541274">
                <a:moveTo>
                  <a:pt x="0" y="0"/>
                </a:moveTo>
                <a:lnTo>
                  <a:pt x="1458961" y="0"/>
                </a:lnTo>
                <a:lnTo>
                  <a:pt x="1458961" y="541274"/>
                </a:lnTo>
                <a:lnTo>
                  <a:pt x="0" y="54127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t-BR" sz="1600" b="1" kern="1200" dirty="0" smtClean="0">
                <a:solidFill>
                  <a:schemeClr val="accent5">
                    <a:lumMod val="50000"/>
                  </a:schemeClr>
                </a:solidFill>
              </a:rPr>
              <a:t>DADOS ABERTOS</a:t>
            </a:r>
            <a:endParaRPr lang="pt-BR" sz="1600" b="1" kern="1200" dirty="0">
              <a:solidFill>
                <a:schemeClr val="accent5">
                  <a:lumMod val="50000"/>
                </a:schemeClr>
              </a:solidFill>
            </a:endParaRPr>
          </a:p>
        </p:txBody>
      </p:sp>
      <p:pic>
        <p:nvPicPr>
          <p:cNvPr id="62" name="Imagem 61"/>
          <p:cNvPicPr>
            <a:picLocks noChangeAspect="1"/>
          </p:cNvPicPr>
          <p:nvPr/>
        </p:nvPicPr>
        <p:blipFill>
          <a:blip r:embed="rId6">
            <a:duotone>
              <a:schemeClr val="accent5">
                <a:shade val="45000"/>
                <a:satMod val="135000"/>
              </a:schemeClr>
              <a:prstClr val="white"/>
            </a:duotone>
          </a:blip>
          <a:stretch>
            <a:fillRect/>
          </a:stretch>
        </p:blipFill>
        <p:spPr>
          <a:xfrm>
            <a:off x="6805535" y="1887490"/>
            <a:ext cx="725378" cy="619107"/>
          </a:xfrm>
          <a:prstGeom prst="rect">
            <a:avLst/>
          </a:prstGeom>
        </p:spPr>
      </p:pic>
      <p:pic>
        <p:nvPicPr>
          <p:cNvPr id="67" name="Imagem 66"/>
          <p:cNvPicPr>
            <a:picLocks noChangeAspect="1"/>
          </p:cNvPicPr>
          <p:nvPr/>
        </p:nvPicPr>
        <p:blipFill>
          <a:blip r:embed="rId7">
            <a:duotone>
              <a:schemeClr val="accent5">
                <a:shade val="45000"/>
                <a:satMod val="135000"/>
              </a:schemeClr>
              <a:prstClr val="white"/>
            </a:duotone>
          </a:blip>
          <a:stretch>
            <a:fillRect/>
          </a:stretch>
        </p:blipFill>
        <p:spPr>
          <a:xfrm>
            <a:off x="9074097" y="1824606"/>
            <a:ext cx="985603" cy="744874"/>
          </a:xfrm>
          <a:prstGeom prst="rect">
            <a:avLst/>
          </a:prstGeom>
        </p:spPr>
      </p:pic>
      <p:pic>
        <p:nvPicPr>
          <p:cNvPr id="68" name="Imagem 67"/>
          <p:cNvPicPr>
            <a:picLocks noChangeAspect="1"/>
          </p:cNvPicPr>
          <p:nvPr/>
        </p:nvPicPr>
        <p:blipFill>
          <a:blip r:embed="rId8">
            <a:clrChange>
              <a:clrFrom>
                <a:srgbClr val="FFFFFF"/>
              </a:clrFrom>
              <a:clrTo>
                <a:srgbClr val="FFFFFF">
                  <a:alpha val="0"/>
                </a:srgbClr>
              </a:clrTo>
            </a:clrChange>
            <a:duotone>
              <a:schemeClr val="accent5">
                <a:shade val="45000"/>
                <a:satMod val="135000"/>
              </a:schemeClr>
              <a:prstClr val="white"/>
            </a:duotone>
          </a:blip>
          <a:stretch>
            <a:fillRect/>
          </a:stretch>
        </p:blipFill>
        <p:spPr>
          <a:xfrm flipH="1">
            <a:off x="6556622" y="4205594"/>
            <a:ext cx="564449" cy="594429"/>
          </a:xfrm>
          <a:prstGeom prst="rect">
            <a:avLst/>
          </a:prstGeom>
        </p:spPr>
      </p:pic>
      <p:pic>
        <p:nvPicPr>
          <p:cNvPr id="69" name="Picture 4" descr="Resultado de imagem para dados abert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9339" y="3909796"/>
            <a:ext cx="896193" cy="837325"/>
          </a:xfrm>
          <a:prstGeom prst="rect">
            <a:avLst/>
          </a:prstGeom>
          <a:noFill/>
          <a:extLst>
            <a:ext uri="{909E8E84-426E-40DD-AFC4-6F175D3DCCD1}">
              <a14:hiddenFill xmlns:a14="http://schemas.microsoft.com/office/drawing/2010/main">
                <a:solidFill>
                  <a:srgbClr val="FFFFFF"/>
                </a:solidFill>
              </a14:hiddenFill>
            </a:ext>
          </a:extLst>
        </p:spPr>
      </p:pic>
      <p:pic>
        <p:nvPicPr>
          <p:cNvPr id="71" name="Imagem 70"/>
          <p:cNvPicPr>
            <a:picLocks noChangeAspect="1"/>
          </p:cNvPicPr>
          <p:nvPr/>
        </p:nvPicPr>
        <p:blipFill>
          <a:blip r:embed="rId10">
            <a:duotone>
              <a:schemeClr val="accent5">
                <a:shade val="45000"/>
                <a:satMod val="135000"/>
              </a:schemeClr>
              <a:prstClr val="white"/>
            </a:duotone>
          </a:blip>
          <a:stretch>
            <a:fillRect/>
          </a:stretch>
        </p:blipFill>
        <p:spPr>
          <a:xfrm>
            <a:off x="6819934" y="3952590"/>
            <a:ext cx="656082" cy="649054"/>
          </a:xfrm>
          <a:prstGeom prst="rect">
            <a:avLst/>
          </a:prstGeom>
        </p:spPr>
      </p:pic>
      <p:sp>
        <p:nvSpPr>
          <p:cNvPr id="23" name="Retângulo 22"/>
          <p:cNvSpPr/>
          <p:nvPr/>
        </p:nvSpPr>
        <p:spPr>
          <a:xfrm>
            <a:off x="8345402" y="1745290"/>
            <a:ext cx="2417755" cy="404136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 name="Picture 4" descr="Resultado de imagem para DESPESA ICONE"/>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2415" y="1887490"/>
            <a:ext cx="840590" cy="84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923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6059"/>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Dados Abertos</a:t>
            </a:r>
          </a:p>
          <a:p>
            <a:pPr marL="0" indent="0" algn="ctr">
              <a:buNone/>
            </a:pPr>
            <a:endParaRPr lang="pt-BR" sz="3300" dirty="0">
              <a:solidFill>
                <a:schemeClr val="accent6">
                  <a:lumMod val="20000"/>
                  <a:lumOff val="80000"/>
                </a:schemeClr>
              </a:solidFill>
              <a:latin typeface="+mn-lt"/>
            </a:endParaRPr>
          </a:p>
        </p:txBody>
      </p:sp>
      <p:sp>
        <p:nvSpPr>
          <p:cNvPr id="5" name="CaixaDeTexto 4"/>
          <p:cNvSpPr txBox="1"/>
          <p:nvPr/>
        </p:nvSpPr>
        <p:spPr>
          <a:xfrm>
            <a:off x="236561" y="1921639"/>
            <a:ext cx="5604681" cy="2677656"/>
          </a:xfrm>
          <a:prstGeom prst="rect">
            <a:avLst/>
          </a:prstGeom>
          <a:noFill/>
        </p:spPr>
        <p:txBody>
          <a:bodyPr wrap="square" rtlCol="0">
            <a:spAutoFit/>
          </a:bodyPr>
          <a:lstStyle/>
          <a:p>
            <a:pPr algn="ctr"/>
            <a:r>
              <a:rPr lang="pt-BR" sz="2400" dirty="0" smtClean="0"/>
              <a:t>Dados </a:t>
            </a:r>
            <a:r>
              <a:rPr lang="pt-BR" sz="2400" dirty="0"/>
              <a:t>Abertos é a publicação e disseminação de dados e informações públicas na Web, seguindo alguns critérios que possibilitam sua reutilização e o desenvolvimento de aplicativos por toda a sociedade. </a:t>
            </a:r>
            <a:endParaRPr lang="pt-BR" sz="2400" dirty="0" smtClean="0"/>
          </a:p>
          <a:p>
            <a:endParaRPr lang="pt-BR" sz="2400" dirty="0" smtClean="0"/>
          </a:p>
        </p:txBody>
      </p:sp>
      <p:pic>
        <p:nvPicPr>
          <p:cNvPr id="2050" name="Picture 2" descr="Resultado de imagem para dados aber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830" y="1709052"/>
            <a:ext cx="5112860" cy="264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039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506758" y="4106333"/>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a:off x="238298" y="3072812"/>
            <a:ext cx="1980000"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1209787"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4" name="CaixaDeTexto 43"/>
          <p:cNvSpPr txBox="1"/>
          <p:nvPr/>
        </p:nvSpPr>
        <p:spPr>
          <a:xfrm>
            <a:off x="580666"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1150237"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2518549" y="1229282"/>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218298" y="3088395"/>
            <a:ext cx="1980000" cy="3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3214708" y="2100102"/>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2550633" y="1556867"/>
            <a:ext cx="1366092" cy="769441"/>
          </a:xfrm>
          <a:prstGeom prst="rect">
            <a:avLst/>
          </a:prstGeom>
          <a:noFill/>
        </p:spPr>
        <p:txBody>
          <a:bodyPr wrap="square" rtlCol="0">
            <a:spAutoFit/>
          </a:bodyPr>
          <a:lstStyle/>
          <a:p>
            <a:pPr algn="ctr"/>
            <a:r>
              <a:rPr lang="pt-BR" sz="1600" b="1" dirty="0" smtClean="0">
                <a:solidFill>
                  <a:schemeClr val="bg2">
                    <a:lumMod val="90000"/>
                  </a:schemeClr>
                </a:solidFill>
                <a:latin typeface="Calibri" pitchFamily="34" charset="0"/>
                <a:cs typeface="Calibri" pitchFamily="34" charset="0"/>
              </a:rPr>
              <a:t>Constituição Federal </a:t>
            </a:r>
            <a:endParaRPr lang="pt-BR" sz="1600" dirty="0" smtClean="0">
              <a:solidFill>
                <a:schemeClr val="bg2">
                  <a:lumMod val="90000"/>
                </a:schemeClr>
              </a:solidFill>
              <a:latin typeface="Calibri" pitchFamily="34" charset="0"/>
              <a:cs typeface="Calibri" pitchFamily="34" charset="0"/>
            </a:endParaRPr>
          </a:p>
          <a:p>
            <a:pPr algn="ctr"/>
            <a:endParaRPr lang="pt-BR" sz="1200" dirty="0"/>
          </a:p>
        </p:txBody>
      </p:sp>
      <p:sp>
        <p:nvSpPr>
          <p:cNvPr id="15" name="Elipse 14"/>
          <p:cNvSpPr/>
          <p:nvPr/>
        </p:nvSpPr>
        <p:spPr>
          <a:xfrm>
            <a:off x="3146060"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2463014" y="3459743"/>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1988</a:t>
            </a:r>
            <a:endParaRPr lang="pt-BR" sz="3200" dirty="0">
              <a:solidFill>
                <a:schemeClr val="accent6">
                  <a:lumMod val="20000"/>
                  <a:lumOff val="80000"/>
                </a:schemeClr>
              </a:solidFill>
              <a:latin typeface="AR CENA" panose="02000000000000000000" pitchFamily="2" charset="0"/>
            </a:endParaRPr>
          </a:p>
        </p:txBody>
      </p:sp>
      <p:sp>
        <p:nvSpPr>
          <p:cNvPr id="18" name="Elipse 17"/>
          <p:cNvSpPr/>
          <p:nvPr/>
        </p:nvSpPr>
        <p:spPr>
          <a:xfrm>
            <a:off x="4591693" y="4121873"/>
            <a:ext cx="1440000" cy="14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4217822" y="3088352"/>
            <a:ext cx="2085411"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5294722" y="3163409"/>
            <a:ext cx="12101" cy="98050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4666568" y="4587957"/>
            <a:ext cx="1366092" cy="507831"/>
          </a:xfrm>
          <a:prstGeom prst="rect">
            <a:avLst/>
          </a:prstGeom>
          <a:noFill/>
        </p:spPr>
        <p:txBody>
          <a:bodyPr wrap="square" rtlCol="0">
            <a:spAutoFit/>
          </a:bodyPr>
          <a:lstStyle/>
          <a:p>
            <a:pPr algn="ctr"/>
            <a:r>
              <a:rPr lang="pt-BR" sz="1500" b="1" dirty="0" smtClean="0">
                <a:cs typeface="Calibri" pitchFamily="34" charset="0"/>
              </a:rPr>
              <a:t>LC 101 - LRF</a:t>
            </a:r>
            <a:endParaRPr lang="pt-BR" sz="1500" dirty="0" smtClean="0">
              <a:cs typeface="Calibri" pitchFamily="34" charset="0"/>
            </a:endParaRPr>
          </a:p>
          <a:p>
            <a:pPr algn="ctr"/>
            <a:endParaRPr lang="pt-BR" sz="1200" dirty="0"/>
          </a:p>
        </p:txBody>
      </p:sp>
      <p:sp>
        <p:nvSpPr>
          <p:cNvPr id="22" name="Elipse 21"/>
          <p:cNvSpPr/>
          <p:nvPr/>
        </p:nvSpPr>
        <p:spPr>
          <a:xfrm>
            <a:off x="5235172" y="319815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p:cNvSpPr txBox="1"/>
          <p:nvPr/>
        </p:nvSpPr>
        <p:spPr>
          <a:xfrm>
            <a:off x="4121315" y="1681602"/>
            <a:ext cx="3124897" cy="861774"/>
          </a:xfrm>
          <a:prstGeom prst="rect">
            <a:avLst/>
          </a:prstGeom>
          <a:noFill/>
        </p:spPr>
        <p:txBody>
          <a:bodyPr wrap="square" rtlCol="0">
            <a:spAutoFit/>
          </a:bodyPr>
          <a:lstStyle/>
          <a:p>
            <a:pPr algn="ctr"/>
            <a:r>
              <a:rPr lang="pt-BR" sz="1600" b="1" dirty="0" smtClean="0">
                <a:cs typeface="Calibri" pitchFamily="34" charset="0"/>
              </a:rPr>
              <a:t>LEI DE RESPONSABILIDADE FISCAL</a:t>
            </a:r>
            <a:endParaRPr lang="pt-BR" sz="1600" dirty="0" smtClean="0">
              <a:cs typeface="Calibri" pitchFamily="34" charset="0"/>
            </a:endParaRPr>
          </a:p>
          <a:p>
            <a:pPr algn="ctr"/>
            <a:endParaRPr lang="pt-BR" dirty="0"/>
          </a:p>
        </p:txBody>
      </p:sp>
      <p:sp>
        <p:nvSpPr>
          <p:cNvPr id="24" name="CaixaDeTexto 23"/>
          <p:cNvSpPr txBox="1"/>
          <p:nvPr/>
        </p:nvSpPr>
        <p:spPr>
          <a:xfrm>
            <a:off x="4611675" y="2439679"/>
            <a:ext cx="1366092" cy="584775"/>
          </a:xfrm>
          <a:prstGeom prst="rect">
            <a:avLst/>
          </a:prstGeom>
          <a:noFill/>
        </p:spPr>
        <p:txBody>
          <a:bodyPr wrap="square" rtlCol="0">
            <a:spAutoFit/>
          </a:bodyPr>
          <a:lstStyle/>
          <a:p>
            <a:pPr algn="ctr"/>
            <a:r>
              <a:rPr lang="pt-BR" sz="3200" dirty="0" smtClean="0">
                <a:solidFill>
                  <a:schemeClr val="accent2"/>
                </a:solidFill>
                <a:latin typeface="AR CENA" panose="02000000000000000000" pitchFamily="2" charset="0"/>
              </a:rPr>
              <a:t>2000</a:t>
            </a:r>
            <a:endParaRPr lang="pt-BR" sz="3200" dirty="0">
              <a:solidFill>
                <a:schemeClr val="accent2"/>
              </a:solidFill>
              <a:latin typeface="AR CENA" panose="02000000000000000000" pitchFamily="2" charset="0"/>
            </a:endParaRPr>
          </a:p>
        </p:txBody>
      </p:sp>
      <p:pic>
        <p:nvPicPr>
          <p:cNvPr id="2" name="Imagem 1"/>
          <p:cNvPicPr>
            <a:picLocks noChangeAspect="1"/>
          </p:cNvPicPr>
          <p:nvPr/>
        </p:nvPicPr>
        <p:blipFill>
          <a:blip r:embed="rId3"/>
          <a:stretch>
            <a:fillRect/>
          </a:stretch>
        </p:blipFill>
        <p:spPr>
          <a:xfrm>
            <a:off x="7485961" y="1779796"/>
            <a:ext cx="4088418" cy="2822167"/>
          </a:xfrm>
          <a:prstGeom prst="rect">
            <a:avLst/>
          </a:prstGeom>
        </p:spPr>
      </p:pic>
      <p:sp>
        <p:nvSpPr>
          <p:cNvPr id="26" name="CaixaDeTexto 25"/>
          <p:cNvSpPr txBox="1"/>
          <p:nvPr/>
        </p:nvSpPr>
        <p:spPr>
          <a:xfrm>
            <a:off x="538842" y="4433918"/>
            <a:ext cx="1366092" cy="830997"/>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25"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Tree>
    <p:extLst>
      <p:ext uri="{BB962C8B-B14F-4D97-AF65-F5344CB8AC3E}">
        <p14:creationId xmlns:p14="http://schemas.microsoft.com/office/powerpoint/2010/main" val="2494540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ados Abertos para um dia a dia melhor-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063"/>
            <a:ext cx="12192000" cy="6858000"/>
          </a:xfrm>
          <a:prstGeom prst="rect">
            <a:avLst/>
          </a:prstGeom>
        </p:spPr>
      </p:pic>
    </p:spTree>
    <p:extLst>
      <p:ext uri="{BB962C8B-B14F-4D97-AF65-F5344CB8AC3E}">
        <p14:creationId xmlns:p14="http://schemas.microsoft.com/office/powerpoint/2010/main" val="217568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240480" y="2042891"/>
            <a:ext cx="5357131" cy="36009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2800" b="1" dirty="0" smtClean="0">
                <a:solidFill>
                  <a:schemeClr val="bg2">
                    <a:lumMod val="10000"/>
                  </a:schemeClr>
                </a:solidFill>
              </a:rPr>
              <a:t>+ 12.000 conjuntos de dados</a:t>
            </a:r>
          </a:p>
          <a:p>
            <a:pPr marL="342900" indent="-342900">
              <a:buFont typeface="Arial" panose="020B0604020202020204" pitchFamily="34" charset="0"/>
              <a:buChar char="•"/>
            </a:pPr>
            <a:endParaRPr lang="pt-BR" sz="2000" b="1" dirty="0">
              <a:solidFill>
                <a:schemeClr val="bg2">
                  <a:lumMod val="10000"/>
                </a:schemeClr>
              </a:solidFill>
            </a:endParaRPr>
          </a:p>
          <a:p>
            <a:pPr marL="342900" indent="-342900">
              <a:buFont typeface="Arial" panose="020B0604020202020204" pitchFamily="34" charset="0"/>
              <a:buChar char="•"/>
            </a:pPr>
            <a:r>
              <a:rPr lang="pt-BR" sz="2000" dirty="0" smtClean="0">
                <a:solidFill>
                  <a:schemeClr val="bg2">
                    <a:lumMod val="10000"/>
                  </a:schemeClr>
                </a:solidFill>
              </a:rPr>
              <a:t>Residentes de Cingapura por gênero;</a:t>
            </a:r>
          </a:p>
          <a:p>
            <a:pPr marL="342900" indent="-342900">
              <a:buFont typeface="Arial" panose="020B0604020202020204" pitchFamily="34" charset="0"/>
              <a:buChar char="•"/>
            </a:pPr>
            <a:endParaRPr lang="pt-BR" sz="2000" dirty="0">
              <a:solidFill>
                <a:schemeClr val="bg2">
                  <a:lumMod val="10000"/>
                </a:schemeClr>
              </a:solidFill>
            </a:endParaRPr>
          </a:p>
          <a:p>
            <a:pPr marL="342900" indent="-342900">
              <a:buFont typeface="Arial" panose="020B0604020202020204" pitchFamily="34" charset="0"/>
              <a:buChar char="•"/>
            </a:pPr>
            <a:r>
              <a:rPr lang="pt-BR" sz="2000" dirty="0" smtClean="0">
                <a:solidFill>
                  <a:schemeClr val="bg2">
                    <a:lumMod val="10000"/>
                  </a:schemeClr>
                </a:solidFill>
              </a:rPr>
              <a:t>Números de pacientes em hospitais públicos x privado;</a:t>
            </a:r>
          </a:p>
          <a:p>
            <a:endParaRPr lang="pt-BR" sz="2000" dirty="0" smtClean="0">
              <a:solidFill>
                <a:schemeClr val="bg2">
                  <a:lumMod val="10000"/>
                </a:schemeClr>
              </a:solidFill>
            </a:endParaRPr>
          </a:p>
          <a:p>
            <a:pPr marL="342900" indent="-342900">
              <a:buFont typeface="Arial" panose="020B0604020202020204" pitchFamily="34" charset="0"/>
              <a:buChar char="•"/>
            </a:pPr>
            <a:r>
              <a:rPr lang="pt-BR" sz="2000" dirty="0" smtClean="0">
                <a:solidFill>
                  <a:schemeClr val="bg2">
                    <a:lumMod val="10000"/>
                  </a:schemeClr>
                </a:solidFill>
              </a:rPr>
              <a:t>Número de passageiros de transporte público (diário);</a:t>
            </a:r>
          </a:p>
          <a:p>
            <a:pPr marL="342900" indent="-342900">
              <a:buFont typeface="Arial" panose="020B0604020202020204" pitchFamily="34" charset="0"/>
              <a:buChar char="•"/>
            </a:pPr>
            <a:endParaRPr lang="pt-BR" sz="2000" b="1" dirty="0" smtClean="0">
              <a:solidFill>
                <a:schemeClr val="bg2">
                  <a:lumMod val="10000"/>
                </a:schemeClr>
              </a:solidFill>
            </a:endParaRPr>
          </a:p>
          <a:p>
            <a:endParaRPr lang="pt-BR" sz="2000" b="1" dirty="0">
              <a:solidFill>
                <a:schemeClr val="bg2">
                  <a:lumMod val="10000"/>
                </a:schemeClr>
              </a:solidFill>
            </a:endParaRPr>
          </a:p>
        </p:txBody>
      </p:sp>
      <p:sp>
        <p:nvSpPr>
          <p:cNvPr id="6" name="CaixaDeTexto 5"/>
          <p:cNvSpPr txBox="1"/>
          <p:nvPr/>
        </p:nvSpPr>
        <p:spPr>
          <a:xfrm>
            <a:off x="1352443" y="1029095"/>
            <a:ext cx="3519808" cy="646331"/>
          </a:xfrm>
          <a:prstGeom prst="rect">
            <a:avLst/>
          </a:prstGeom>
          <a:noFill/>
        </p:spPr>
        <p:txBody>
          <a:bodyPr wrap="square" rtlCol="0">
            <a:spAutoFit/>
          </a:bodyPr>
          <a:lstStyle/>
          <a:p>
            <a:pPr algn="ctr"/>
            <a:r>
              <a:rPr lang="pt-BR" sz="3600" dirty="0" smtClean="0"/>
              <a:t>CINGAPURA</a:t>
            </a:r>
            <a:endParaRPr lang="pt-BR" sz="2400" dirty="0"/>
          </a:p>
        </p:txBody>
      </p:sp>
      <p:pic>
        <p:nvPicPr>
          <p:cNvPr id="5" name="Imagem 4"/>
          <p:cNvPicPr>
            <a:picLocks noChangeAspect="1"/>
          </p:cNvPicPr>
          <p:nvPr/>
        </p:nvPicPr>
        <p:blipFill>
          <a:blip r:embed="rId3"/>
          <a:stretch>
            <a:fillRect/>
          </a:stretch>
        </p:blipFill>
        <p:spPr>
          <a:xfrm>
            <a:off x="6172564" y="1169806"/>
            <a:ext cx="5712013" cy="4089887"/>
          </a:xfrm>
          <a:prstGeom prst="rect">
            <a:avLst/>
          </a:prstGeom>
        </p:spPr>
      </p:pic>
      <p:sp>
        <p:nvSpPr>
          <p:cNvPr id="7" name="Espaço Reservado para Conteúdo 2"/>
          <p:cNvSpPr txBox="1">
            <a:spLocks/>
          </p:cNvSpPr>
          <p:nvPr/>
        </p:nvSpPr>
        <p:spPr>
          <a:xfrm>
            <a:off x="0" y="2095"/>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Dados Abertos</a:t>
            </a:r>
          </a:p>
          <a:p>
            <a:endParaRPr lang="pt-BR" dirty="0"/>
          </a:p>
        </p:txBody>
      </p:sp>
    </p:spTree>
    <p:extLst>
      <p:ext uri="{BB962C8B-B14F-4D97-AF65-F5344CB8AC3E}">
        <p14:creationId xmlns:p14="http://schemas.microsoft.com/office/powerpoint/2010/main" val="2663643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3454400" y="828000"/>
            <a:ext cx="5299532" cy="584775"/>
          </a:xfrm>
          <a:prstGeom prst="rect">
            <a:avLst/>
          </a:prstGeom>
          <a:noFill/>
        </p:spPr>
        <p:txBody>
          <a:bodyPr wrap="square" rtlCol="0">
            <a:spAutoFit/>
          </a:bodyPr>
          <a:lstStyle/>
          <a:p>
            <a:pPr algn="ctr"/>
            <a:r>
              <a:rPr lang="pt-BR" sz="3200" dirty="0" smtClean="0"/>
              <a:t>GOVERNO FEDERAL</a:t>
            </a:r>
            <a:endParaRPr lang="pt-BR" sz="2000" dirty="0"/>
          </a:p>
        </p:txBody>
      </p:sp>
      <p:sp>
        <p:nvSpPr>
          <p:cNvPr id="10" name="CaixaDeTexto 9"/>
          <p:cNvSpPr txBox="1"/>
          <p:nvPr/>
        </p:nvSpPr>
        <p:spPr>
          <a:xfrm>
            <a:off x="6516286" y="2166839"/>
            <a:ext cx="5531552" cy="372409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2800" b="1" dirty="0" smtClean="0">
                <a:solidFill>
                  <a:schemeClr val="bg2">
                    <a:lumMod val="10000"/>
                  </a:schemeClr>
                </a:solidFill>
              </a:rPr>
              <a:t>2.672 conjunto de dados</a:t>
            </a:r>
          </a:p>
          <a:p>
            <a:pPr algn="ctr"/>
            <a:endParaRPr lang="pt-BR" sz="2800" b="1" dirty="0">
              <a:solidFill>
                <a:schemeClr val="bg2">
                  <a:lumMod val="10000"/>
                </a:schemeClr>
              </a:solidFill>
            </a:endParaRPr>
          </a:p>
          <a:p>
            <a:pPr marL="285750" indent="-285750">
              <a:buFont typeface="Arial" panose="020B0604020202020204" pitchFamily="34" charset="0"/>
              <a:buChar char="•"/>
            </a:pPr>
            <a:r>
              <a:rPr lang="pt-BR" dirty="0" smtClean="0">
                <a:solidFill>
                  <a:schemeClr val="bg2">
                    <a:lumMod val="10000"/>
                  </a:schemeClr>
                </a:solidFill>
              </a:rPr>
              <a:t>Reclamação de consumidores;</a:t>
            </a:r>
          </a:p>
          <a:p>
            <a:pPr marL="285750" indent="-285750">
              <a:buFont typeface="Arial" panose="020B0604020202020204" pitchFamily="34" charset="0"/>
              <a:buChar char="•"/>
            </a:pPr>
            <a:endParaRPr lang="pt-BR" dirty="0" smtClean="0">
              <a:solidFill>
                <a:schemeClr val="bg2">
                  <a:lumMod val="10000"/>
                </a:schemeClr>
              </a:solidFill>
            </a:endParaRPr>
          </a:p>
          <a:p>
            <a:pPr marL="285750" indent="-285750">
              <a:buFont typeface="Arial" panose="020B0604020202020204" pitchFamily="34" charset="0"/>
              <a:buChar char="•"/>
            </a:pPr>
            <a:r>
              <a:rPr lang="pt-BR" dirty="0" smtClean="0">
                <a:solidFill>
                  <a:schemeClr val="bg2">
                    <a:lumMod val="10000"/>
                  </a:schemeClr>
                </a:solidFill>
              </a:rPr>
              <a:t>Base de todos os serviços Públicos Federais prestados por órgão/entidade</a:t>
            </a:r>
          </a:p>
          <a:p>
            <a:pPr marL="285750" indent="-285750">
              <a:buFont typeface="Arial" panose="020B0604020202020204" pitchFamily="34" charset="0"/>
              <a:buChar char="•"/>
            </a:pPr>
            <a:endParaRPr lang="pt-BR" dirty="0" smtClean="0">
              <a:solidFill>
                <a:schemeClr val="bg2">
                  <a:lumMod val="10000"/>
                </a:schemeClr>
              </a:solidFill>
            </a:endParaRPr>
          </a:p>
          <a:p>
            <a:pPr marL="285750" indent="-285750">
              <a:buFont typeface="Arial" panose="020B0604020202020204" pitchFamily="34" charset="0"/>
              <a:buChar char="•"/>
            </a:pPr>
            <a:r>
              <a:rPr lang="pt-BR" dirty="0" smtClean="0">
                <a:solidFill>
                  <a:schemeClr val="bg2">
                    <a:lumMod val="10000"/>
                  </a:schemeClr>
                </a:solidFill>
              </a:rPr>
              <a:t>Lista de todos os estabelecimentos que atendem pela Farmácia Popular</a:t>
            </a:r>
          </a:p>
          <a:p>
            <a:pPr marL="285750" indent="-285750">
              <a:buFont typeface="Arial" panose="020B0604020202020204" pitchFamily="34" charset="0"/>
              <a:buChar char="•"/>
            </a:pPr>
            <a:endParaRPr lang="pt-BR" dirty="0" smtClean="0">
              <a:solidFill>
                <a:schemeClr val="bg2">
                  <a:lumMod val="10000"/>
                </a:schemeClr>
              </a:solidFill>
            </a:endParaRPr>
          </a:p>
          <a:p>
            <a:pPr marL="285750" indent="-285750">
              <a:buFont typeface="Arial" panose="020B0604020202020204" pitchFamily="34" charset="0"/>
              <a:buChar char="•"/>
            </a:pPr>
            <a:r>
              <a:rPr lang="pt-BR" dirty="0" smtClean="0">
                <a:solidFill>
                  <a:schemeClr val="bg2">
                    <a:lumMod val="10000"/>
                  </a:schemeClr>
                </a:solidFill>
              </a:rPr>
              <a:t>Dados cadastrais das Instituições de Ensino Superior </a:t>
            </a:r>
            <a:r>
              <a:rPr lang="pt-BR" dirty="0">
                <a:solidFill>
                  <a:schemeClr val="bg2">
                    <a:lumMod val="10000"/>
                  </a:schemeClr>
                </a:solidFill>
              </a:rPr>
              <a:t>n</a:t>
            </a:r>
            <a:r>
              <a:rPr lang="pt-BR" dirty="0" smtClean="0">
                <a:solidFill>
                  <a:schemeClr val="bg2">
                    <a:lumMod val="10000"/>
                  </a:schemeClr>
                </a:solidFill>
              </a:rPr>
              <a:t>o Brasil</a:t>
            </a:r>
            <a:endParaRPr lang="pt-BR" dirty="0">
              <a:solidFill>
                <a:schemeClr val="bg2">
                  <a:lumMod val="10000"/>
                </a:schemeClr>
              </a:solidFill>
            </a:endParaRPr>
          </a:p>
        </p:txBody>
      </p:sp>
      <p:pic>
        <p:nvPicPr>
          <p:cNvPr id="9" name="Imagem 8"/>
          <p:cNvPicPr>
            <a:picLocks noChangeAspect="1"/>
          </p:cNvPicPr>
          <p:nvPr/>
        </p:nvPicPr>
        <p:blipFill>
          <a:blip r:embed="rId3"/>
          <a:stretch>
            <a:fillRect/>
          </a:stretch>
        </p:blipFill>
        <p:spPr>
          <a:xfrm>
            <a:off x="194849" y="2166839"/>
            <a:ext cx="6005704" cy="3524159"/>
          </a:xfrm>
          <a:prstGeom prst="rect">
            <a:avLst/>
          </a:prstGeom>
        </p:spPr>
      </p:pic>
      <p:sp>
        <p:nvSpPr>
          <p:cNvPr id="6" name="Espaço Reservado para Conteúdo 2"/>
          <p:cNvSpPr>
            <a:spLocks noGrp="1"/>
          </p:cNvSpPr>
          <p:nvPr>
            <p:ph idx="1"/>
          </p:nvPr>
        </p:nvSpPr>
        <p:spPr>
          <a:xfrm>
            <a:off x="0" y="2095"/>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smtClean="0">
                <a:solidFill>
                  <a:schemeClr val="accent6">
                    <a:lumMod val="20000"/>
                    <a:lumOff val="80000"/>
                  </a:schemeClr>
                </a:solidFill>
                <a:latin typeface="+mn-lt"/>
              </a:rPr>
              <a:t>Dados Abertos</a:t>
            </a:r>
          </a:p>
          <a:p>
            <a:pPr marL="0" indent="0">
              <a:buNone/>
            </a:pPr>
            <a:endParaRPr lang="pt-BR" sz="3300" b="1" dirty="0" smtClean="0">
              <a:latin typeface="+mn-lt"/>
            </a:endParaRPr>
          </a:p>
        </p:txBody>
      </p:sp>
    </p:spTree>
    <p:extLst>
      <p:ext uri="{BB962C8B-B14F-4D97-AF65-F5344CB8AC3E}">
        <p14:creationId xmlns:p14="http://schemas.microsoft.com/office/powerpoint/2010/main" val="1685538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838200" y="757291"/>
            <a:ext cx="4443484" cy="584775"/>
          </a:xfrm>
          <a:prstGeom prst="rect">
            <a:avLst/>
          </a:prstGeom>
          <a:noFill/>
        </p:spPr>
        <p:txBody>
          <a:bodyPr wrap="square" rtlCol="0">
            <a:spAutoFit/>
          </a:bodyPr>
          <a:lstStyle/>
          <a:p>
            <a:pPr algn="ctr"/>
            <a:r>
              <a:rPr lang="pt-BR" sz="3200" dirty="0" smtClean="0"/>
              <a:t>RIO DE JANEIRO</a:t>
            </a:r>
            <a:endParaRPr lang="pt-BR" sz="2000" dirty="0"/>
          </a:p>
        </p:txBody>
      </p:sp>
      <p:pic>
        <p:nvPicPr>
          <p:cNvPr id="2" name="Imagem 1"/>
          <p:cNvPicPr>
            <a:picLocks noChangeAspect="1"/>
          </p:cNvPicPr>
          <p:nvPr/>
        </p:nvPicPr>
        <p:blipFill>
          <a:blip r:embed="rId3"/>
          <a:stretch>
            <a:fillRect/>
          </a:stretch>
        </p:blipFill>
        <p:spPr>
          <a:xfrm>
            <a:off x="6235700" y="1577631"/>
            <a:ext cx="5651581" cy="4099140"/>
          </a:xfrm>
          <a:prstGeom prst="rect">
            <a:avLst/>
          </a:prstGeom>
        </p:spPr>
      </p:pic>
      <p:sp>
        <p:nvSpPr>
          <p:cNvPr id="12" name="CaixaDeTexto 11"/>
          <p:cNvSpPr txBox="1"/>
          <p:nvPr/>
        </p:nvSpPr>
        <p:spPr>
          <a:xfrm>
            <a:off x="321854" y="2021604"/>
            <a:ext cx="5786846" cy="32470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3200" b="1" dirty="0" smtClean="0">
                <a:solidFill>
                  <a:schemeClr val="bg2">
                    <a:lumMod val="10000"/>
                  </a:schemeClr>
                </a:solidFill>
              </a:rPr>
              <a:t>+1200 conjuntos de dados</a:t>
            </a:r>
          </a:p>
          <a:p>
            <a:pPr algn="ctr"/>
            <a:endParaRPr lang="pt-BR" sz="3200" b="1" dirty="0" smtClean="0">
              <a:solidFill>
                <a:schemeClr val="bg2">
                  <a:lumMod val="10000"/>
                </a:schemeClr>
              </a:solidFill>
            </a:endParaRPr>
          </a:p>
          <a:p>
            <a:pPr marL="342900" indent="-342900">
              <a:buFont typeface="Arial" panose="020B0604020202020204" pitchFamily="34" charset="0"/>
              <a:buChar char="•"/>
            </a:pPr>
            <a:r>
              <a:rPr lang="pt-BR" sz="2400" dirty="0" smtClean="0">
                <a:solidFill>
                  <a:schemeClr val="bg2">
                    <a:lumMod val="10000"/>
                  </a:schemeClr>
                </a:solidFill>
              </a:rPr>
              <a:t>Frequência e índice de aprovação escolares</a:t>
            </a:r>
          </a:p>
          <a:p>
            <a:pPr marL="171450" indent="-171450">
              <a:buFont typeface="Arial" panose="020B0604020202020204" pitchFamily="34" charset="0"/>
              <a:buChar char="•"/>
            </a:pPr>
            <a:endParaRPr lang="pt-BR" sz="1050" dirty="0">
              <a:solidFill>
                <a:schemeClr val="bg2">
                  <a:lumMod val="10000"/>
                </a:schemeClr>
              </a:solidFill>
            </a:endParaRPr>
          </a:p>
          <a:p>
            <a:pPr marL="342900" indent="-342900">
              <a:buFont typeface="Arial" panose="020B0604020202020204" pitchFamily="34" charset="0"/>
              <a:buChar char="•"/>
            </a:pPr>
            <a:r>
              <a:rPr lang="pt-BR" sz="2400" dirty="0" smtClean="0">
                <a:solidFill>
                  <a:schemeClr val="bg2">
                    <a:lumMod val="10000"/>
                  </a:schemeClr>
                </a:solidFill>
              </a:rPr>
              <a:t>Quantidade de professores por disciplina em cada escola</a:t>
            </a:r>
          </a:p>
          <a:p>
            <a:pPr marL="171450" indent="-171450">
              <a:buFont typeface="Arial" panose="020B0604020202020204" pitchFamily="34" charset="0"/>
              <a:buChar char="•"/>
            </a:pPr>
            <a:endParaRPr lang="pt-BR" sz="1050" dirty="0">
              <a:solidFill>
                <a:schemeClr val="bg2">
                  <a:lumMod val="10000"/>
                </a:schemeClr>
              </a:solidFill>
            </a:endParaRPr>
          </a:p>
          <a:p>
            <a:pPr marL="342900" indent="-342900">
              <a:buFont typeface="Arial" panose="020B0604020202020204" pitchFamily="34" charset="0"/>
              <a:buChar char="•"/>
            </a:pPr>
            <a:r>
              <a:rPr lang="pt-BR" sz="2400" dirty="0" smtClean="0">
                <a:solidFill>
                  <a:schemeClr val="bg2">
                    <a:lumMod val="10000"/>
                  </a:schemeClr>
                </a:solidFill>
              </a:rPr>
              <a:t>Quantitativo de alunos por bairro</a:t>
            </a:r>
            <a:endParaRPr lang="pt-BR" sz="2400" dirty="0">
              <a:solidFill>
                <a:schemeClr val="bg2">
                  <a:lumMod val="10000"/>
                </a:schemeClr>
              </a:solidFill>
            </a:endParaRPr>
          </a:p>
        </p:txBody>
      </p:sp>
      <p:sp>
        <p:nvSpPr>
          <p:cNvPr id="8" name="Espaço Reservado para Conteúdo 2"/>
          <p:cNvSpPr txBox="1">
            <a:spLocks/>
          </p:cNvSpPr>
          <p:nvPr/>
        </p:nvSpPr>
        <p:spPr>
          <a:xfrm>
            <a:off x="0" y="2095"/>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Dados Abertos</a:t>
            </a:r>
          </a:p>
          <a:p>
            <a:endParaRPr lang="pt-BR" dirty="0"/>
          </a:p>
        </p:txBody>
      </p:sp>
    </p:spTree>
    <p:extLst>
      <p:ext uri="{BB962C8B-B14F-4D97-AF65-F5344CB8AC3E}">
        <p14:creationId xmlns:p14="http://schemas.microsoft.com/office/powerpoint/2010/main" val="2069374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2095"/>
            <a:ext cx="12192000" cy="659535"/>
          </a:xfr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p>
            <a:pPr marL="0" indent="0" algn="ctr">
              <a:buNone/>
            </a:pPr>
            <a:r>
              <a:rPr lang="pt-BR" sz="3300" dirty="0">
                <a:solidFill>
                  <a:schemeClr val="accent6">
                    <a:lumMod val="20000"/>
                    <a:lumOff val="80000"/>
                  </a:schemeClr>
                </a:solidFill>
                <a:latin typeface="+mn-lt"/>
              </a:rPr>
              <a:t>Dados Abertos</a:t>
            </a:r>
          </a:p>
          <a:p>
            <a:pPr marL="0" indent="0" algn="ctr">
              <a:buNone/>
            </a:pPr>
            <a:endParaRPr lang="pt-BR" sz="3300" dirty="0">
              <a:solidFill>
                <a:schemeClr val="accent6">
                  <a:lumMod val="20000"/>
                  <a:lumOff val="80000"/>
                </a:schemeClr>
              </a:solidFill>
              <a:latin typeface="+mn-lt"/>
            </a:endParaRPr>
          </a:p>
        </p:txBody>
      </p:sp>
      <p:sp>
        <p:nvSpPr>
          <p:cNvPr id="7" name="CaixaDeTexto 6"/>
          <p:cNvSpPr txBox="1"/>
          <p:nvPr/>
        </p:nvSpPr>
        <p:spPr>
          <a:xfrm>
            <a:off x="304800" y="840143"/>
            <a:ext cx="7573108" cy="523220"/>
          </a:xfrm>
          <a:prstGeom prst="rect">
            <a:avLst/>
          </a:prstGeom>
          <a:noFill/>
        </p:spPr>
        <p:txBody>
          <a:bodyPr wrap="square" rtlCol="0">
            <a:spAutoFit/>
          </a:bodyPr>
          <a:lstStyle/>
          <a:p>
            <a:r>
              <a:rPr lang="pt-BR" sz="2800" dirty="0" smtClean="0">
                <a:cs typeface="Times New Roman" panose="02020603050405020304" pitchFamily="18" charset="0"/>
              </a:rPr>
              <a:t>ESTADO DE MINAS GERAIS</a:t>
            </a:r>
            <a:endParaRPr lang="pt-BR" dirty="0"/>
          </a:p>
        </p:txBody>
      </p:sp>
      <p:pic>
        <p:nvPicPr>
          <p:cNvPr id="2" name="Imagem 1"/>
          <p:cNvPicPr>
            <a:picLocks noChangeAspect="1"/>
          </p:cNvPicPr>
          <p:nvPr/>
        </p:nvPicPr>
        <p:blipFill>
          <a:blip r:embed="rId3"/>
          <a:stretch>
            <a:fillRect/>
          </a:stretch>
        </p:blipFill>
        <p:spPr>
          <a:xfrm>
            <a:off x="5930348" y="1619262"/>
            <a:ext cx="6013123" cy="4221980"/>
          </a:xfrm>
          <a:prstGeom prst="rect">
            <a:avLst/>
          </a:prstGeom>
        </p:spPr>
      </p:pic>
      <p:sp>
        <p:nvSpPr>
          <p:cNvPr id="5" name="CaixaDeTexto 4"/>
          <p:cNvSpPr txBox="1"/>
          <p:nvPr/>
        </p:nvSpPr>
        <p:spPr>
          <a:xfrm>
            <a:off x="459179" y="2012322"/>
            <a:ext cx="5086598" cy="1323439"/>
          </a:xfrm>
          <a:prstGeom prst="rect">
            <a:avLst/>
          </a:prstGeom>
          <a:noFill/>
        </p:spPr>
        <p:txBody>
          <a:bodyPr wrap="square" rtlCol="0">
            <a:spAutoFit/>
          </a:bodyPr>
          <a:lstStyle/>
          <a:p>
            <a:pPr algn="ctr"/>
            <a:r>
              <a:rPr lang="pt-BR" sz="3200" dirty="0" smtClean="0">
                <a:solidFill>
                  <a:srgbClr val="C00000"/>
                </a:solidFill>
                <a:cs typeface="Times New Roman" panose="02020603050405020304" pitchFamily="18" charset="0"/>
              </a:rPr>
              <a:t>15 conjuntos de dados</a:t>
            </a:r>
          </a:p>
          <a:p>
            <a:endParaRPr lang="pt-BR" sz="2400"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pt-BR" sz="2400" dirty="0" smtClean="0">
              <a:latin typeface="Times New Roman" panose="02020603050405020304" pitchFamily="18" charset="0"/>
              <a:cs typeface="Times New Roman" panose="02020603050405020304" pitchFamily="18" charset="0"/>
            </a:endParaRPr>
          </a:p>
        </p:txBody>
      </p:sp>
      <p:pic>
        <p:nvPicPr>
          <p:cNvPr id="2052" name="Picture 4" descr="Resultado de imagem para sinal de m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91" y="3514274"/>
            <a:ext cx="831850" cy="827917"/>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1352141" y="3335761"/>
            <a:ext cx="4487505" cy="1231106"/>
          </a:xfrm>
          <a:prstGeom prst="rect">
            <a:avLst/>
          </a:prstGeom>
        </p:spPr>
        <p:txBody>
          <a:bodyPr wrap="square">
            <a:spAutoFit/>
          </a:bodyPr>
          <a:lstStyle/>
          <a:p>
            <a:pPr algn="ctr"/>
            <a:endParaRPr lang="pt-BR" dirty="0">
              <a:cs typeface="Times New Roman" panose="02020603050405020304" pitchFamily="18" charset="0"/>
            </a:endParaRPr>
          </a:p>
          <a:p>
            <a:pPr algn="ctr"/>
            <a:r>
              <a:rPr lang="pt-BR" sz="2800" dirty="0">
                <a:cs typeface="Times New Roman" panose="02020603050405020304" pitchFamily="18" charset="0"/>
              </a:rPr>
              <a:t>Aumentar as informações em formato aberto</a:t>
            </a:r>
          </a:p>
        </p:txBody>
      </p:sp>
    </p:spTree>
    <p:extLst>
      <p:ext uri="{BB962C8B-B14F-4D97-AF65-F5344CB8AC3E}">
        <p14:creationId xmlns:p14="http://schemas.microsoft.com/office/powerpoint/2010/main" val="2264834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p:cNvSpPr txBox="1">
            <a:spLocks/>
          </p:cNvSpPr>
          <p:nvPr/>
        </p:nvSpPr>
        <p:spPr>
          <a:xfrm>
            <a:off x="0" y="25400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4000" dirty="0" smtClean="0">
                <a:solidFill>
                  <a:schemeClr val="accent6">
                    <a:lumMod val="20000"/>
                    <a:lumOff val="80000"/>
                  </a:schemeClr>
                </a:solidFill>
                <a:latin typeface="+mn-lt"/>
              </a:rPr>
              <a:t>           </a:t>
            </a:r>
            <a:r>
              <a:rPr lang="pt-BR" sz="3500" dirty="0" smtClean="0">
                <a:solidFill>
                  <a:schemeClr val="accent6">
                    <a:lumMod val="20000"/>
                    <a:lumOff val="80000"/>
                  </a:schemeClr>
                </a:solidFill>
                <a:latin typeface="+mn-lt"/>
              </a:rPr>
              <a:t>Plano Anual de Controle Interno - PACI</a:t>
            </a:r>
          </a:p>
          <a:p>
            <a:pPr marL="0" indent="0">
              <a:buFont typeface="Arial" panose="020B0604020202020204" pitchFamily="34" charset="0"/>
              <a:buNone/>
            </a:pPr>
            <a:endParaRPr lang="pt-BR" sz="2400" b="1" dirty="0" smtClean="0">
              <a:latin typeface="+mn-lt"/>
            </a:endParaRPr>
          </a:p>
        </p:txBody>
      </p:sp>
    </p:spTree>
    <p:extLst>
      <p:ext uri="{BB962C8B-B14F-4D97-AF65-F5344CB8AC3E}">
        <p14:creationId xmlns:p14="http://schemas.microsoft.com/office/powerpoint/2010/main" val="742802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1"/>
          <p:cNvSpPr txBox="1">
            <a:spLocks/>
          </p:cNvSpPr>
          <p:nvPr/>
        </p:nvSpPr>
        <p:spPr>
          <a:xfrm>
            <a:off x="367029" y="1461286"/>
            <a:ext cx="6852636" cy="3397316"/>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pt-BR" sz="2000" b="1" dirty="0" smtClean="0">
                <a:solidFill>
                  <a:srgbClr val="002060"/>
                </a:solidFill>
                <a:cs typeface="Times New Roman" panose="02020603050405020304" pitchFamily="18" charset="0"/>
              </a:rPr>
              <a:t>AÇÃO:</a:t>
            </a:r>
            <a:endParaRPr lang="pt-BR" sz="2000" dirty="0" smtClean="0">
              <a:solidFill>
                <a:srgbClr val="002060"/>
              </a:solidFill>
              <a:cs typeface="Times New Roman" panose="02020603050405020304" pitchFamily="18" charset="0"/>
            </a:endParaRPr>
          </a:p>
          <a:p>
            <a:pPr marL="0" indent="0" algn="just">
              <a:buNone/>
            </a:pPr>
            <a:r>
              <a:rPr lang="pt-BR" sz="2000" dirty="0" smtClean="0">
                <a:cs typeface="Times New Roman" panose="02020603050405020304" pitchFamily="18" charset="0"/>
              </a:rPr>
              <a:t>Elaboração de relatório anual de monitoramento dos links de transparência dos órgãos e entidades no exercício de 2017 do órgão/entidade.</a:t>
            </a:r>
          </a:p>
          <a:p>
            <a:pPr marL="0" indent="0" algn="just">
              <a:buNone/>
            </a:pPr>
            <a:endParaRPr lang="pt-BR" sz="2000" dirty="0" smtClean="0">
              <a:cs typeface="Times New Roman" panose="02020603050405020304" pitchFamily="18" charset="0"/>
            </a:endParaRPr>
          </a:p>
          <a:p>
            <a:pPr marL="0" indent="0" algn="just">
              <a:buNone/>
            </a:pPr>
            <a:r>
              <a:rPr lang="pt-BR" sz="2000" b="1" dirty="0" smtClean="0">
                <a:solidFill>
                  <a:srgbClr val="002060"/>
                </a:solidFill>
                <a:cs typeface="Times New Roman" panose="02020603050405020304" pitchFamily="18" charset="0"/>
              </a:rPr>
              <a:t>OBJETIVO DA AÇÃO: </a:t>
            </a:r>
          </a:p>
          <a:p>
            <a:pPr marL="0" indent="0" algn="just">
              <a:buNone/>
            </a:pPr>
            <a:r>
              <a:rPr lang="pt-BR" sz="2000" dirty="0" smtClean="0">
                <a:cs typeface="Times New Roman" panose="02020603050405020304" pitchFamily="18" charset="0"/>
              </a:rPr>
              <a:t>Informar a autoridade máxima do órgão/entidade se o mesmo vem atendendo as determinações de transparência ativa constantes do Decreto nº 45.969/2012 e </a:t>
            </a:r>
            <a:r>
              <a:rPr lang="pt-BR" sz="2000" dirty="0">
                <a:cs typeface="Times New Roman" panose="02020603050405020304" pitchFamily="18" charset="0"/>
              </a:rPr>
              <a:t> </a:t>
            </a:r>
            <a:r>
              <a:rPr lang="pt-BR" sz="2000" dirty="0" smtClean="0">
                <a:cs typeface="Times New Roman" panose="02020603050405020304" pitchFamily="18" charset="0"/>
              </a:rPr>
              <a:t>na Resolução que regulamentam os seus sítios institucionais</a:t>
            </a:r>
            <a:r>
              <a:rPr lang="pt-BR" sz="2000" dirty="0" smtClean="0"/>
              <a:t>.</a:t>
            </a:r>
          </a:p>
        </p:txBody>
      </p:sp>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Font typeface="Arial" panose="020B0604020202020204" pitchFamily="34" charset="0"/>
              <a:buNone/>
            </a:pPr>
            <a:r>
              <a:rPr lang="pt-BR" sz="3300" dirty="0" smtClean="0">
                <a:solidFill>
                  <a:schemeClr val="accent6">
                    <a:lumMod val="20000"/>
                    <a:lumOff val="80000"/>
                  </a:schemeClr>
                </a:solidFill>
                <a:latin typeface="+mn-lt"/>
              </a:rPr>
              <a:t>           Monitoramento da Transparência Ativa </a:t>
            </a:r>
          </a:p>
          <a:p>
            <a:pPr marL="0" indent="0">
              <a:buFont typeface="Arial" panose="020B0604020202020204" pitchFamily="34" charset="0"/>
              <a:buNone/>
            </a:pPr>
            <a:endParaRPr lang="pt-BR" sz="3300" b="1" dirty="0" smtClean="0">
              <a:latin typeface="+mn-lt"/>
            </a:endParaRPr>
          </a:p>
        </p:txBody>
      </p:sp>
      <p:pic>
        <p:nvPicPr>
          <p:cNvPr id="5" name="Imagem 4"/>
          <p:cNvPicPr>
            <a:picLocks noChangeAspect="1"/>
          </p:cNvPicPr>
          <p:nvPr/>
        </p:nvPicPr>
        <p:blipFill>
          <a:blip r:embed="rId3"/>
          <a:stretch>
            <a:fillRect/>
          </a:stretch>
        </p:blipFill>
        <p:spPr>
          <a:xfrm>
            <a:off x="7932452" y="1955800"/>
            <a:ext cx="3700748" cy="3063992"/>
          </a:xfrm>
          <a:prstGeom prst="rect">
            <a:avLst/>
          </a:prstGeom>
        </p:spPr>
      </p:pic>
    </p:spTree>
    <p:extLst>
      <p:ext uri="{BB962C8B-B14F-4D97-AF65-F5344CB8AC3E}">
        <p14:creationId xmlns:p14="http://schemas.microsoft.com/office/powerpoint/2010/main" val="32746131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33345" y="1009609"/>
            <a:ext cx="11481151" cy="800219"/>
          </a:xfrm>
          <a:prstGeom prst="rect">
            <a:avLst/>
          </a:prstGeom>
        </p:spPr>
        <p:txBody>
          <a:bodyPr wrap="square">
            <a:spAutoFit/>
          </a:bodyPr>
          <a:lstStyle/>
          <a:p>
            <a:pPr algn="ctr">
              <a:lnSpc>
                <a:spcPct val="115000"/>
              </a:lnSpc>
              <a:spcBef>
                <a:spcPts val="1200"/>
              </a:spcBef>
              <a:spcAft>
                <a:spcPts val="1200"/>
              </a:spcAft>
            </a:pPr>
            <a:r>
              <a:rPr lang="pt-BR" sz="2000" dirty="0" smtClean="0">
                <a:ea typeface="Calibri" panose="020F0502020204030204" pitchFamily="34" charset="0"/>
                <a:cs typeface="Times New Roman" panose="02020603050405020304" pitchFamily="18" charset="0"/>
              </a:rPr>
              <a:t>Objetivo </a:t>
            </a:r>
            <a:r>
              <a:rPr lang="pt-BR" sz="2000" dirty="0">
                <a:ea typeface="Calibri" panose="020F0502020204030204" pitchFamily="34" charset="0"/>
                <a:cs typeface="Times New Roman" panose="02020603050405020304" pitchFamily="18" charset="0"/>
              </a:rPr>
              <a:t>orientar os Unidades de Controle Interno do Poder Executivo Estadual sobre a publicação das informações previstas </a:t>
            </a:r>
            <a:r>
              <a:rPr lang="pt-BR" sz="2000" dirty="0" smtClean="0">
                <a:ea typeface="Calibri" panose="020F0502020204030204" pitchFamily="34" charset="0"/>
                <a:cs typeface="Times New Roman" panose="02020603050405020304" pitchFamily="18" charset="0"/>
              </a:rPr>
              <a:t>no </a:t>
            </a:r>
            <a:r>
              <a:rPr lang="pt-BR" sz="2000" dirty="0">
                <a:ea typeface="Calibri" panose="020F0502020204030204" pitchFamily="34" charset="0"/>
                <a:cs typeface="Times New Roman" panose="02020603050405020304" pitchFamily="18" charset="0"/>
              </a:rPr>
              <a:t>Decreto </a:t>
            </a:r>
            <a:r>
              <a:rPr lang="pt-BR" sz="2000" dirty="0" smtClean="0">
                <a:ea typeface="Calibri" panose="020F0502020204030204" pitchFamily="34" charset="0"/>
                <a:cs typeface="Times New Roman" panose="02020603050405020304" pitchFamily="18" charset="0"/>
              </a:rPr>
              <a:t>45.969 de 2012 e na </a:t>
            </a:r>
            <a:r>
              <a:rPr lang="pt-BR" sz="2000" dirty="0">
                <a:cs typeface="Times New Roman" panose="02020603050405020304" pitchFamily="18" charset="0"/>
              </a:rPr>
              <a:t>Resolução </a:t>
            </a:r>
            <a:r>
              <a:rPr lang="pt-BR" sz="2000" dirty="0" smtClean="0">
                <a:cs typeface="Times New Roman" panose="02020603050405020304" pitchFamily="18" charset="0"/>
              </a:rPr>
              <a:t>SEPLAG </a:t>
            </a:r>
            <a:r>
              <a:rPr lang="pt-BR" sz="2000" dirty="0">
                <a:cs typeface="Times New Roman" panose="02020603050405020304" pitchFamily="18" charset="0"/>
              </a:rPr>
              <a:t>nº </a:t>
            </a:r>
            <a:r>
              <a:rPr lang="pt-BR" sz="2000" dirty="0" smtClean="0">
                <a:cs typeface="Times New Roman" panose="02020603050405020304" pitchFamily="18" charset="0"/>
              </a:rPr>
              <a:t>29 de 2016.</a:t>
            </a:r>
            <a:endParaRPr lang="pt-BR" sz="2000" dirty="0" smtClean="0">
              <a:ea typeface="Calibri" panose="020F0502020204030204" pitchFamily="34" charset="0"/>
              <a:cs typeface="Times New Roman" panose="02020603050405020304" pitchFamily="18" charset="0"/>
            </a:endParaRPr>
          </a:p>
        </p:txBody>
      </p:sp>
      <p:sp>
        <p:nvSpPr>
          <p:cNvPr id="8" name="Espaço Reservado para Conteúdo 2"/>
          <p:cNvSpPr txBox="1">
            <a:spLocks/>
          </p:cNvSpPr>
          <p:nvPr/>
        </p:nvSpPr>
        <p:spPr>
          <a:xfrm>
            <a:off x="0" y="1637"/>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smtClean="0">
                <a:solidFill>
                  <a:schemeClr val="accent6">
                    <a:lumMod val="20000"/>
                    <a:lumOff val="80000"/>
                  </a:schemeClr>
                </a:solidFill>
                <a:latin typeface="+mn-lt"/>
              </a:rPr>
              <a:t>           </a:t>
            </a:r>
            <a:r>
              <a:rPr lang="pt-BR" sz="3300" dirty="0">
                <a:solidFill>
                  <a:schemeClr val="accent6">
                    <a:lumMod val="20000"/>
                    <a:lumOff val="80000"/>
                  </a:schemeClr>
                </a:solidFill>
                <a:latin typeface="+mn-lt"/>
              </a:rPr>
              <a:t>G</a:t>
            </a:r>
            <a:r>
              <a:rPr lang="pt-BR" sz="3300" dirty="0" smtClean="0">
                <a:solidFill>
                  <a:schemeClr val="accent6">
                    <a:lumMod val="20000"/>
                    <a:lumOff val="80000"/>
                  </a:schemeClr>
                </a:solidFill>
                <a:latin typeface="+mn-lt"/>
              </a:rPr>
              <a:t>uia de publicação da transparência ativa </a:t>
            </a:r>
            <a:endParaRPr lang="pt-BR" sz="3300" b="1" dirty="0" smtClean="0">
              <a:latin typeface="+mn-lt"/>
            </a:endParaRPr>
          </a:p>
        </p:txBody>
      </p:sp>
      <p:sp>
        <p:nvSpPr>
          <p:cNvPr id="10" name="Retângulo 9"/>
          <p:cNvSpPr/>
          <p:nvPr/>
        </p:nvSpPr>
        <p:spPr>
          <a:xfrm>
            <a:off x="4368800" y="3065448"/>
            <a:ext cx="6375400" cy="1755096"/>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pPr algn="ctr">
              <a:lnSpc>
                <a:spcPct val="115000"/>
              </a:lnSpc>
              <a:spcBef>
                <a:spcPts val="1200"/>
              </a:spcBef>
              <a:spcAft>
                <a:spcPts val="1200"/>
              </a:spcAft>
            </a:pPr>
            <a:r>
              <a:rPr lang="pt-BR" sz="2400" b="1" dirty="0">
                <a:solidFill>
                  <a:srgbClr val="C00000"/>
                </a:solidFill>
                <a:cs typeface="Times New Roman" panose="02020603050405020304" pitchFamily="18" charset="0"/>
              </a:rPr>
              <a:t>A ideia é verificar se os órgãos e entidades públicas estão divulgando ou não o rol mínimo de informações exigidas pela legislação vigente. </a:t>
            </a:r>
          </a:p>
        </p:txBody>
      </p:sp>
      <p:grpSp>
        <p:nvGrpSpPr>
          <p:cNvPr id="5" name="Agrupar 4"/>
          <p:cNvGrpSpPr/>
          <p:nvPr/>
        </p:nvGrpSpPr>
        <p:grpSpPr>
          <a:xfrm>
            <a:off x="433345" y="2144617"/>
            <a:ext cx="3070310" cy="3987800"/>
            <a:chOff x="8382000" y="1809828"/>
            <a:chExt cx="3070310" cy="3987800"/>
          </a:xfrm>
        </p:grpSpPr>
        <p:sp>
          <p:nvSpPr>
            <p:cNvPr id="3" name="Retângulo 2"/>
            <p:cNvSpPr/>
            <p:nvPr/>
          </p:nvSpPr>
          <p:spPr>
            <a:xfrm>
              <a:off x="8382000" y="1809828"/>
              <a:ext cx="3070310" cy="398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8382000" y="3344851"/>
              <a:ext cx="3070309" cy="2215991"/>
            </a:xfrm>
            <a:prstGeom prst="rect">
              <a:avLst/>
            </a:prstGeom>
            <a:solidFill>
              <a:schemeClr val="tx2">
                <a:lumMod val="75000"/>
              </a:schemeClr>
            </a:solidFill>
          </p:spPr>
          <p:txBody>
            <a:bodyPr wrap="square" rtlCol="0">
              <a:spAutoFit/>
            </a:bodyPr>
            <a:lstStyle/>
            <a:p>
              <a:pPr algn="r"/>
              <a:r>
                <a:rPr lang="pt-BR" sz="2400" dirty="0" smtClean="0">
                  <a:solidFill>
                    <a:schemeClr val="bg1"/>
                  </a:solidFill>
                </a:rPr>
                <a:t> </a:t>
              </a:r>
              <a:r>
                <a:rPr lang="pt-BR" sz="2800" dirty="0" smtClean="0">
                  <a:solidFill>
                    <a:schemeClr val="bg1"/>
                  </a:solidFill>
                </a:rPr>
                <a:t>Guia de Transparência Ativa </a:t>
              </a:r>
            </a:p>
            <a:p>
              <a:pPr algn="r"/>
              <a:r>
                <a:rPr lang="pt-BR" dirty="0" smtClean="0">
                  <a:solidFill>
                    <a:schemeClr val="bg1"/>
                  </a:solidFill>
                </a:rPr>
                <a:t>para os sítios eletrônicos dos órgãos e entidades do Poder Executivo</a:t>
              </a:r>
              <a:endParaRPr lang="pt-BR" dirty="0">
                <a:solidFill>
                  <a:schemeClr val="bg1"/>
                </a:solidFill>
              </a:endParaRPr>
            </a:p>
          </p:txBody>
        </p:sp>
        <p:pic>
          <p:nvPicPr>
            <p:cNvPr id="1026" name="Picture 2" descr="Resultado de imagem para transparencia ativa"/>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943612" y="1972977"/>
              <a:ext cx="2218452" cy="1323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4663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53912" y="1721460"/>
            <a:ext cx="6771502" cy="2743223"/>
          </a:xfrm>
        </p:spPr>
        <p:txBody>
          <a:bodyPr/>
          <a:lstStyle/>
          <a:p>
            <a:r>
              <a:rPr lang="pt-BR" sz="2400" dirty="0" smtClean="0">
                <a:cs typeface="Times New Roman" panose="02020603050405020304" pitchFamily="18" charset="0"/>
              </a:rPr>
              <a:t>A avaliação será realizada por meio de um </a:t>
            </a:r>
            <a:r>
              <a:rPr lang="pt-BR" sz="2400" i="1" dirty="0" err="1">
                <a:cs typeface="Times New Roman" panose="02020603050405020304" pitchFamily="18" charset="0"/>
              </a:rPr>
              <a:t>checklist</a:t>
            </a:r>
            <a:r>
              <a:rPr lang="pt-BR" sz="2400" dirty="0">
                <a:cs typeface="Times New Roman" panose="02020603050405020304" pitchFamily="18" charset="0"/>
              </a:rPr>
              <a:t>, ou seja, uma tabela de </a:t>
            </a:r>
            <a:r>
              <a:rPr lang="pt-BR" sz="2400" dirty="0" smtClean="0">
                <a:cs typeface="Times New Roman" panose="02020603050405020304" pitchFamily="18" charset="0"/>
              </a:rPr>
              <a:t>verificação;</a:t>
            </a:r>
          </a:p>
          <a:p>
            <a:endParaRPr lang="pt-BR" sz="1000" dirty="0" smtClean="0">
              <a:cs typeface="Times New Roman" panose="02020603050405020304" pitchFamily="18" charset="0"/>
            </a:endParaRPr>
          </a:p>
          <a:p>
            <a:r>
              <a:rPr lang="pt-BR" sz="2400" dirty="0" smtClean="0">
                <a:cs typeface="Times New Roman" panose="02020603050405020304" pitchFamily="18" charset="0"/>
              </a:rPr>
              <a:t>Será verificados os itens estabelecidos nas legislações;</a:t>
            </a:r>
          </a:p>
          <a:p>
            <a:endParaRPr lang="pt-BR" sz="1000" dirty="0" smtClean="0">
              <a:cs typeface="Times New Roman" panose="02020603050405020304" pitchFamily="18" charset="0"/>
            </a:endParaRPr>
          </a:p>
          <a:p>
            <a:r>
              <a:rPr lang="pt-BR" sz="2400" dirty="0" smtClean="0">
                <a:cs typeface="Times New Roman" panose="02020603050405020304" pitchFamily="18" charset="0"/>
              </a:rPr>
              <a:t>Verificar se os links estão sendo direcionados corretamente.</a:t>
            </a:r>
            <a:endParaRPr lang="pt-BR" sz="2800" dirty="0"/>
          </a:p>
        </p:txBody>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           Plano Anual de Controle Interno - PACI</a:t>
            </a:r>
          </a:p>
          <a:p>
            <a:pPr marL="0" indent="0" algn="ctr">
              <a:buFont typeface="Arial" panose="020B0604020202020204" pitchFamily="34" charset="0"/>
              <a:buNone/>
            </a:pPr>
            <a:endParaRPr lang="pt-BR" sz="3300" b="1" dirty="0" smtClean="0">
              <a:latin typeface="+mn-lt"/>
            </a:endParaRPr>
          </a:p>
        </p:txBody>
      </p:sp>
      <p:pic>
        <p:nvPicPr>
          <p:cNvPr id="6" name="Imagem 5"/>
          <p:cNvPicPr>
            <a:picLocks noChangeAspect="1"/>
          </p:cNvPicPr>
          <p:nvPr/>
        </p:nvPicPr>
        <p:blipFill>
          <a:blip r:embed="rId3"/>
          <a:stretch>
            <a:fillRect/>
          </a:stretch>
        </p:blipFill>
        <p:spPr>
          <a:xfrm>
            <a:off x="766119" y="960862"/>
            <a:ext cx="4287793" cy="5339367"/>
          </a:xfrm>
          <a:prstGeom prst="rect">
            <a:avLst/>
          </a:prstGeom>
        </p:spPr>
      </p:pic>
    </p:spTree>
    <p:extLst>
      <p:ext uri="{BB962C8B-B14F-4D97-AF65-F5344CB8AC3E}">
        <p14:creationId xmlns:p14="http://schemas.microsoft.com/office/powerpoint/2010/main" val="19953326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Sítios Institucionais</a:t>
            </a:r>
          </a:p>
          <a:p>
            <a:pPr marL="0" indent="0" algn="ctr">
              <a:buFont typeface="Arial" panose="020B0604020202020204" pitchFamily="34" charset="0"/>
              <a:buNone/>
            </a:pPr>
            <a:endParaRPr lang="pt-BR" sz="3300" b="1" dirty="0" smtClean="0">
              <a:latin typeface="+mn-lt"/>
            </a:endParaRPr>
          </a:p>
        </p:txBody>
      </p:sp>
      <p:grpSp>
        <p:nvGrpSpPr>
          <p:cNvPr id="5" name="Agrupar 4"/>
          <p:cNvGrpSpPr/>
          <p:nvPr/>
        </p:nvGrpSpPr>
        <p:grpSpPr>
          <a:xfrm>
            <a:off x="1419225" y="849093"/>
            <a:ext cx="8898482" cy="5155922"/>
            <a:chOff x="1376362" y="548842"/>
            <a:chExt cx="9353550" cy="5415230"/>
          </a:xfrm>
        </p:grpSpPr>
        <p:pic>
          <p:nvPicPr>
            <p:cNvPr id="2" name="Imagem 1"/>
            <p:cNvPicPr>
              <a:picLocks noChangeAspect="1"/>
            </p:cNvPicPr>
            <p:nvPr/>
          </p:nvPicPr>
          <p:blipFill rotWithShape="1">
            <a:blip r:embed="rId3"/>
            <a:srcRect b="25673"/>
            <a:stretch/>
          </p:blipFill>
          <p:spPr>
            <a:xfrm>
              <a:off x="1376362" y="1791430"/>
              <a:ext cx="9353550" cy="4172642"/>
            </a:xfrm>
            <a:prstGeom prst="rect">
              <a:avLst/>
            </a:prstGeom>
          </p:spPr>
        </p:pic>
        <p:pic>
          <p:nvPicPr>
            <p:cNvPr id="3" name="Imagem 2"/>
            <p:cNvPicPr>
              <a:picLocks noChangeAspect="1"/>
            </p:cNvPicPr>
            <p:nvPr/>
          </p:nvPicPr>
          <p:blipFill>
            <a:blip r:embed="rId4"/>
            <a:stretch>
              <a:fillRect/>
            </a:stretch>
          </p:blipFill>
          <p:spPr>
            <a:xfrm>
              <a:off x="1376362" y="548842"/>
              <a:ext cx="9353550" cy="1981200"/>
            </a:xfrm>
            <a:prstGeom prst="rect">
              <a:avLst/>
            </a:prstGeom>
          </p:spPr>
        </p:pic>
      </p:grpSp>
      <p:pic>
        <p:nvPicPr>
          <p:cNvPr id="7" name="Imagem 6"/>
          <p:cNvPicPr>
            <a:picLocks noChangeAspect="1"/>
          </p:cNvPicPr>
          <p:nvPr/>
        </p:nvPicPr>
        <p:blipFill>
          <a:blip r:embed="rId5"/>
          <a:stretch>
            <a:fillRect/>
          </a:stretch>
        </p:blipFill>
        <p:spPr>
          <a:xfrm>
            <a:off x="1908197" y="877411"/>
            <a:ext cx="7920538" cy="5032755"/>
          </a:xfrm>
          <a:prstGeom prst="rect">
            <a:avLst/>
          </a:prstGeom>
        </p:spPr>
      </p:pic>
    </p:spTree>
    <p:extLst>
      <p:ext uri="{BB962C8B-B14F-4D97-AF65-F5344CB8AC3E}">
        <p14:creationId xmlns:p14="http://schemas.microsoft.com/office/powerpoint/2010/main" val="8178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506758" y="4106333"/>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a:off x="238298" y="3072812"/>
            <a:ext cx="1980000"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1209787"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4" name="CaixaDeTexto 43"/>
          <p:cNvSpPr txBox="1"/>
          <p:nvPr/>
        </p:nvSpPr>
        <p:spPr>
          <a:xfrm>
            <a:off x="580666"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1150237"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2518549" y="1229282"/>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218298" y="3088395"/>
            <a:ext cx="1980000" cy="3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3214708" y="2100102"/>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2550633" y="1556867"/>
            <a:ext cx="1366092" cy="769441"/>
          </a:xfrm>
          <a:prstGeom prst="rect">
            <a:avLst/>
          </a:prstGeom>
          <a:noFill/>
        </p:spPr>
        <p:txBody>
          <a:bodyPr wrap="square" rtlCol="0">
            <a:spAutoFit/>
          </a:bodyPr>
          <a:lstStyle/>
          <a:p>
            <a:pPr algn="ctr"/>
            <a:r>
              <a:rPr lang="pt-BR" sz="1600" b="1" dirty="0" smtClean="0">
                <a:solidFill>
                  <a:schemeClr val="bg2">
                    <a:lumMod val="90000"/>
                  </a:schemeClr>
                </a:solidFill>
                <a:latin typeface="Calibri" pitchFamily="34" charset="0"/>
                <a:cs typeface="Calibri" pitchFamily="34" charset="0"/>
              </a:rPr>
              <a:t>Constituição Federal </a:t>
            </a:r>
            <a:endParaRPr lang="pt-BR" sz="1600" dirty="0" smtClean="0">
              <a:solidFill>
                <a:schemeClr val="bg2">
                  <a:lumMod val="90000"/>
                </a:schemeClr>
              </a:solidFill>
              <a:latin typeface="Calibri" pitchFamily="34" charset="0"/>
              <a:cs typeface="Calibri" pitchFamily="34" charset="0"/>
            </a:endParaRPr>
          </a:p>
          <a:p>
            <a:pPr algn="ctr"/>
            <a:endParaRPr lang="pt-BR" sz="1200" dirty="0"/>
          </a:p>
        </p:txBody>
      </p:sp>
      <p:sp>
        <p:nvSpPr>
          <p:cNvPr id="15" name="Elipse 14"/>
          <p:cNvSpPr/>
          <p:nvPr/>
        </p:nvSpPr>
        <p:spPr>
          <a:xfrm>
            <a:off x="3146060"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2463014" y="3459743"/>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1988</a:t>
            </a:r>
            <a:endParaRPr lang="pt-BR" sz="3200" dirty="0">
              <a:solidFill>
                <a:schemeClr val="accent6">
                  <a:lumMod val="20000"/>
                  <a:lumOff val="80000"/>
                </a:schemeClr>
              </a:solidFill>
              <a:latin typeface="AR CENA" panose="02000000000000000000" pitchFamily="2" charset="0"/>
            </a:endParaRPr>
          </a:p>
        </p:txBody>
      </p:sp>
      <p:sp>
        <p:nvSpPr>
          <p:cNvPr id="18" name="Elipse 17"/>
          <p:cNvSpPr/>
          <p:nvPr/>
        </p:nvSpPr>
        <p:spPr>
          <a:xfrm>
            <a:off x="4591693" y="4121873"/>
            <a:ext cx="1440000" cy="14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4201780" y="3088352"/>
            <a:ext cx="2085411" cy="363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5294722" y="3163409"/>
            <a:ext cx="12101" cy="980502"/>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4666568" y="4587957"/>
            <a:ext cx="1366092" cy="507831"/>
          </a:xfrm>
          <a:prstGeom prst="rect">
            <a:avLst/>
          </a:prstGeom>
          <a:noFill/>
        </p:spPr>
        <p:txBody>
          <a:bodyPr wrap="square" rtlCol="0">
            <a:spAutoFit/>
          </a:bodyPr>
          <a:lstStyle/>
          <a:p>
            <a:pPr algn="ctr"/>
            <a:r>
              <a:rPr lang="pt-BR" sz="1500" b="1" dirty="0" smtClean="0">
                <a:solidFill>
                  <a:schemeClr val="bg2">
                    <a:lumMod val="90000"/>
                  </a:schemeClr>
                </a:solidFill>
                <a:latin typeface="Calibri" pitchFamily="34" charset="0"/>
                <a:cs typeface="Calibri" pitchFamily="34" charset="0"/>
              </a:rPr>
              <a:t>LC 101 - LRF</a:t>
            </a:r>
            <a:endParaRPr lang="pt-BR" sz="1500" dirty="0" smtClean="0">
              <a:solidFill>
                <a:schemeClr val="bg2">
                  <a:lumMod val="90000"/>
                </a:schemeClr>
              </a:solidFill>
              <a:latin typeface="Calibri" pitchFamily="34" charset="0"/>
              <a:cs typeface="Calibri" pitchFamily="34" charset="0"/>
            </a:endParaRPr>
          </a:p>
          <a:p>
            <a:pPr algn="ctr"/>
            <a:endParaRPr lang="pt-BR" sz="1200" dirty="0"/>
          </a:p>
        </p:txBody>
      </p:sp>
      <p:sp>
        <p:nvSpPr>
          <p:cNvPr id="22" name="Elipse 21"/>
          <p:cNvSpPr/>
          <p:nvPr/>
        </p:nvSpPr>
        <p:spPr>
          <a:xfrm>
            <a:off x="5235172" y="319815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4611675" y="2439679"/>
            <a:ext cx="1366092" cy="584775"/>
          </a:xfrm>
          <a:prstGeom prst="rect">
            <a:avLst/>
          </a:prstGeom>
          <a:noFill/>
        </p:spPr>
        <p:txBody>
          <a:bodyPr wrap="square" rtlCol="0">
            <a:spAutoFit/>
          </a:bodyPr>
          <a:lstStyle/>
          <a:p>
            <a:pPr algn="ctr"/>
            <a:r>
              <a:rPr lang="pt-BR" sz="3200" dirty="0" smtClean="0">
                <a:solidFill>
                  <a:schemeClr val="accent2">
                    <a:lumMod val="20000"/>
                    <a:lumOff val="80000"/>
                  </a:schemeClr>
                </a:solidFill>
                <a:latin typeface="AR CENA" panose="02000000000000000000" pitchFamily="2" charset="0"/>
              </a:rPr>
              <a:t>2000</a:t>
            </a:r>
            <a:endParaRPr lang="pt-BR" sz="3200" dirty="0">
              <a:solidFill>
                <a:schemeClr val="accent2">
                  <a:lumMod val="20000"/>
                  <a:lumOff val="80000"/>
                </a:schemeClr>
              </a:solidFill>
              <a:latin typeface="AR CENA" panose="02000000000000000000" pitchFamily="2" charset="0"/>
            </a:endParaRPr>
          </a:p>
        </p:txBody>
      </p:sp>
      <p:sp>
        <p:nvSpPr>
          <p:cNvPr id="25" name="Elipse 24"/>
          <p:cNvSpPr/>
          <p:nvPr/>
        </p:nvSpPr>
        <p:spPr>
          <a:xfrm>
            <a:off x="6602224" y="1213699"/>
            <a:ext cx="1440000" cy="144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6301973" y="3072812"/>
            <a:ext cx="1980000" cy="36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p:cNvSpPr txBox="1"/>
          <p:nvPr/>
        </p:nvSpPr>
        <p:spPr>
          <a:xfrm>
            <a:off x="6615337" y="1707268"/>
            <a:ext cx="1366092" cy="584775"/>
          </a:xfrm>
          <a:prstGeom prst="rect">
            <a:avLst/>
          </a:prstGeom>
          <a:noFill/>
        </p:spPr>
        <p:txBody>
          <a:bodyPr wrap="square" rtlCol="0">
            <a:spAutoFit/>
          </a:bodyPr>
          <a:lstStyle/>
          <a:p>
            <a:pPr algn="ctr"/>
            <a:r>
              <a:rPr lang="pt-BR" sz="2000" b="1" dirty="0" smtClean="0">
                <a:solidFill>
                  <a:schemeClr val="bg1"/>
                </a:solidFill>
                <a:cs typeface="Calibri" pitchFamily="34" charset="0"/>
              </a:rPr>
              <a:t>LC 131</a:t>
            </a:r>
            <a:endParaRPr lang="pt-BR" sz="2000" dirty="0" smtClean="0">
              <a:solidFill>
                <a:schemeClr val="bg1"/>
              </a:solidFill>
              <a:cs typeface="Calibri" pitchFamily="34" charset="0"/>
            </a:endParaRPr>
          </a:p>
          <a:p>
            <a:pPr algn="ctr"/>
            <a:endParaRPr lang="pt-BR" sz="1200" dirty="0"/>
          </a:p>
        </p:txBody>
      </p:sp>
      <p:cxnSp>
        <p:nvCxnSpPr>
          <p:cNvPr id="29" name="Conector reto 28"/>
          <p:cNvCxnSpPr/>
          <p:nvPr/>
        </p:nvCxnSpPr>
        <p:spPr>
          <a:xfrm>
            <a:off x="7337710" y="2217650"/>
            <a:ext cx="12101" cy="980502"/>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Elipse 29"/>
          <p:cNvSpPr/>
          <p:nvPr/>
        </p:nvSpPr>
        <p:spPr>
          <a:xfrm>
            <a:off x="7282953"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p:cNvSpPr txBox="1"/>
          <p:nvPr/>
        </p:nvSpPr>
        <p:spPr>
          <a:xfrm>
            <a:off x="6710194" y="3559136"/>
            <a:ext cx="1366092" cy="584775"/>
          </a:xfrm>
          <a:prstGeom prst="rect">
            <a:avLst/>
          </a:prstGeom>
          <a:noFill/>
        </p:spPr>
        <p:txBody>
          <a:bodyPr wrap="square" rtlCol="0">
            <a:spAutoFit/>
          </a:bodyPr>
          <a:lstStyle/>
          <a:p>
            <a:pPr algn="ctr"/>
            <a:r>
              <a:rPr lang="pt-BR" sz="3200" dirty="0" smtClean="0">
                <a:solidFill>
                  <a:schemeClr val="tx2"/>
                </a:solidFill>
                <a:latin typeface="AR CENA" panose="02000000000000000000" pitchFamily="2" charset="0"/>
              </a:rPr>
              <a:t>2009</a:t>
            </a:r>
            <a:endParaRPr lang="pt-BR" sz="3200" dirty="0">
              <a:solidFill>
                <a:schemeClr val="tx2"/>
              </a:solidFill>
              <a:latin typeface="AR CENA" panose="02000000000000000000" pitchFamily="2" charset="0"/>
            </a:endParaRPr>
          </a:p>
        </p:txBody>
      </p:sp>
      <p:sp>
        <p:nvSpPr>
          <p:cNvPr id="32" name="CaixaDeTexto 31"/>
          <p:cNvSpPr txBox="1"/>
          <p:nvPr/>
        </p:nvSpPr>
        <p:spPr>
          <a:xfrm>
            <a:off x="6301973" y="4329520"/>
            <a:ext cx="4165860" cy="1600438"/>
          </a:xfrm>
          <a:prstGeom prst="rect">
            <a:avLst/>
          </a:prstGeom>
          <a:noFill/>
        </p:spPr>
        <p:txBody>
          <a:bodyPr wrap="square" rtlCol="0">
            <a:spAutoFit/>
          </a:bodyPr>
          <a:lstStyle/>
          <a:p>
            <a:pPr algn="ctr"/>
            <a:r>
              <a:rPr lang="pt-BR" sz="1600" dirty="0" smtClean="0">
                <a:cs typeface="Calibri" pitchFamily="34" charset="0"/>
              </a:rPr>
              <a:t>Disponibilização da execução orçamentária e financeira em </a:t>
            </a:r>
            <a:r>
              <a:rPr lang="pt-BR" sz="1600" b="1" dirty="0" smtClean="0">
                <a:cs typeface="Calibri" pitchFamily="34" charset="0"/>
              </a:rPr>
              <a:t>TEMPO REAL</a:t>
            </a:r>
          </a:p>
          <a:p>
            <a:pPr algn="ctr"/>
            <a:endParaRPr lang="pt-BR" sz="1600" dirty="0" smtClean="0">
              <a:cs typeface="Calibri" pitchFamily="34" charset="0"/>
            </a:endParaRPr>
          </a:p>
          <a:p>
            <a:pPr algn="ctr"/>
            <a:endParaRPr lang="pt-BR" sz="1600" dirty="0">
              <a:cs typeface="Calibri" pitchFamily="34" charset="0"/>
            </a:endParaRPr>
          </a:p>
          <a:p>
            <a:pPr algn="ctr"/>
            <a:r>
              <a:rPr lang="pt-BR" sz="1600" b="1" dirty="0" smtClean="0">
                <a:cs typeface="Calibri" pitchFamily="34" charset="0"/>
              </a:rPr>
              <a:t>PORTAL DA TRANSPARÊNCIA</a:t>
            </a:r>
            <a:endParaRPr lang="pt-BR" sz="1600" b="1" dirty="0">
              <a:cs typeface="Calibri" pitchFamily="34" charset="0"/>
            </a:endParaRPr>
          </a:p>
          <a:p>
            <a:pPr algn="ctr"/>
            <a:endParaRPr lang="pt-BR" dirty="0"/>
          </a:p>
        </p:txBody>
      </p:sp>
      <p:cxnSp>
        <p:nvCxnSpPr>
          <p:cNvPr id="3" name="Conector de seta reta 2"/>
          <p:cNvCxnSpPr/>
          <p:nvPr/>
        </p:nvCxnSpPr>
        <p:spPr>
          <a:xfrm>
            <a:off x="8281973" y="4904192"/>
            <a:ext cx="0" cy="3831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4" name="Imagem 33"/>
          <p:cNvPicPr>
            <a:picLocks noChangeAspect="1"/>
          </p:cNvPicPr>
          <p:nvPr/>
        </p:nvPicPr>
        <p:blipFill>
          <a:blip r:embed="rId3"/>
          <a:stretch>
            <a:fillRect/>
          </a:stretch>
        </p:blipFill>
        <p:spPr>
          <a:xfrm>
            <a:off x="8666681" y="1027355"/>
            <a:ext cx="3094350" cy="2060997"/>
          </a:xfrm>
          <a:prstGeom prst="rect">
            <a:avLst/>
          </a:prstGeom>
        </p:spPr>
      </p:pic>
      <p:sp>
        <p:nvSpPr>
          <p:cNvPr id="35" name="CaixaDeTexto 34"/>
          <p:cNvSpPr txBox="1"/>
          <p:nvPr/>
        </p:nvSpPr>
        <p:spPr>
          <a:xfrm>
            <a:off x="538842" y="4433918"/>
            <a:ext cx="1366092" cy="830997"/>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33"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Tree>
    <p:extLst>
      <p:ext uri="{BB962C8B-B14F-4D97-AF65-F5344CB8AC3E}">
        <p14:creationId xmlns:p14="http://schemas.microsoft.com/office/powerpoint/2010/main" val="14328974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1212873" y="594885"/>
            <a:ext cx="9032254" cy="5324652"/>
          </a:xfrm>
          <a:prstGeom prst="rect">
            <a:avLst/>
          </a:prstGeom>
        </p:spPr>
      </p:pic>
      <p:pic>
        <p:nvPicPr>
          <p:cNvPr id="5" name="Imagem 4"/>
          <p:cNvPicPr>
            <a:picLocks noChangeAspect="1"/>
          </p:cNvPicPr>
          <p:nvPr/>
        </p:nvPicPr>
        <p:blipFill>
          <a:blip r:embed="rId4"/>
          <a:stretch>
            <a:fillRect/>
          </a:stretch>
        </p:blipFill>
        <p:spPr>
          <a:xfrm>
            <a:off x="1212873" y="3564483"/>
            <a:ext cx="9267825" cy="2447925"/>
          </a:xfrm>
          <a:prstGeom prst="rect">
            <a:avLst/>
          </a:prstGeom>
        </p:spPr>
      </p:pic>
      <p:pic>
        <p:nvPicPr>
          <p:cNvPr id="6" name="Imagem 5"/>
          <p:cNvPicPr>
            <a:picLocks noChangeAspect="1"/>
          </p:cNvPicPr>
          <p:nvPr/>
        </p:nvPicPr>
        <p:blipFill>
          <a:blip r:embed="rId5"/>
          <a:stretch>
            <a:fillRect/>
          </a:stretch>
        </p:blipFill>
        <p:spPr>
          <a:xfrm>
            <a:off x="2341585" y="1254420"/>
            <a:ext cx="7010400" cy="4419600"/>
          </a:xfrm>
          <a:prstGeom prst="rect">
            <a:avLst/>
          </a:prstGeom>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Sítios Institucionais</a:t>
            </a:r>
          </a:p>
          <a:p>
            <a:pPr marL="0" indent="0" algn="ctr">
              <a:buFont typeface="Arial" panose="020B0604020202020204" pitchFamily="34" charset="0"/>
              <a:buNone/>
            </a:pPr>
            <a:endParaRPr lang="pt-BR" sz="3300" b="1" dirty="0" smtClean="0">
              <a:latin typeface="+mn-lt"/>
            </a:endParaRPr>
          </a:p>
        </p:txBody>
      </p:sp>
      <p:pic>
        <p:nvPicPr>
          <p:cNvPr id="2" name="Imagem 1"/>
          <p:cNvPicPr>
            <a:picLocks noChangeAspect="1"/>
          </p:cNvPicPr>
          <p:nvPr/>
        </p:nvPicPr>
        <p:blipFill>
          <a:blip r:embed="rId6"/>
          <a:stretch>
            <a:fillRect/>
          </a:stretch>
        </p:blipFill>
        <p:spPr>
          <a:xfrm>
            <a:off x="1212873" y="726033"/>
            <a:ext cx="9429750" cy="5286375"/>
          </a:xfrm>
          <a:prstGeom prst="rect">
            <a:avLst/>
          </a:prstGeom>
        </p:spPr>
      </p:pic>
    </p:spTree>
    <p:extLst>
      <p:ext uri="{BB962C8B-B14F-4D97-AF65-F5344CB8AC3E}">
        <p14:creationId xmlns:p14="http://schemas.microsoft.com/office/powerpoint/2010/main" val="372510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Sítios Institucionais</a:t>
            </a:r>
          </a:p>
          <a:p>
            <a:pPr marL="0" indent="0" algn="ctr">
              <a:buFont typeface="Arial" panose="020B0604020202020204" pitchFamily="34" charset="0"/>
              <a:buNone/>
            </a:pPr>
            <a:endParaRPr lang="pt-BR" sz="3300" b="1" dirty="0" smtClean="0">
              <a:latin typeface="+mn-lt"/>
            </a:endParaRPr>
          </a:p>
        </p:txBody>
      </p:sp>
      <p:pic>
        <p:nvPicPr>
          <p:cNvPr id="2" name="Imagem 1"/>
          <p:cNvPicPr>
            <a:picLocks noChangeAspect="1"/>
          </p:cNvPicPr>
          <p:nvPr/>
        </p:nvPicPr>
        <p:blipFill>
          <a:blip r:embed="rId3"/>
          <a:stretch>
            <a:fillRect/>
          </a:stretch>
        </p:blipFill>
        <p:spPr>
          <a:xfrm>
            <a:off x="2062753" y="850945"/>
            <a:ext cx="7714106" cy="5132012"/>
          </a:xfrm>
          <a:prstGeom prst="rect">
            <a:avLst/>
          </a:prstGeom>
        </p:spPr>
      </p:pic>
      <p:pic>
        <p:nvPicPr>
          <p:cNvPr id="5" name="Imagem 4"/>
          <p:cNvPicPr>
            <a:picLocks noChangeAspect="1"/>
          </p:cNvPicPr>
          <p:nvPr/>
        </p:nvPicPr>
        <p:blipFill>
          <a:blip r:embed="rId4"/>
          <a:stretch>
            <a:fillRect/>
          </a:stretch>
        </p:blipFill>
        <p:spPr>
          <a:xfrm>
            <a:off x="1936294" y="894289"/>
            <a:ext cx="7967023" cy="5088668"/>
          </a:xfrm>
          <a:prstGeom prst="rect">
            <a:avLst/>
          </a:prstGeom>
        </p:spPr>
      </p:pic>
    </p:spTree>
    <p:extLst>
      <p:ext uri="{BB962C8B-B14F-4D97-AF65-F5344CB8AC3E}">
        <p14:creationId xmlns:p14="http://schemas.microsoft.com/office/powerpoint/2010/main" val="2446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2613355" y="659535"/>
            <a:ext cx="6317054" cy="5583696"/>
          </a:xfrm>
          <a:prstGeom prst="rect">
            <a:avLst/>
          </a:prstGeom>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Sítios Institucionais</a:t>
            </a:r>
          </a:p>
          <a:p>
            <a:pPr marL="0" indent="0" algn="ctr">
              <a:buFont typeface="Arial" panose="020B0604020202020204" pitchFamily="34" charset="0"/>
              <a:buNone/>
            </a:pPr>
            <a:endParaRPr lang="pt-BR" sz="3300" b="1" dirty="0" smtClean="0">
              <a:latin typeface="+mn-lt"/>
            </a:endParaRPr>
          </a:p>
        </p:txBody>
      </p:sp>
      <p:pic>
        <p:nvPicPr>
          <p:cNvPr id="6" name="Imagem 5"/>
          <p:cNvPicPr>
            <a:picLocks noChangeAspect="1"/>
          </p:cNvPicPr>
          <p:nvPr/>
        </p:nvPicPr>
        <p:blipFill>
          <a:blip r:embed="rId4"/>
          <a:stretch>
            <a:fillRect/>
          </a:stretch>
        </p:blipFill>
        <p:spPr>
          <a:xfrm>
            <a:off x="1905804" y="992708"/>
            <a:ext cx="7277100" cy="4943475"/>
          </a:xfrm>
          <a:prstGeom prst="rect">
            <a:avLst/>
          </a:prstGeom>
        </p:spPr>
      </p:pic>
    </p:spTree>
    <p:extLst>
      <p:ext uri="{BB962C8B-B14F-4D97-AF65-F5344CB8AC3E}">
        <p14:creationId xmlns:p14="http://schemas.microsoft.com/office/powerpoint/2010/main" val="40920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2206370" y="746823"/>
            <a:ext cx="7528996" cy="5053115"/>
          </a:xfrm>
          <a:prstGeom prst="rect">
            <a:avLst/>
          </a:prstGeom>
        </p:spPr>
      </p:pic>
      <p:pic>
        <p:nvPicPr>
          <p:cNvPr id="5" name="Imagem 4"/>
          <p:cNvPicPr>
            <a:picLocks noChangeAspect="1"/>
          </p:cNvPicPr>
          <p:nvPr/>
        </p:nvPicPr>
        <p:blipFill>
          <a:blip r:embed="rId4"/>
          <a:stretch>
            <a:fillRect/>
          </a:stretch>
        </p:blipFill>
        <p:spPr>
          <a:xfrm>
            <a:off x="1291970" y="746823"/>
            <a:ext cx="8877300" cy="4857750"/>
          </a:xfrm>
          <a:prstGeom prst="rect">
            <a:avLst/>
          </a:prstGeom>
        </p:spPr>
      </p:pic>
      <p:pic>
        <p:nvPicPr>
          <p:cNvPr id="6" name="Imagem 5"/>
          <p:cNvPicPr>
            <a:picLocks noChangeAspect="1"/>
          </p:cNvPicPr>
          <p:nvPr/>
        </p:nvPicPr>
        <p:blipFill>
          <a:blip r:embed="rId5"/>
          <a:stretch>
            <a:fillRect/>
          </a:stretch>
        </p:blipFill>
        <p:spPr>
          <a:xfrm>
            <a:off x="1856096" y="946852"/>
            <a:ext cx="8011235" cy="4940374"/>
          </a:xfrm>
          <a:prstGeom prst="rect">
            <a:avLst/>
          </a:prstGeom>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smtClean="0">
                <a:solidFill>
                  <a:schemeClr val="accent6">
                    <a:lumMod val="20000"/>
                    <a:lumOff val="80000"/>
                  </a:schemeClr>
                </a:solidFill>
                <a:latin typeface="+mn-lt"/>
              </a:rPr>
              <a:t>Sítios Institucionais</a:t>
            </a:r>
          </a:p>
          <a:p>
            <a:pPr marL="0" indent="0" algn="ctr">
              <a:buFont typeface="Arial" panose="020B0604020202020204" pitchFamily="34" charset="0"/>
              <a:buNone/>
            </a:pPr>
            <a:endParaRPr lang="pt-BR" sz="3300" b="1" dirty="0" smtClean="0">
              <a:latin typeface="+mn-lt"/>
            </a:endParaRPr>
          </a:p>
        </p:txBody>
      </p:sp>
    </p:spTree>
    <p:extLst>
      <p:ext uri="{BB962C8B-B14F-4D97-AF65-F5344CB8AC3E}">
        <p14:creationId xmlns:p14="http://schemas.microsoft.com/office/powerpoint/2010/main" val="32381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l="20546" t="3460" b="4848"/>
          <a:stretch/>
        </p:blipFill>
        <p:spPr>
          <a:xfrm>
            <a:off x="0" y="1618734"/>
            <a:ext cx="12192000" cy="2827218"/>
          </a:xfrm>
          <a:prstGeom prst="rect">
            <a:avLst/>
          </a:prstGeom>
        </p:spPr>
      </p:pic>
      <p:sp>
        <p:nvSpPr>
          <p:cNvPr id="4" name="CaixaDeTexto 3"/>
          <p:cNvSpPr txBox="1"/>
          <p:nvPr/>
        </p:nvSpPr>
        <p:spPr>
          <a:xfrm>
            <a:off x="0" y="2009932"/>
            <a:ext cx="7587049" cy="861774"/>
          </a:xfrm>
          <a:prstGeom prst="rect">
            <a:avLst/>
          </a:prstGeom>
          <a:noFill/>
        </p:spPr>
        <p:txBody>
          <a:bodyPr wrap="square" rtlCol="0">
            <a:spAutoFit/>
          </a:bodyPr>
          <a:lstStyle/>
          <a:p>
            <a:pPr algn="ctr"/>
            <a:r>
              <a:rPr lang="pt-BR" sz="5000" b="1" dirty="0" smtClean="0">
                <a:solidFill>
                  <a:schemeClr val="bg1"/>
                </a:solidFill>
                <a:latin typeface="Arial" panose="020B0604020202020204" pitchFamily="34" charset="0"/>
                <a:cs typeface="Arial" panose="020B0604020202020204" pitchFamily="34" charset="0"/>
              </a:rPr>
              <a:t>Transparência Passiva</a:t>
            </a:r>
            <a:endParaRPr lang="pt-BR" sz="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8657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ângulo 3"/>
          <p:cNvSpPr>
            <a:spLocks noChangeArrowheads="1"/>
          </p:cNvSpPr>
          <p:nvPr/>
        </p:nvSpPr>
        <p:spPr bwMode="auto">
          <a:xfrm>
            <a:off x="2893220" y="2861074"/>
            <a:ext cx="61650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pt-BR" sz="1350"/>
              <a:t/>
            </a:r>
            <a:br>
              <a:rPr lang="pt-BR" altLang="pt-BR" sz="1350"/>
            </a:br>
            <a:endParaRPr lang="pt-BR" altLang="pt-BR" sz="1350"/>
          </a:p>
        </p:txBody>
      </p:sp>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smtClean="0">
                <a:latin typeface="Arial" panose="020B0604020202020204" pitchFamily="34" charset="0"/>
                <a:cs typeface="Arial" panose="020B0604020202020204" pitchFamily="34" charset="0"/>
              </a:rPr>
              <a:t>Transparência Passiva</a:t>
            </a:r>
            <a:endParaRPr lang="pt-BR" sz="3300" dirty="0">
              <a:latin typeface="Arial" panose="020B0604020202020204" pitchFamily="34" charset="0"/>
              <a:cs typeface="Arial" panose="020B0604020202020204" pitchFamily="34" charset="0"/>
            </a:endParaRPr>
          </a:p>
          <a:p>
            <a:endParaRPr lang="pt-BR" dirty="0"/>
          </a:p>
        </p:txBody>
      </p:sp>
      <p:sp>
        <p:nvSpPr>
          <p:cNvPr id="6" name="Retângulo 5"/>
          <p:cNvSpPr/>
          <p:nvPr/>
        </p:nvSpPr>
        <p:spPr>
          <a:xfrm>
            <a:off x="2081125" y="1092449"/>
            <a:ext cx="8386010" cy="1015663"/>
          </a:xfrm>
          <a:prstGeom prst="rect">
            <a:avLst/>
          </a:prstGeom>
        </p:spPr>
        <p:txBody>
          <a:bodyPr wrap="square">
            <a:spAutoFit/>
          </a:bodyPr>
          <a:lstStyle/>
          <a:p>
            <a:r>
              <a:rPr lang="pt-BR" sz="3000" dirty="0">
                <a:latin typeface="Arial" panose="020B0604020202020204" pitchFamily="34" charset="0"/>
                <a:cs typeface="Arial" panose="020B0604020202020204" pitchFamily="34" charset="0"/>
              </a:rPr>
              <a:t>Divulgação de informações em atendimento às solicitações da sociedade.</a:t>
            </a:r>
          </a:p>
        </p:txBody>
      </p:sp>
      <p:pic>
        <p:nvPicPr>
          <p:cNvPr id="7" name="Imagem 6"/>
          <p:cNvPicPr>
            <a:picLocks noChangeAspect="1"/>
          </p:cNvPicPr>
          <p:nvPr/>
        </p:nvPicPr>
        <p:blipFill>
          <a:blip r:embed="rId3">
            <a:duotone>
              <a:schemeClr val="accent2">
                <a:shade val="45000"/>
                <a:satMod val="135000"/>
              </a:schemeClr>
              <a:prstClr val="white"/>
            </a:duotone>
          </a:blip>
          <a:stretch>
            <a:fillRect/>
          </a:stretch>
        </p:blipFill>
        <p:spPr>
          <a:xfrm>
            <a:off x="7980653" y="3114989"/>
            <a:ext cx="1452356" cy="1460277"/>
          </a:xfrm>
          <a:prstGeom prst="rect">
            <a:avLst/>
          </a:prstGeom>
        </p:spPr>
      </p:pic>
      <p:pic>
        <p:nvPicPr>
          <p:cNvPr id="8" name="Imagem 7"/>
          <p:cNvPicPr>
            <a:picLocks noChangeAspect="1"/>
          </p:cNvPicPr>
          <p:nvPr/>
        </p:nvPicPr>
        <p:blipFill>
          <a:blip r:embed="rId4">
            <a:duotone>
              <a:schemeClr val="accent2">
                <a:shade val="45000"/>
                <a:satMod val="135000"/>
              </a:schemeClr>
              <a:prstClr val="white"/>
            </a:duotone>
          </a:blip>
          <a:stretch>
            <a:fillRect/>
          </a:stretch>
        </p:blipFill>
        <p:spPr>
          <a:xfrm>
            <a:off x="808307" y="2874264"/>
            <a:ext cx="1531397" cy="1554391"/>
          </a:xfrm>
          <a:prstGeom prst="rect">
            <a:avLst/>
          </a:prstGeom>
        </p:spPr>
      </p:pic>
      <p:sp>
        <p:nvSpPr>
          <p:cNvPr id="9" name="CaixaDeTexto 8"/>
          <p:cNvSpPr txBox="1"/>
          <p:nvPr/>
        </p:nvSpPr>
        <p:spPr>
          <a:xfrm>
            <a:off x="637427" y="4560647"/>
            <a:ext cx="1873156" cy="400110"/>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Sociedade</a:t>
            </a:r>
          </a:p>
        </p:txBody>
      </p:sp>
      <p:pic>
        <p:nvPicPr>
          <p:cNvPr id="10" name="Imagem 9"/>
          <p:cNvPicPr>
            <a:picLocks noChangeAspect="1"/>
          </p:cNvPicPr>
          <p:nvPr/>
        </p:nvPicPr>
        <p:blipFill>
          <a:blip r:embed="rId5">
            <a:duotone>
              <a:schemeClr val="accent2">
                <a:shade val="45000"/>
                <a:satMod val="135000"/>
              </a:schemeClr>
              <a:prstClr val="white"/>
            </a:duotone>
          </a:blip>
          <a:stretch>
            <a:fillRect/>
          </a:stretch>
        </p:blipFill>
        <p:spPr>
          <a:xfrm>
            <a:off x="3133973" y="3005246"/>
            <a:ext cx="1414802" cy="1292425"/>
          </a:xfrm>
          <a:prstGeom prst="rect">
            <a:avLst/>
          </a:prstGeom>
        </p:spPr>
      </p:pic>
      <p:sp>
        <p:nvSpPr>
          <p:cNvPr id="11" name="CaixaDeTexto 10"/>
          <p:cNvSpPr txBox="1"/>
          <p:nvPr/>
        </p:nvSpPr>
        <p:spPr>
          <a:xfrm>
            <a:off x="2730208" y="4545024"/>
            <a:ext cx="1873156" cy="400110"/>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SIC</a:t>
            </a:r>
          </a:p>
        </p:txBody>
      </p:sp>
      <p:cxnSp>
        <p:nvCxnSpPr>
          <p:cNvPr id="12" name="Conector de seta reta 26"/>
          <p:cNvCxnSpPr/>
          <p:nvPr/>
        </p:nvCxnSpPr>
        <p:spPr>
          <a:xfrm flipV="1">
            <a:off x="2483708" y="3354305"/>
            <a:ext cx="593124" cy="9377"/>
          </a:xfrm>
          <a:prstGeom prst="straightConnector1">
            <a:avLst/>
          </a:prstGeom>
          <a:ln w="57150">
            <a:solidFill>
              <a:srgbClr val="00B0F0"/>
            </a:solidFill>
            <a:tailEnd type="triangle"/>
          </a:ln>
        </p:spPr>
        <p:style>
          <a:lnRef idx="3">
            <a:schemeClr val="accent2"/>
          </a:lnRef>
          <a:fillRef idx="0">
            <a:schemeClr val="accent2"/>
          </a:fillRef>
          <a:effectRef idx="2">
            <a:schemeClr val="accent2"/>
          </a:effectRef>
          <a:fontRef idx="minor">
            <a:schemeClr val="tx1"/>
          </a:fontRef>
        </p:style>
      </p:cxnSp>
      <p:cxnSp>
        <p:nvCxnSpPr>
          <p:cNvPr id="13" name="Conector de seta reta 28"/>
          <p:cNvCxnSpPr/>
          <p:nvPr/>
        </p:nvCxnSpPr>
        <p:spPr>
          <a:xfrm flipH="1">
            <a:off x="2483708" y="4262770"/>
            <a:ext cx="523940" cy="0"/>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4" name="CaixaDeTexto 13"/>
          <p:cNvSpPr txBox="1"/>
          <p:nvPr/>
        </p:nvSpPr>
        <p:spPr>
          <a:xfrm>
            <a:off x="9222797" y="3089434"/>
            <a:ext cx="2511631" cy="1015663"/>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Arquivos/sistemas de órgãos e entidades</a:t>
            </a:r>
          </a:p>
        </p:txBody>
      </p:sp>
      <p:sp>
        <p:nvSpPr>
          <p:cNvPr id="15" name="CaixaDeTexto 14"/>
          <p:cNvSpPr txBox="1"/>
          <p:nvPr/>
        </p:nvSpPr>
        <p:spPr>
          <a:xfrm>
            <a:off x="5433152" y="2874264"/>
            <a:ext cx="1873156" cy="707886"/>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Área responsável</a:t>
            </a:r>
          </a:p>
        </p:txBody>
      </p:sp>
      <p:sp>
        <p:nvSpPr>
          <p:cNvPr id="16" name="CaixaDeTexto 15"/>
          <p:cNvSpPr txBox="1"/>
          <p:nvPr/>
        </p:nvSpPr>
        <p:spPr>
          <a:xfrm>
            <a:off x="5354738" y="4074712"/>
            <a:ext cx="1873156" cy="707886"/>
          </a:xfrm>
          <a:prstGeom prst="rect">
            <a:avLst/>
          </a:prstGeom>
          <a:noFill/>
        </p:spPr>
        <p:txBody>
          <a:bodyPr wrap="square" rtlCol="0">
            <a:spAutoFit/>
          </a:bodyPr>
          <a:lstStyle/>
          <a:p>
            <a:pPr algn="ctr"/>
            <a:r>
              <a:rPr lang="pt-BR" sz="2000" b="1" dirty="0" smtClean="0">
                <a:solidFill>
                  <a:schemeClr val="tx2"/>
                </a:solidFill>
                <a:latin typeface="Arial" panose="020B0604020202020204" pitchFamily="34" charset="0"/>
                <a:cs typeface="Arial" panose="020B0604020202020204" pitchFamily="34" charset="0"/>
              </a:rPr>
              <a:t>Digitalização e </a:t>
            </a:r>
            <a:r>
              <a:rPr lang="pt-BR" sz="2000" b="1" dirty="0" err="1" smtClean="0">
                <a:solidFill>
                  <a:schemeClr val="tx2"/>
                </a:solidFill>
                <a:latin typeface="Arial" panose="020B0604020202020204" pitchFamily="34" charset="0"/>
                <a:cs typeface="Arial" panose="020B0604020202020204" pitchFamily="34" charset="0"/>
              </a:rPr>
              <a:t>copiagem</a:t>
            </a:r>
            <a:endParaRPr lang="pt-BR" sz="2000" b="1" dirty="0" smtClean="0">
              <a:solidFill>
                <a:schemeClr val="tx2"/>
              </a:solidFill>
              <a:latin typeface="Arial" panose="020B0604020202020204" pitchFamily="34" charset="0"/>
              <a:cs typeface="Arial" panose="020B0604020202020204" pitchFamily="34" charset="0"/>
            </a:endParaRPr>
          </a:p>
        </p:txBody>
      </p:sp>
      <p:cxnSp>
        <p:nvCxnSpPr>
          <p:cNvPr id="17" name="Conector de seta reta 38"/>
          <p:cNvCxnSpPr/>
          <p:nvPr/>
        </p:nvCxnSpPr>
        <p:spPr>
          <a:xfrm flipH="1" flipV="1">
            <a:off x="4663375" y="4262770"/>
            <a:ext cx="576763" cy="20351"/>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ector de seta reta 39"/>
          <p:cNvCxnSpPr/>
          <p:nvPr/>
        </p:nvCxnSpPr>
        <p:spPr>
          <a:xfrm flipH="1">
            <a:off x="7227894" y="4279256"/>
            <a:ext cx="570128" cy="3865"/>
          </a:xfrm>
          <a:prstGeom prst="straightConnector1">
            <a:avLst/>
          </a:prstGeom>
          <a:ln w="57150">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9" name="Conector de seta reta 40"/>
          <p:cNvCxnSpPr/>
          <p:nvPr/>
        </p:nvCxnSpPr>
        <p:spPr>
          <a:xfrm>
            <a:off x="4700589" y="3363682"/>
            <a:ext cx="580864" cy="2291"/>
          </a:xfrm>
          <a:prstGeom prst="straightConnector1">
            <a:avLst/>
          </a:prstGeom>
          <a:ln w="5715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ector de seta reta 41"/>
          <p:cNvCxnSpPr/>
          <p:nvPr/>
        </p:nvCxnSpPr>
        <p:spPr>
          <a:xfrm flipV="1">
            <a:off x="7297314" y="3341996"/>
            <a:ext cx="617211" cy="12309"/>
          </a:xfrm>
          <a:prstGeom prst="straightConnector1">
            <a:avLst/>
          </a:prstGeom>
          <a:ln w="57150">
            <a:solidFill>
              <a:schemeClr val="accent1"/>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26650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47584" y="1934129"/>
            <a:ext cx="8386010" cy="1292662"/>
          </a:xfrm>
          <a:prstGeom prst="rect">
            <a:avLst/>
          </a:prstGeom>
        </p:spPr>
        <p:txBody>
          <a:bodyPr wrap="square">
            <a:spAutoFit/>
          </a:bodyPr>
          <a:lstStyle/>
          <a:p>
            <a:pPr marL="342900" indent="-342900">
              <a:buFontTx/>
              <a:buChar char="-"/>
            </a:pPr>
            <a:r>
              <a:rPr lang="pt-BR" sz="3000" dirty="0">
                <a:latin typeface="Arial" panose="020B0604020202020204" pitchFamily="34" charset="0"/>
                <a:cs typeface="Arial" panose="020B0604020202020204" pitchFamily="34" charset="0"/>
              </a:rPr>
              <a:t>Acesso à informação</a:t>
            </a:r>
          </a:p>
          <a:p>
            <a:endParaRPr lang="pt-BR" sz="2400" dirty="0"/>
          </a:p>
          <a:p>
            <a:endParaRPr lang="pt-BR" sz="2400" dirty="0"/>
          </a:p>
        </p:txBody>
      </p:sp>
      <p:pic>
        <p:nvPicPr>
          <p:cNvPr id="7" name="Picture 2" descr="http://www.morad.com.br/wp-content/uploads/2015/05/quebra-de-sigilo-bancario-e14061276715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84" y="3421395"/>
            <a:ext cx="3959472" cy="23524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rotWithShape="1">
          <a:blip r:embed="rId4"/>
          <a:srcRect l="2650" t="1546" r="855"/>
          <a:stretch/>
        </p:blipFill>
        <p:spPr>
          <a:xfrm>
            <a:off x="5782963" y="1316268"/>
            <a:ext cx="3891714" cy="2245832"/>
          </a:xfrm>
          <a:prstGeom prst="rect">
            <a:avLst/>
          </a:prstGeom>
        </p:spPr>
      </p:pic>
      <p:sp>
        <p:nvSpPr>
          <p:cNvPr id="9" name="Retângulo 8"/>
          <p:cNvSpPr/>
          <p:nvPr/>
        </p:nvSpPr>
        <p:spPr>
          <a:xfrm>
            <a:off x="5252775" y="3951309"/>
            <a:ext cx="6387290" cy="1292662"/>
          </a:xfrm>
          <a:prstGeom prst="rect">
            <a:avLst/>
          </a:prstGeom>
        </p:spPr>
        <p:txBody>
          <a:bodyPr wrap="square">
            <a:spAutoFit/>
          </a:bodyPr>
          <a:lstStyle/>
          <a:p>
            <a:endParaRPr lang="pt-BR" dirty="0"/>
          </a:p>
          <a:p>
            <a:r>
              <a:rPr lang="pt-BR" sz="3000" dirty="0">
                <a:latin typeface="Arial" panose="020B0604020202020204" pitchFamily="34" charset="0"/>
                <a:cs typeface="Arial" panose="020B0604020202020204" pitchFamily="34" charset="0"/>
              </a:rPr>
              <a:t>- Classificação e desclassificação da Informação</a:t>
            </a:r>
          </a:p>
        </p:txBody>
      </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Processos Administrativos</a:t>
            </a:r>
          </a:p>
          <a:p>
            <a:endParaRPr lang="pt-BR" dirty="0"/>
          </a:p>
        </p:txBody>
      </p:sp>
    </p:spTree>
    <p:extLst>
      <p:ext uri="{BB962C8B-B14F-4D97-AF65-F5344CB8AC3E}">
        <p14:creationId xmlns:p14="http://schemas.microsoft.com/office/powerpoint/2010/main" val="11383497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3"/>
          <a:srcRect l="42366" r="5541" b="12797"/>
          <a:stretch/>
        </p:blipFill>
        <p:spPr>
          <a:xfrm>
            <a:off x="6226628" y="1248227"/>
            <a:ext cx="5461511" cy="4596894"/>
          </a:xfrm>
          <a:prstGeom prst="rect">
            <a:avLst/>
          </a:prstGeom>
        </p:spPr>
      </p:pic>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
        <p:nvSpPr>
          <p:cNvPr id="2" name="CaixaDeTexto 1"/>
          <p:cNvSpPr txBox="1"/>
          <p:nvPr/>
        </p:nvSpPr>
        <p:spPr>
          <a:xfrm>
            <a:off x="621956" y="1248227"/>
            <a:ext cx="5355771" cy="4708981"/>
          </a:xfrm>
          <a:prstGeom prst="rect">
            <a:avLst/>
          </a:prstGeom>
          <a:noFill/>
        </p:spPr>
        <p:txBody>
          <a:bodyPr wrap="square" rtlCol="0">
            <a:spAutoFit/>
          </a:bodyPr>
          <a:lstStyle/>
          <a:p>
            <a:r>
              <a:rPr lang="pt-PT" sz="3000" b="1" dirty="0" smtClean="0">
                <a:latin typeface="Arial" panose="020B0604020202020204" pitchFamily="34" charset="0"/>
                <a:cs typeface="Arial" panose="020B0604020202020204" pitchFamily="34" charset="0"/>
              </a:rPr>
              <a:t>Quem pode fazer uma solicitação?</a:t>
            </a:r>
          </a:p>
          <a:p>
            <a:endParaRPr lang="pt-PT" sz="3000" dirty="0">
              <a:latin typeface="Arial" panose="020B0604020202020204" pitchFamily="34" charset="0"/>
              <a:cs typeface="Arial" panose="020B0604020202020204" pitchFamily="34" charset="0"/>
            </a:endParaRPr>
          </a:p>
          <a:p>
            <a:r>
              <a:rPr lang="pt-BR" sz="3000" dirty="0">
                <a:latin typeface="Arial" panose="020B0604020202020204" pitchFamily="34" charset="0"/>
                <a:cs typeface="Arial" panose="020B0604020202020204" pitchFamily="34" charset="0"/>
              </a:rPr>
              <a:t>Qualquer interessado, devendo o pedido conter a identificação do requerente e a especificação da informação </a:t>
            </a:r>
            <a:r>
              <a:rPr lang="pt-BR" sz="3000" dirty="0" smtClean="0">
                <a:latin typeface="Arial" panose="020B0604020202020204" pitchFamily="34" charset="0"/>
                <a:cs typeface="Arial" panose="020B0604020202020204" pitchFamily="34" charset="0"/>
              </a:rPr>
              <a:t>requerida (art. 10 da Lei 12.527/2011). </a:t>
            </a:r>
            <a:endParaRPr lang="pt-BR" sz="3000" dirty="0">
              <a:latin typeface="Arial" panose="020B0604020202020204" pitchFamily="34" charset="0"/>
              <a:cs typeface="Arial" panose="020B0604020202020204" pitchFamily="34" charset="0"/>
            </a:endParaRPr>
          </a:p>
          <a:p>
            <a:endParaRPr lang="pt-BR"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390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2693528" y="1213808"/>
            <a:ext cx="6076950" cy="400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93000"/>
              </a:lnSpc>
              <a:spcBef>
                <a:spcPct val="0"/>
              </a:spcBef>
              <a:buFontTx/>
              <a:buNone/>
            </a:pPr>
            <a:r>
              <a:rPr lang="pt-BR" altLang="pt-BR" sz="23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O INTERESSADO .... </a:t>
            </a:r>
          </a:p>
        </p:txBody>
      </p:sp>
      <p:sp>
        <p:nvSpPr>
          <p:cNvPr id="21507" name="Text Box 2"/>
          <p:cNvSpPr txBox="1">
            <a:spLocks noChangeArrowheads="1"/>
          </p:cNvSpPr>
          <p:nvPr/>
        </p:nvSpPr>
        <p:spPr bwMode="auto">
          <a:xfrm>
            <a:off x="951471" y="2283142"/>
            <a:ext cx="8929690" cy="378662"/>
          </a:xfrm>
          <a:prstGeom prst="rect">
            <a:avLst/>
          </a:prstGeom>
          <a:solidFill>
            <a:srgbClr val="D9D9D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2000" b="1" dirty="0">
                <a:solidFill>
                  <a:srgbClr val="000000"/>
                </a:solidFill>
                <a:latin typeface="Arial" panose="020B0604020202020204" pitchFamily="34" charset="0"/>
                <a:cs typeface="Arial" panose="020B0604020202020204" pitchFamily="34" charset="0"/>
              </a:rPr>
              <a:t>DEVE EXPLICAR O MOTIVO DE SUA SOLICITAÇÃO?</a:t>
            </a:r>
          </a:p>
        </p:txBody>
      </p:sp>
      <p:sp>
        <p:nvSpPr>
          <p:cNvPr id="21508" name="Text Box 3"/>
          <p:cNvSpPr txBox="1">
            <a:spLocks noChangeArrowheads="1"/>
          </p:cNvSpPr>
          <p:nvPr/>
        </p:nvSpPr>
        <p:spPr bwMode="auto">
          <a:xfrm>
            <a:off x="951471" y="2830915"/>
            <a:ext cx="8929690" cy="378662"/>
          </a:xfrm>
          <a:prstGeom prst="rect">
            <a:avLst/>
          </a:prstGeom>
          <a:solidFill>
            <a:srgbClr val="D9D9D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t-BR" altLang="pt-BR" sz="2000" b="1" dirty="0">
                <a:solidFill>
                  <a:srgbClr val="000000"/>
                </a:solidFill>
                <a:latin typeface="Arial" panose="020B0604020202020204" pitchFamily="34" charset="0"/>
                <a:cs typeface="Arial" panose="020B0604020202020204" pitchFamily="34" charset="0"/>
              </a:rPr>
              <a:t>DEVE DIZER O QUE FARÁ COM A INFORMAÇÃO OBTIDA?</a:t>
            </a:r>
          </a:p>
        </p:txBody>
      </p:sp>
      <p:pic>
        <p:nvPicPr>
          <p:cNvPr id="215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528" y="905817"/>
            <a:ext cx="1267335" cy="1107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1" name="Rectangle 6"/>
          <p:cNvSpPr>
            <a:spLocks noChangeArrowheads="1"/>
          </p:cNvSpPr>
          <p:nvPr/>
        </p:nvSpPr>
        <p:spPr bwMode="auto">
          <a:xfrm>
            <a:off x="3661534" y="3607601"/>
            <a:ext cx="3509564" cy="809625"/>
          </a:xfrm>
          <a:prstGeom prst="rect">
            <a:avLst/>
          </a:prstGeom>
          <a:noFill/>
          <a:ln w="25560">
            <a:solidFill>
              <a:srgbClr val="C0504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93000"/>
              </a:lnSpc>
              <a:spcBef>
                <a:spcPct val="0"/>
              </a:spcBef>
              <a:buFontTx/>
              <a:buNone/>
            </a:pPr>
            <a:r>
              <a:rPr lang="pt-BR" altLang="pt-BR" sz="4000" b="1" dirty="0">
                <a:solidFill>
                  <a:srgbClr val="C0504D"/>
                </a:solidFill>
                <a:latin typeface="Arial" panose="020B0604020202020204" pitchFamily="34" charset="0"/>
                <a:cs typeface="Arial" panose="020B0604020202020204" pitchFamily="34" charset="0"/>
              </a:rPr>
              <a:t>NÃO</a:t>
            </a:r>
          </a:p>
        </p:txBody>
      </p:sp>
      <p:pic>
        <p:nvPicPr>
          <p:cNvPr id="21512"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92"/>
          <a:stretch/>
        </p:blipFill>
        <p:spPr bwMode="auto">
          <a:xfrm>
            <a:off x="10009632" y="905817"/>
            <a:ext cx="2182368" cy="24629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Espaço Reservado para Conteúdo 2"/>
          <p:cNvSpPr txBox="1">
            <a:spLocks/>
          </p:cNvSpPr>
          <p:nvPr/>
        </p:nvSpPr>
        <p:spPr>
          <a:xfrm>
            <a:off x="0" y="11758"/>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
        <p:nvSpPr>
          <p:cNvPr id="2" name="CaixaDeTexto 1"/>
          <p:cNvSpPr txBox="1"/>
          <p:nvPr/>
        </p:nvSpPr>
        <p:spPr>
          <a:xfrm>
            <a:off x="951471" y="4964999"/>
            <a:ext cx="10682405" cy="1154162"/>
          </a:xfrm>
          <a:prstGeom prst="rect">
            <a:avLst/>
          </a:prstGeom>
          <a:noFill/>
        </p:spPr>
        <p:txBody>
          <a:bodyPr wrap="square" rtlCol="0">
            <a:spAutoFit/>
          </a:bodyPr>
          <a:lstStyle/>
          <a:p>
            <a:r>
              <a:rPr lang="pt-BR" sz="2300" b="1" dirty="0" smtClean="0">
                <a:latin typeface="Arial" panose="020B0604020202020204" pitchFamily="34" charset="0"/>
                <a:cs typeface="Arial" panose="020B0604020202020204" pitchFamily="34" charset="0"/>
              </a:rPr>
              <a:t>Art. 10 da Lei 12.527/2011</a:t>
            </a:r>
          </a:p>
          <a:p>
            <a:r>
              <a:rPr lang="pt-BR" sz="2300" dirty="0" smtClean="0">
                <a:latin typeface="Arial" panose="020B0604020202020204" pitchFamily="34" charset="0"/>
                <a:cs typeface="Arial" panose="020B0604020202020204" pitchFamily="34" charset="0"/>
              </a:rPr>
              <a:t>§ 3</a:t>
            </a:r>
            <a:r>
              <a:rPr lang="pt-BR" sz="2300" u="sng" baseline="30000" dirty="0" smtClean="0">
                <a:latin typeface="Arial" panose="020B0604020202020204" pitchFamily="34" charset="0"/>
                <a:cs typeface="Arial" panose="020B0604020202020204" pitchFamily="34" charset="0"/>
              </a:rPr>
              <a:t>o</a:t>
            </a:r>
            <a:r>
              <a:rPr lang="pt-BR" sz="2300" dirty="0" smtClean="0">
                <a:latin typeface="Arial" panose="020B0604020202020204" pitchFamily="34" charset="0"/>
                <a:cs typeface="Arial" panose="020B0604020202020204" pitchFamily="34" charset="0"/>
              </a:rPr>
              <a:t>  São vedadas quaisquer exigências relativas aos motivos determinantes da solicitação de informações de interesse público. </a:t>
            </a:r>
            <a:endParaRPr lang="pt-BR"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139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77944"/>
          <a:stretch/>
        </p:blipFill>
        <p:spPr>
          <a:xfrm>
            <a:off x="2524125" y="9409813"/>
            <a:ext cx="7143750" cy="4720523"/>
          </a:xfrm>
          <a:prstGeom prst="rect">
            <a:avLst/>
          </a:prstGeom>
        </p:spPr>
      </p:pic>
      <p:pic>
        <p:nvPicPr>
          <p:cNvPr id="3" name="Imagem 2"/>
          <p:cNvPicPr>
            <a:picLocks noChangeAspect="1"/>
          </p:cNvPicPr>
          <p:nvPr/>
        </p:nvPicPr>
        <p:blipFill rotWithShape="1">
          <a:blip r:embed="rId3"/>
          <a:srcRect l="4168" t="112421" r="-4168" b="-28766"/>
          <a:stretch/>
        </p:blipFill>
        <p:spPr>
          <a:xfrm>
            <a:off x="2524125" y="9409813"/>
            <a:ext cx="7143750" cy="3498113"/>
          </a:xfrm>
          <a:prstGeom prst="rect">
            <a:avLst/>
          </a:prstGeom>
        </p:spPr>
      </p:pic>
      <p:sp>
        <p:nvSpPr>
          <p:cNvPr id="7" name="CaixaDeTexto 6"/>
          <p:cNvSpPr txBox="1"/>
          <p:nvPr/>
        </p:nvSpPr>
        <p:spPr>
          <a:xfrm>
            <a:off x="2863702" y="872657"/>
            <a:ext cx="6464595" cy="553998"/>
          </a:xfrm>
          <a:prstGeom prst="rect">
            <a:avLst/>
          </a:prstGeom>
          <a:noFill/>
        </p:spPr>
        <p:txBody>
          <a:bodyPr wrap="square" rtlCol="0">
            <a:spAutoFit/>
          </a:bodyPr>
          <a:lstStyle>
            <a:defPPr>
              <a:defRPr lang="pt-BR"/>
            </a:defPPr>
            <a:lvl1pPr algn="ctr">
              <a:defRPr sz="4400">
                <a:solidFill>
                  <a:srgbClr val="00B050"/>
                </a:solidFill>
                <a:effectLst>
                  <a:outerShdw blurRad="38100" dist="38100" dir="2700000" algn="tl">
                    <a:srgbClr val="000000">
                      <a:alpha val="43137"/>
                    </a:srgbClr>
                  </a:outerShdw>
                </a:effectLst>
                <a:latin typeface="French Script MT" panose="03020402040607040605" pitchFamily="66" charset="0"/>
              </a:defRPr>
            </a:lvl1pPr>
          </a:lstStyle>
          <a:p>
            <a:r>
              <a:rPr lang="pt-BR" sz="3000" b="1" dirty="0" smtClean="0">
                <a:solidFill>
                  <a:schemeClr val="tx1"/>
                </a:solidFill>
                <a:effectLst/>
                <a:latin typeface="Arial" panose="020B0604020202020204" pitchFamily="34" charset="0"/>
                <a:cs typeface="Arial" panose="020B0604020202020204" pitchFamily="34" charset="0"/>
              </a:rPr>
              <a:t>GRATUIDADE</a:t>
            </a:r>
            <a:endParaRPr lang="pt-BR" sz="3000" b="1" dirty="0">
              <a:solidFill>
                <a:schemeClr val="tx1"/>
              </a:solidFill>
              <a:effectLst/>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4"/>
          <a:stretch>
            <a:fillRect/>
          </a:stretch>
        </p:blipFill>
        <p:spPr>
          <a:xfrm>
            <a:off x="3725014" y="1507328"/>
            <a:ext cx="2114550" cy="2162175"/>
          </a:xfrm>
          <a:prstGeom prst="rect">
            <a:avLst/>
          </a:prstGeom>
        </p:spPr>
      </p:pic>
      <p:pic>
        <p:nvPicPr>
          <p:cNvPr id="5" name="Imagem 4"/>
          <p:cNvPicPr>
            <a:picLocks noChangeAspect="1"/>
          </p:cNvPicPr>
          <p:nvPr/>
        </p:nvPicPr>
        <p:blipFill>
          <a:blip r:embed="rId5"/>
          <a:stretch>
            <a:fillRect/>
          </a:stretch>
        </p:blipFill>
        <p:spPr>
          <a:xfrm>
            <a:off x="6364236" y="1685486"/>
            <a:ext cx="1614364" cy="1844987"/>
          </a:xfrm>
          <a:prstGeom prst="rect">
            <a:avLst/>
          </a:prstGeom>
        </p:spPr>
      </p:pic>
      <p:sp>
        <p:nvSpPr>
          <p:cNvPr id="8" name="Espaço Reservado para Conteúdo 2"/>
          <p:cNvSpPr txBox="1">
            <a:spLocks/>
          </p:cNvSpPr>
          <p:nvPr/>
        </p:nvSpPr>
        <p:spPr>
          <a:xfrm>
            <a:off x="0" y="-3764"/>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
        <p:nvSpPr>
          <p:cNvPr id="9" name="Text Box 1"/>
          <p:cNvSpPr txBox="1">
            <a:spLocks noChangeArrowheads="1"/>
          </p:cNvSpPr>
          <p:nvPr/>
        </p:nvSpPr>
        <p:spPr bwMode="auto">
          <a:xfrm>
            <a:off x="894326" y="3783687"/>
            <a:ext cx="10162323" cy="2426145"/>
          </a:xfrm>
          <a:prstGeom prst="rect">
            <a:avLst/>
          </a:prstGeom>
          <a:noFill/>
          <a:ln w="38160">
            <a:noFill/>
            <a:miter lim="800000"/>
            <a:headEnd/>
            <a:tailEnd/>
          </a:ln>
          <a:effectLst>
            <a:outerShdw sx="75000" sy="75000" algn="ctr" rotWithShape="0">
              <a:srgbClr val="000000">
                <a:alpha val="0"/>
              </a:srgbClr>
            </a:outerShdw>
          </a:effectLst>
        </p:spPr>
        <p:txBody>
          <a:bodyPr lIns="135000" tIns="21060" rIns="13500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imes New Roman" pitchFamily="16" charset="0"/>
                <a:cs typeface="Arial Unicode MS" charset="0"/>
              </a:defRPr>
            </a:lvl9pPr>
          </a:lstStyle>
          <a:p>
            <a:pPr algn="just">
              <a:lnSpc>
                <a:spcPct val="93000"/>
              </a:lnSpc>
              <a:spcBef>
                <a:spcPts val="1800"/>
              </a:spcBef>
              <a:defRPr/>
            </a:pPr>
            <a:r>
              <a:rPr lang="pt-BR" sz="2500" b="1" dirty="0">
                <a:solidFill>
                  <a:schemeClr val="tx1"/>
                </a:solidFill>
                <a:latin typeface="Arial" panose="020B0604020202020204" pitchFamily="34" charset="0"/>
                <a:cs typeface="Arial" panose="020B0604020202020204" pitchFamily="34" charset="0"/>
              </a:rPr>
              <a:t>Art. </a:t>
            </a:r>
            <a:r>
              <a:rPr lang="pt-BR" sz="2500" b="1" dirty="0" smtClean="0">
                <a:solidFill>
                  <a:schemeClr val="tx1"/>
                </a:solidFill>
                <a:latin typeface="Arial" panose="020B0604020202020204" pitchFamily="34" charset="0"/>
                <a:cs typeface="Arial" panose="020B0604020202020204" pitchFamily="34" charset="0"/>
              </a:rPr>
              <a:t>12 da Lei 12.527/2011</a:t>
            </a:r>
          </a:p>
          <a:p>
            <a:pPr algn="just">
              <a:lnSpc>
                <a:spcPct val="93000"/>
              </a:lnSpc>
              <a:spcBef>
                <a:spcPts val="1800"/>
              </a:spcBef>
              <a:defRPr/>
            </a:pPr>
            <a:r>
              <a:rPr lang="pt-BR" sz="2500" dirty="0" smtClean="0">
                <a:solidFill>
                  <a:schemeClr val="tx1"/>
                </a:solidFill>
                <a:latin typeface="Arial" panose="020B0604020202020204" pitchFamily="34" charset="0"/>
                <a:cs typeface="Arial" panose="020B0604020202020204" pitchFamily="34" charset="0"/>
              </a:rPr>
              <a:t>O </a:t>
            </a:r>
            <a:r>
              <a:rPr lang="pt-BR" sz="2500" dirty="0">
                <a:solidFill>
                  <a:schemeClr val="tx1"/>
                </a:solidFill>
                <a:latin typeface="Arial" panose="020B0604020202020204" pitchFamily="34" charset="0"/>
                <a:cs typeface="Arial" panose="020B0604020202020204" pitchFamily="34" charset="0"/>
              </a:rPr>
              <a:t>serviço de busca e fornecimento da informação é gratuito, salvo nas hipóteses de reprodução de documentos pelo órgão ou entidade pública consultada, situação em que poderá ser cobrado exclusivamente o valor necessário ao ressarcimento do custo dos serviços e dos materiais utilizados.</a:t>
            </a:r>
          </a:p>
        </p:txBody>
      </p:sp>
    </p:spTree>
    <p:extLst>
      <p:ext uri="{BB962C8B-B14F-4D97-AF65-F5344CB8AC3E}">
        <p14:creationId xmlns:p14="http://schemas.microsoft.com/office/powerpoint/2010/main" val="3214398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34211" y="4095462"/>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a:off x="112276" y="3072812"/>
            <a:ext cx="1679456"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804322"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158417" y="4414823"/>
            <a:ext cx="1366092" cy="1015663"/>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do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44" name="CaixaDeTexto 43"/>
          <p:cNvSpPr txBox="1"/>
          <p:nvPr/>
        </p:nvSpPr>
        <p:spPr>
          <a:xfrm>
            <a:off x="227742"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732322"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1815858" y="1213699"/>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1706060" y="3072812"/>
            <a:ext cx="1756743" cy="3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2506676" y="2084519"/>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829680" y="1623392"/>
            <a:ext cx="1366092" cy="707886"/>
          </a:xfrm>
          <a:prstGeom prst="rect">
            <a:avLst/>
          </a:prstGeom>
          <a:noFill/>
        </p:spPr>
        <p:txBody>
          <a:bodyPr wrap="square" rtlCol="0">
            <a:spAutoFit/>
          </a:bodyPr>
          <a:lstStyle/>
          <a:p>
            <a:pPr algn="ctr"/>
            <a:r>
              <a:rPr lang="pt-BR" sz="1400" b="1" dirty="0" smtClean="0">
                <a:solidFill>
                  <a:schemeClr val="bg2">
                    <a:lumMod val="90000"/>
                  </a:schemeClr>
                </a:solidFill>
                <a:latin typeface="Calibri" pitchFamily="34" charset="0"/>
                <a:cs typeface="Calibri" pitchFamily="34" charset="0"/>
              </a:rPr>
              <a:t>Constituição Federal </a:t>
            </a:r>
            <a:endParaRPr lang="pt-BR" sz="1400" dirty="0" smtClean="0">
              <a:solidFill>
                <a:schemeClr val="bg2">
                  <a:lumMod val="90000"/>
                </a:schemeClr>
              </a:solidFill>
              <a:latin typeface="Calibri" pitchFamily="34" charset="0"/>
              <a:cs typeface="Calibri" pitchFamily="34" charset="0"/>
            </a:endParaRPr>
          </a:p>
          <a:p>
            <a:pPr algn="ctr"/>
            <a:endParaRPr lang="pt-BR" sz="1200" dirty="0"/>
          </a:p>
        </p:txBody>
      </p:sp>
      <p:sp>
        <p:nvSpPr>
          <p:cNvPr id="15" name="Elipse 14"/>
          <p:cNvSpPr/>
          <p:nvPr/>
        </p:nvSpPr>
        <p:spPr>
          <a:xfrm>
            <a:off x="2431111" y="3163409"/>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1718315" y="3444203"/>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1988</a:t>
            </a:r>
            <a:endParaRPr lang="pt-BR" sz="3200" dirty="0">
              <a:solidFill>
                <a:schemeClr val="accent6">
                  <a:lumMod val="20000"/>
                  <a:lumOff val="80000"/>
                </a:schemeClr>
              </a:solidFill>
              <a:latin typeface="AR CENA" panose="02000000000000000000" pitchFamily="2" charset="0"/>
            </a:endParaRPr>
          </a:p>
        </p:txBody>
      </p:sp>
      <p:sp>
        <p:nvSpPr>
          <p:cNvPr id="18" name="Elipse 17"/>
          <p:cNvSpPr/>
          <p:nvPr/>
        </p:nvSpPr>
        <p:spPr>
          <a:xfrm>
            <a:off x="3348231" y="4143911"/>
            <a:ext cx="1440000" cy="14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3284993" y="3072812"/>
            <a:ext cx="1768867" cy="363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4028829" y="3245179"/>
            <a:ext cx="12101" cy="980502"/>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3397593" y="4587957"/>
            <a:ext cx="1366092" cy="507831"/>
          </a:xfrm>
          <a:prstGeom prst="rect">
            <a:avLst/>
          </a:prstGeom>
          <a:noFill/>
        </p:spPr>
        <p:txBody>
          <a:bodyPr wrap="square" rtlCol="0">
            <a:spAutoFit/>
          </a:bodyPr>
          <a:lstStyle/>
          <a:p>
            <a:pPr algn="ctr"/>
            <a:r>
              <a:rPr lang="pt-BR" sz="1500" b="1" dirty="0" smtClean="0">
                <a:solidFill>
                  <a:schemeClr val="bg2">
                    <a:lumMod val="90000"/>
                  </a:schemeClr>
                </a:solidFill>
                <a:latin typeface="Calibri" pitchFamily="34" charset="0"/>
                <a:cs typeface="Calibri" pitchFamily="34" charset="0"/>
              </a:rPr>
              <a:t>LC 101 - LRF</a:t>
            </a:r>
            <a:endParaRPr lang="pt-BR" sz="1500" dirty="0" smtClean="0">
              <a:solidFill>
                <a:schemeClr val="bg2">
                  <a:lumMod val="90000"/>
                </a:schemeClr>
              </a:solidFill>
              <a:latin typeface="Calibri" pitchFamily="34" charset="0"/>
              <a:cs typeface="Calibri" pitchFamily="34" charset="0"/>
            </a:endParaRPr>
          </a:p>
          <a:p>
            <a:pPr algn="ctr"/>
            <a:endParaRPr lang="pt-BR" sz="1200" dirty="0"/>
          </a:p>
        </p:txBody>
      </p:sp>
      <p:sp>
        <p:nvSpPr>
          <p:cNvPr id="22" name="Elipse 21"/>
          <p:cNvSpPr/>
          <p:nvPr/>
        </p:nvSpPr>
        <p:spPr>
          <a:xfrm>
            <a:off x="398322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3375277" y="2452070"/>
            <a:ext cx="1366092" cy="584775"/>
          </a:xfrm>
          <a:prstGeom prst="rect">
            <a:avLst/>
          </a:prstGeom>
          <a:noFill/>
        </p:spPr>
        <p:txBody>
          <a:bodyPr wrap="square" rtlCol="0">
            <a:spAutoFit/>
          </a:bodyPr>
          <a:lstStyle/>
          <a:p>
            <a:pPr algn="ctr"/>
            <a:r>
              <a:rPr lang="pt-BR" sz="3200" dirty="0" smtClean="0">
                <a:solidFill>
                  <a:schemeClr val="accent2">
                    <a:lumMod val="20000"/>
                    <a:lumOff val="80000"/>
                  </a:schemeClr>
                </a:solidFill>
                <a:latin typeface="AR CENA" panose="02000000000000000000" pitchFamily="2" charset="0"/>
              </a:rPr>
              <a:t>2000</a:t>
            </a:r>
            <a:endParaRPr lang="pt-BR" sz="3200" dirty="0">
              <a:solidFill>
                <a:schemeClr val="accent2">
                  <a:lumMod val="20000"/>
                  <a:lumOff val="80000"/>
                </a:schemeClr>
              </a:solidFill>
              <a:latin typeface="AR CENA" panose="02000000000000000000" pitchFamily="2" charset="0"/>
            </a:endParaRPr>
          </a:p>
        </p:txBody>
      </p:sp>
      <p:sp>
        <p:nvSpPr>
          <p:cNvPr id="25" name="Elipse 24"/>
          <p:cNvSpPr/>
          <p:nvPr/>
        </p:nvSpPr>
        <p:spPr>
          <a:xfrm>
            <a:off x="4751646" y="1305582"/>
            <a:ext cx="1440000" cy="1440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4783842" y="3072310"/>
            <a:ext cx="1456537" cy="363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p:cNvSpPr txBox="1"/>
          <p:nvPr/>
        </p:nvSpPr>
        <p:spPr>
          <a:xfrm>
            <a:off x="4721188" y="1733194"/>
            <a:ext cx="1366092" cy="584775"/>
          </a:xfrm>
          <a:prstGeom prst="rect">
            <a:avLst/>
          </a:prstGeom>
          <a:noFill/>
        </p:spPr>
        <p:txBody>
          <a:bodyPr wrap="square" rtlCol="0">
            <a:spAutoFit/>
          </a:bodyPr>
          <a:lstStyle/>
          <a:p>
            <a:pPr algn="ctr"/>
            <a:r>
              <a:rPr lang="pt-BR" sz="2000" b="1" dirty="0" smtClean="0">
                <a:solidFill>
                  <a:schemeClr val="bg1"/>
                </a:solidFill>
                <a:latin typeface="Calibri" pitchFamily="34" charset="0"/>
                <a:cs typeface="Calibri" pitchFamily="34" charset="0"/>
              </a:rPr>
              <a:t>LC 131</a:t>
            </a:r>
            <a:endParaRPr lang="pt-BR" sz="2000" dirty="0" smtClean="0">
              <a:solidFill>
                <a:schemeClr val="bg1"/>
              </a:solidFill>
              <a:latin typeface="Calibri" pitchFamily="34" charset="0"/>
              <a:cs typeface="Calibri" pitchFamily="34" charset="0"/>
            </a:endParaRPr>
          </a:p>
          <a:p>
            <a:pPr algn="ctr"/>
            <a:endParaRPr lang="pt-BR" sz="1200" dirty="0"/>
          </a:p>
        </p:txBody>
      </p:sp>
      <p:cxnSp>
        <p:nvCxnSpPr>
          <p:cNvPr id="29" name="Conector reto 28"/>
          <p:cNvCxnSpPr/>
          <p:nvPr/>
        </p:nvCxnSpPr>
        <p:spPr>
          <a:xfrm>
            <a:off x="5480032" y="2189929"/>
            <a:ext cx="12101" cy="980502"/>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4809087" y="3558634"/>
            <a:ext cx="1366092" cy="584775"/>
          </a:xfrm>
          <a:prstGeom prst="rect">
            <a:avLst/>
          </a:prstGeom>
          <a:noFill/>
        </p:spPr>
        <p:txBody>
          <a:bodyPr wrap="square" rtlCol="0">
            <a:spAutoFit/>
          </a:bodyPr>
          <a:lstStyle/>
          <a:p>
            <a:pPr algn="ctr"/>
            <a:r>
              <a:rPr lang="pt-BR" sz="3200" dirty="0" smtClean="0">
                <a:solidFill>
                  <a:schemeClr val="tx2">
                    <a:lumMod val="20000"/>
                    <a:lumOff val="80000"/>
                  </a:schemeClr>
                </a:solidFill>
                <a:latin typeface="AR CENA" panose="02000000000000000000" pitchFamily="2" charset="0"/>
              </a:rPr>
              <a:t>2009</a:t>
            </a:r>
            <a:endParaRPr lang="pt-BR" sz="3200" dirty="0">
              <a:solidFill>
                <a:schemeClr val="tx2">
                  <a:lumMod val="20000"/>
                  <a:lumOff val="80000"/>
                </a:schemeClr>
              </a:solidFill>
              <a:latin typeface="AR CENA" panose="02000000000000000000" pitchFamily="2" charset="0"/>
            </a:endParaRPr>
          </a:p>
        </p:txBody>
      </p:sp>
      <p:sp>
        <p:nvSpPr>
          <p:cNvPr id="33" name="Elipse 32"/>
          <p:cNvSpPr/>
          <p:nvPr/>
        </p:nvSpPr>
        <p:spPr>
          <a:xfrm>
            <a:off x="6147214" y="4063717"/>
            <a:ext cx="1440000" cy="1440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6105810" y="3073870"/>
            <a:ext cx="1709719" cy="363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5" name="Conector reto 34"/>
          <p:cNvCxnSpPr/>
          <p:nvPr/>
        </p:nvCxnSpPr>
        <p:spPr>
          <a:xfrm>
            <a:off x="6874366" y="3217940"/>
            <a:ext cx="12101" cy="980502"/>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824005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p:cNvSpPr txBox="1"/>
          <p:nvPr/>
        </p:nvSpPr>
        <p:spPr>
          <a:xfrm>
            <a:off x="6237157" y="2513750"/>
            <a:ext cx="1366092" cy="584775"/>
          </a:xfrm>
          <a:prstGeom prst="rect">
            <a:avLst/>
          </a:prstGeom>
          <a:noFill/>
        </p:spPr>
        <p:txBody>
          <a:bodyPr wrap="square" rtlCol="0">
            <a:spAutoFit/>
          </a:bodyPr>
          <a:lstStyle/>
          <a:p>
            <a:pPr algn="ctr"/>
            <a:r>
              <a:rPr lang="pt-BR" sz="3200" dirty="0" smtClean="0">
                <a:solidFill>
                  <a:schemeClr val="accent4">
                    <a:lumMod val="75000"/>
                  </a:schemeClr>
                </a:solidFill>
                <a:latin typeface="AR CENA" panose="02000000000000000000" pitchFamily="2" charset="0"/>
              </a:rPr>
              <a:t>2011</a:t>
            </a:r>
            <a:endParaRPr lang="pt-BR" sz="3200" dirty="0">
              <a:solidFill>
                <a:schemeClr val="accent4">
                  <a:lumMod val="75000"/>
                </a:schemeClr>
              </a:solidFill>
              <a:latin typeface="AR CENA" panose="02000000000000000000" pitchFamily="2" charset="0"/>
            </a:endParaRPr>
          </a:p>
        </p:txBody>
      </p:sp>
      <p:sp>
        <p:nvSpPr>
          <p:cNvPr id="41" name="CaixaDeTexto 40"/>
          <p:cNvSpPr txBox="1"/>
          <p:nvPr/>
        </p:nvSpPr>
        <p:spPr>
          <a:xfrm>
            <a:off x="6175179" y="4412669"/>
            <a:ext cx="1366092" cy="969496"/>
          </a:xfrm>
          <a:prstGeom prst="rect">
            <a:avLst/>
          </a:prstGeom>
          <a:noFill/>
        </p:spPr>
        <p:txBody>
          <a:bodyPr wrap="square" rtlCol="0">
            <a:spAutoFit/>
          </a:bodyPr>
          <a:lstStyle/>
          <a:p>
            <a:pPr algn="ctr"/>
            <a:r>
              <a:rPr lang="pt-BR" sz="1400" b="1" dirty="0" smtClean="0">
                <a:cs typeface="Calibri" pitchFamily="34" charset="0"/>
              </a:rPr>
              <a:t>Decreto de 15 setembro de 2011</a:t>
            </a:r>
            <a:endParaRPr lang="pt-BR" sz="1400" dirty="0" smtClean="0">
              <a:cs typeface="Calibri" pitchFamily="34" charset="0"/>
            </a:endParaRPr>
          </a:p>
          <a:p>
            <a:pPr algn="ctr"/>
            <a:endParaRPr lang="pt-BR" sz="1400" dirty="0"/>
          </a:p>
        </p:txBody>
      </p:sp>
      <p:sp>
        <p:nvSpPr>
          <p:cNvPr id="42" name="CaixaDeTexto 41"/>
          <p:cNvSpPr txBox="1"/>
          <p:nvPr/>
        </p:nvSpPr>
        <p:spPr>
          <a:xfrm>
            <a:off x="6670186" y="1257328"/>
            <a:ext cx="3780734" cy="923330"/>
          </a:xfrm>
          <a:prstGeom prst="rect">
            <a:avLst/>
          </a:prstGeom>
          <a:noFill/>
        </p:spPr>
        <p:txBody>
          <a:bodyPr wrap="square" rtlCol="0">
            <a:spAutoFit/>
          </a:bodyPr>
          <a:lstStyle/>
          <a:p>
            <a:pPr algn="ctr"/>
            <a:r>
              <a:rPr lang="pt-BR" b="1" dirty="0" smtClean="0">
                <a:cs typeface="Calibri" pitchFamily="34" charset="0"/>
              </a:rPr>
              <a:t>Institui o Plano Nacional sobre Governo Aberto</a:t>
            </a:r>
            <a:endParaRPr lang="pt-BR" b="1" dirty="0">
              <a:cs typeface="Calibri" pitchFamily="34" charset="0"/>
            </a:endParaRPr>
          </a:p>
          <a:p>
            <a:pPr algn="ctr"/>
            <a:endParaRPr lang="pt-BR" b="1" dirty="0"/>
          </a:p>
        </p:txBody>
      </p:sp>
      <p:sp>
        <p:nvSpPr>
          <p:cNvPr id="46" name="Elipse 45"/>
          <p:cNvSpPr/>
          <p:nvPr/>
        </p:nvSpPr>
        <p:spPr>
          <a:xfrm>
            <a:off x="6801222" y="3202317"/>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3"/>
          <a:stretch>
            <a:fillRect/>
          </a:stretch>
        </p:blipFill>
        <p:spPr>
          <a:xfrm>
            <a:off x="8560553" y="2563885"/>
            <a:ext cx="2821099" cy="2866601"/>
          </a:xfrm>
          <a:prstGeom prst="rect">
            <a:avLst/>
          </a:prstGeom>
        </p:spPr>
      </p:pic>
      <p:sp>
        <p:nvSpPr>
          <p:cNvPr id="47"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Tree>
    <p:extLst>
      <p:ext uri="{BB962C8B-B14F-4D97-AF65-F5344CB8AC3E}">
        <p14:creationId xmlns:p14="http://schemas.microsoft.com/office/powerpoint/2010/main" val="420193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8984" y="1151724"/>
            <a:ext cx="9598852" cy="2165231"/>
          </a:xfrm>
        </p:spPr>
        <p:txBody>
          <a:bodyPr/>
          <a:lstStyle/>
          <a:p>
            <a:r>
              <a:rPr lang="pt-BR" sz="2800" dirty="0">
                <a:latin typeface="Arial" panose="020B0604020202020204" pitchFamily="34" charset="0"/>
                <a:cs typeface="Arial" panose="020B0604020202020204" pitchFamily="34" charset="0"/>
              </a:rPr>
              <a:t>Dados, processados ou não, que podem ser utilizados para produção e transmissão de conhecimento, contidos em qualquer meio, suporte ou formato.</a:t>
            </a:r>
            <a:br>
              <a:rPr lang="pt-BR" sz="2800" dirty="0">
                <a:latin typeface="Arial" panose="020B0604020202020204" pitchFamily="34" charset="0"/>
                <a:cs typeface="Arial" panose="020B0604020202020204" pitchFamily="34" charset="0"/>
              </a:rPr>
            </a:br>
            <a:r>
              <a:rPr lang="pt-BR" sz="2800" dirty="0" smtClean="0">
                <a:latin typeface="Arial" panose="020B0604020202020204" pitchFamily="34" charset="0"/>
                <a:cs typeface="Arial" panose="020B0604020202020204" pitchFamily="34" charset="0"/>
              </a:rPr>
              <a:t/>
            </a:r>
            <a:br>
              <a:rPr lang="pt-BR" sz="2800" dirty="0" smtClean="0">
                <a:latin typeface="Arial" panose="020B0604020202020204" pitchFamily="34" charset="0"/>
                <a:cs typeface="Arial" panose="020B0604020202020204" pitchFamily="34" charset="0"/>
              </a:rPr>
            </a:br>
            <a:r>
              <a:rPr lang="pt-BR" sz="2800" dirty="0" smtClean="0">
                <a:latin typeface="Arial" panose="020B0604020202020204" pitchFamily="34" charset="0"/>
                <a:cs typeface="Arial" panose="020B0604020202020204" pitchFamily="34" charset="0"/>
              </a:rPr>
              <a:t>Não se caracterizam como informação:</a:t>
            </a:r>
            <a:r>
              <a:rPr lang="pt-BR" sz="2800" dirty="0">
                <a:latin typeface="Arial" panose="020B0604020202020204" pitchFamily="34" charset="0"/>
                <a:cs typeface="Arial" panose="020B0604020202020204" pitchFamily="34" charset="0"/>
              </a:rPr>
              <a:t/>
            </a:r>
            <a:br>
              <a:rPr lang="pt-BR" sz="2800" dirty="0">
                <a:latin typeface="Arial" panose="020B0604020202020204" pitchFamily="34" charset="0"/>
                <a:cs typeface="Arial" panose="020B0604020202020204" pitchFamily="34" charset="0"/>
              </a:rPr>
            </a:br>
            <a:endParaRPr lang="pt-BR" sz="2800" dirty="0">
              <a:latin typeface="Arial" panose="020B0604020202020204" pitchFamily="34" charset="0"/>
              <a:cs typeface="Arial" panose="020B0604020202020204" pitchFamily="34" charset="0"/>
            </a:endParaRPr>
          </a:p>
        </p:txBody>
      </p:sp>
      <p:pic>
        <p:nvPicPr>
          <p:cNvPr id="8"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165" y="905629"/>
            <a:ext cx="1889319" cy="2399135"/>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p:cNvSpPr txBox="1">
            <a:spLocks/>
          </p:cNvSpPr>
          <p:nvPr/>
        </p:nvSpPr>
        <p:spPr>
          <a:xfrm>
            <a:off x="2755392" y="3550858"/>
            <a:ext cx="8727948" cy="22403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r>
              <a:rPr lang="pt-BR" sz="3000" dirty="0" smtClean="0">
                <a:latin typeface="Arial" panose="020B0604020202020204" pitchFamily="34" charset="0"/>
                <a:cs typeface="Arial" panose="020B0604020202020204" pitchFamily="34" charset="0"/>
              </a:rPr>
              <a:t>Reclamações e elogios;</a:t>
            </a:r>
          </a:p>
          <a:p>
            <a:pPr>
              <a:lnSpc>
                <a:spcPct val="150000"/>
              </a:lnSpc>
            </a:pPr>
            <a:r>
              <a:rPr lang="pt-BR" sz="3000" dirty="0" smtClean="0">
                <a:latin typeface="Arial" panose="020B0604020202020204" pitchFamily="34" charset="0"/>
                <a:cs typeface="Arial" panose="020B0604020202020204" pitchFamily="34" charset="0"/>
              </a:rPr>
              <a:t>Consulta sobre aplicação da legislação;</a:t>
            </a:r>
          </a:p>
          <a:p>
            <a:pPr>
              <a:lnSpc>
                <a:spcPct val="150000"/>
              </a:lnSpc>
            </a:pPr>
            <a:r>
              <a:rPr lang="pt-BR" sz="3000" dirty="0" smtClean="0">
                <a:latin typeface="Arial" panose="020B0604020202020204" pitchFamily="34" charset="0"/>
                <a:cs typeface="Arial" panose="020B0604020202020204" pitchFamily="34" charset="0"/>
              </a:rPr>
              <a:t>Denúncia;</a:t>
            </a:r>
          </a:p>
          <a:p>
            <a:endParaRPr lang="pt-BR" sz="3000" dirty="0" smtClean="0"/>
          </a:p>
          <a:p>
            <a:r>
              <a:rPr lang="pt-BR" sz="3000" dirty="0" smtClean="0"/>
              <a:t/>
            </a:r>
            <a:br>
              <a:rPr lang="pt-BR" sz="3000" dirty="0" smtClean="0"/>
            </a:br>
            <a:r>
              <a:rPr lang="pt-BR" sz="3000" dirty="0" smtClean="0"/>
              <a:t/>
            </a:r>
            <a:br>
              <a:rPr lang="pt-BR" sz="3000" dirty="0" smtClean="0"/>
            </a:br>
            <a:endParaRPr lang="pt-BR" sz="3000" dirty="0"/>
          </a:p>
        </p:txBody>
      </p:sp>
      <p:pic>
        <p:nvPicPr>
          <p:cNvPr id="3" name="Imagem 2"/>
          <p:cNvPicPr>
            <a:picLocks noChangeAspect="1"/>
          </p:cNvPicPr>
          <p:nvPr/>
        </p:nvPicPr>
        <p:blipFill>
          <a:blip r:embed="rId4"/>
          <a:stretch>
            <a:fillRect/>
          </a:stretch>
        </p:blipFill>
        <p:spPr>
          <a:xfrm>
            <a:off x="2079117" y="3587433"/>
            <a:ext cx="676275" cy="695325"/>
          </a:xfrm>
          <a:prstGeom prst="rect">
            <a:avLst/>
          </a:prstGeom>
        </p:spPr>
      </p:pic>
      <p:pic>
        <p:nvPicPr>
          <p:cNvPr id="13" name="Imagem 12"/>
          <p:cNvPicPr>
            <a:picLocks noChangeAspect="1"/>
          </p:cNvPicPr>
          <p:nvPr/>
        </p:nvPicPr>
        <p:blipFill>
          <a:blip r:embed="rId4"/>
          <a:stretch>
            <a:fillRect/>
          </a:stretch>
        </p:blipFill>
        <p:spPr>
          <a:xfrm>
            <a:off x="2079116" y="4270566"/>
            <a:ext cx="676275" cy="695325"/>
          </a:xfrm>
          <a:prstGeom prst="rect">
            <a:avLst/>
          </a:prstGeom>
        </p:spPr>
      </p:pic>
      <p:pic>
        <p:nvPicPr>
          <p:cNvPr id="14" name="Imagem 13"/>
          <p:cNvPicPr>
            <a:picLocks noChangeAspect="1"/>
          </p:cNvPicPr>
          <p:nvPr/>
        </p:nvPicPr>
        <p:blipFill>
          <a:blip r:embed="rId4"/>
          <a:stretch>
            <a:fillRect/>
          </a:stretch>
        </p:blipFill>
        <p:spPr>
          <a:xfrm>
            <a:off x="2079115" y="4978082"/>
            <a:ext cx="676275" cy="695325"/>
          </a:xfrm>
          <a:prstGeom prst="rect">
            <a:avLst/>
          </a:prstGeom>
        </p:spPr>
      </p:pic>
      <p:sp>
        <p:nvSpPr>
          <p:cNvPr id="9"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Informação</a:t>
            </a:r>
          </a:p>
          <a:p>
            <a:endParaRPr lang="pt-BR" dirty="0"/>
          </a:p>
        </p:txBody>
      </p:sp>
    </p:spTree>
    <p:extLst>
      <p:ext uri="{BB962C8B-B14F-4D97-AF65-F5344CB8AC3E}">
        <p14:creationId xmlns:p14="http://schemas.microsoft.com/office/powerpoint/2010/main" val="25928976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899886" y="1844824"/>
            <a:ext cx="10479314" cy="3739485"/>
          </a:xfrm>
          <a:prstGeom prst="rect">
            <a:avLst/>
          </a:prstGeom>
        </p:spPr>
        <p:txBody>
          <a:bodyPr wrap="square">
            <a:spAutoFit/>
          </a:bodyPr>
          <a:lstStyle/>
          <a:p>
            <a:pPr algn="just">
              <a:spcBef>
                <a:spcPts val="600"/>
              </a:spcBef>
            </a:pPr>
            <a:r>
              <a:rPr lang="pt-BR" sz="2300" b="1" dirty="0">
                <a:solidFill>
                  <a:schemeClr val="accent1">
                    <a:lumMod val="75000"/>
                  </a:schemeClr>
                </a:solidFill>
                <a:latin typeface="Arial" panose="020B0604020202020204" pitchFamily="34" charset="0"/>
                <a:cs typeface="Arial" panose="020B0604020202020204" pitchFamily="34" charset="0"/>
              </a:rPr>
              <a:t>EXEMPLO</a:t>
            </a:r>
          </a:p>
          <a:p>
            <a:pPr algn="just">
              <a:spcBef>
                <a:spcPts val="600"/>
              </a:spcBef>
            </a:pPr>
            <a:endParaRPr lang="pt-BR" sz="2300" dirty="0">
              <a:latin typeface="Arial" panose="020B0604020202020204" pitchFamily="34" charset="0"/>
              <a:cs typeface="Arial" panose="020B0604020202020204" pitchFamily="34" charset="0"/>
            </a:endParaRPr>
          </a:p>
          <a:p>
            <a:pPr algn="just">
              <a:spcBef>
                <a:spcPts val="600"/>
              </a:spcBef>
            </a:pPr>
            <a:r>
              <a:rPr lang="pt-BR" sz="2300" b="1" dirty="0">
                <a:latin typeface="Arial" panose="020B0604020202020204" pitchFamily="34" charset="0"/>
                <a:cs typeface="Arial" panose="020B0604020202020204" pitchFamily="34" charset="0"/>
              </a:rPr>
              <a:t>Protocolo – 01500000023201611</a:t>
            </a:r>
          </a:p>
          <a:p>
            <a:pPr algn="just">
              <a:spcBef>
                <a:spcPts val="600"/>
              </a:spcBef>
            </a:pPr>
            <a:r>
              <a:rPr lang="pt-BR" sz="2300" dirty="0">
                <a:latin typeface="Arial" panose="020B0604020202020204" pitchFamily="34" charset="0"/>
                <a:cs typeface="Arial" panose="020B0604020202020204" pitchFamily="34" charset="0"/>
              </a:rPr>
              <a:t>SOLICITO INFORMAR O </a:t>
            </a:r>
            <a:r>
              <a:rPr lang="pt-BR" sz="2300" dirty="0" smtClean="0">
                <a:latin typeface="Arial" panose="020B0604020202020204" pitchFamily="34" charset="0"/>
                <a:cs typeface="Arial" panose="020B0604020202020204" pitchFamily="34" charset="0"/>
              </a:rPr>
              <a:t>PORQUE </a:t>
            </a:r>
            <a:r>
              <a:rPr lang="pt-BR" sz="2300" dirty="0">
                <a:latin typeface="Arial" panose="020B0604020202020204" pitchFamily="34" charset="0"/>
                <a:cs typeface="Arial" panose="020B0604020202020204" pitchFamily="34" charset="0"/>
              </a:rPr>
              <a:t>DO NÃO PAGAMENTO DE MINHAS </a:t>
            </a:r>
            <a:r>
              <a:rPr lang="pt-BR" sz="2300" dirty="0" smtClean="0">
                <a:latin typeface="Arial" panose="020B0604020202020204" pitchFamily="34" charset="0"/>
                <a:cs typeface="Arial" panose="020B0604020202020204" pitchFamily="34" charset="0"/>
              </a:rPr>
              <a:t>FÉRIAS </a:t>
            </a:r>
            <a:r>
              <a:rPr lang="pt-BR" sz="2300" dirty="0">
                <a:latin typeface="Arial" panose="020B0604020202020204" pitchFamily="34" charset="0"/>
                <a:cs typeface="Arial" panose="020B0604020202020204" pitchFamily="34" charset="0"/>
              </a:rPr>
              <a:t>PREMIO EM ESPÉCIE CUJO PAGAMENTO JÁ FOI AUTORIZADO CONFORME PUBLICAÇÃO DO MINAS GERAIS DE 03/01/2015.     </a:t>
            </a:r>
          </a:p>
          <a:p>
            <a:pPr algn="just">
              <a:spcBef>
                <a:spcPts val="600"/>
              </a:spcBef>
            </a:pPr>
            <a:r>
              <a:rPr lang="pt-BR" sz="2300" dirty="0">
                <a:latin typeface="Arial" panose="020B0604020202020204" pitchFamily="34" charset="0"/>
                <a:cs typeface="Arial" panose="020B0604020202020204" pitchFamily="34" charset="0"/>
              </a:rPr>
              <a:t>OBS JÁ ESTOU APOSENTADA DESDE DEZEMBRO DE 2014</a:t>
            </a:r>
          </a:p>
          <a:p>
            <a:pPr algn="just">
              <a:spcBef>
                <a:spcPts val="600"/>
              </a:spcBef>
            </a:pPr>
            <a:r>
              <a:rPr lang="pt-BR" sz="2300" dirty="0">
                <a:latin typeface="Arial" panose="020B0604020202020204" pitchFamily="34" charset="0"/>
                <a:cs typeface="Arial" panose="020B0604020202020204" pitchFamily="34" charset="0"/>
              </a:rPr>
              <a:t>OBRIGADA</a:t>
            </a:r>
          </a:p>
          <a:p>
            <a:pPr marL="214313" indent="-214313">
              <a:spcBef>
                <a:spcPts val="600"/>
              </a:spcBef>
              <a:buFont typeface="Arial" panose="020B0604020202020204" pitchFamily="34" charset="0"/>
              <a:buChar char="•"/>
            </a:pPr>
            <a:endParaRPr lang="es-CR" sz="2300" dirty="0">
              <a:latin typeface="Times New Roman" panose="02020603050405020304" pitchFamily="18" charset="0"/>
              <a:cs typeface="Times New Roman" panose="02020603050405020304" pitchFamily="18" charset="0"/>
            </a:endParaRPr>
          </a:p>
        </p:txBody>
      </p:sp>
      <p:sp>
        <p:nvSpPr>
          <p:cNvPr id="7" name="Espaço Reservado para Conteúdo 2"/>
          <p:cNvSpPr txBox="1">
            <a:spLocks/>
          </p:cNvSpPr>
          <p:nvPr/>
        </p:nvSpPr>
        <p:spPr>
          <a:xfrm>
            <a:off x="0" y="12357"/>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Concorrência de Canais</a:t>
            </a:r>
          </a:p>
          <a:p>
            <a:endParaRPr lang="pt-BR" dirty="0"/>
          </a:p>
        </p:txBody>
      </p:sp>
    </p:spTree>
    <p:extLst>
      <p:ext uri="{BB962C8B-B14F-4D97-AF65-F5344CB8AC3E}">
        <p14:creationId xmlns:p14="http://schemas.microsoft.com/office/powerpoint/2010/main" val="65449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754744" y="1221274"/>
            <a:ext cx="10740570" cy="5139869"/>
          </a:xfrm>
          <a:prstGeom prst="rect">
            <a:avLst/>
          </a:prstGeom>
        </p:spPr>
        <p:txBody>
          <a:bodyPr wrap="square">
            <a:spAutoFit/>
          </a:bodyPr>
          <a:lstStyle/>
          <a:p>
            <a:pPr algn="just">
              <a:spcBef>
                <a:spcPts val="600"/>
              </a:spcBef>
            </a:pPr>
            <a:r>
              <a:rPr lang="pt-BR" sz="2300" b="1" dirty="0">
                <a:solidFill>
                  <a:schemeClr val="accent1">
                    <a:lumMod val="75000"/>
                  </a:schemeClr>
                </a:solidFill>
                <a:latin typeface="arials New Roman"/>
                <a:cs typeface="Times New Roman" panose="02020603050405020304" pitchFamily="18" charset="0"/>
              </a:rPr>
              <a:t>PROCEDIMENTO ESPECÍFICO.  </a:t>
            </a:r>
            <a:r>
              <a:rPr lang="pt-BR" sz="2300" dirty="0">
                <a:latin typeface="arials New Roman"/>
                <a:cs typeface="Times New Roman" panose="02020603050405020304" pitchFamily="18" charset="0"/>
              </a:rPr>
              <a:t>Caso exista canal ou procedimento específico efetivo para obtenção da informação solicitada, o órgão ou a entidade deve orientar o interessado a buscar a informação por intermédio desse canal ou procedimento, indicando os prazos e as condições para sua utilização, sendo o pedido considerado atendido.</a:t>
            </a:r>
          </a:p>
          <a:p>
            <a:pPr algn="just">
              <a:spcBef>
                <a:spcPts val="600"/>
              </a:spcBef>
            </a:pPr>
            <a:endParaRPr lang="pt-BR" sz="2300" dirty="0">
              <a:latin typeface="arials New Roman"/>
              <a:cs typeface="Times New Roman" panose="02020603050405020304" pitchFamily="18" charset="0"/>
            </a:endParaRPr>
          </a:p>
          <a:p>
            <a:pPr algn="just">
              <a:spcBef>
                <a:spcPts val="600"/>
              </a:spcBef>
            </a:pPr>
            <a:r>
              <a:rPr lang="pt-BR" sz="2300" b="1" dirty="0">
                <a:solidFill>
                  <a:schemeClr val="accent1">
                    <a:lumMod val="75000"/>
                  </a:schemeClr>
                </a:solidFill>
                <a:latin typeface="arials New Roman"/>
                <a:cs typeface="Times New Roman" panose="02020603050405020304" pitchFamily="18" charset="0"/>
              </a:rPr>
              <a:t>EXEMPLOS</a:t>
            </a:r>
          </a:p>
          <a:p>
            <a:pPr algn="just">
              <a:spcBef>
                <a:spcPts val="600"/>
              </a:spcBef>
            </a:pPr>
            <a:endParaRPr lang="pt-BR" sz="2300" dirty="0">
              <a:latin typeface="arials New Roman"/>
              <a:cs typeface="Times New Roman" panose="02020603050405020304" pitchFamily="18" charset="0"/>
            </a:endParaRPr>
          </a:p>
          <a:p>
            <a:pPr marL="214313" indent="-214313">
              <a:spcBef>
                <a:spcPts val="600"/>
              </a:spcBef>
              <a:buFont typeface="Arial" panose="020B0604020202020204" pitchFamily="34" charset="0"/>
              <a:buChar char="•"/>
            </a:pPr>
            <a:r>
              <a:rPr lang="pt-BR" sz="2300" dirty="0">
                <a:latin typeface="arials New Roman"/>
                <a:cs typeface="Times New Roman" panose="02020603050405020304" pitchFamily="18" charset="0"/>
              </a:rPr>
              <a:t>Cidadão solicita informações relativas atualização ou informações de sua vida funcional;</a:t>
            </a:r>
          </a:p>
          <a:p>
            <a:pPr marL="214313" indent="-214313">
              <a:spcBef>
                <a:spcPts val="600"/>
              </a:spcBef>
              <a:buFont typeface="Arial" panose="020B0604020202020204" pitchFamily="34" charset="0"/>
              <a:buChar char="•"/>
            </a:pPr>
            <a:r>
              <a:rPr lang="pt-BR" sz="2300" dirty="0">
                <a:latin typeface="arials New Roman"/>
                <a:cs typeface="Times New Roman" panose="02020603050405020304" pitchFamily="18" charset="0"/>
              </a:rPr>
              <a:t>Cidadão faz denúncia sobre a utilização de dinheiro público;</a:t>
            </a:r>
          </a:p>
          <a:p>
            <a:pPr>
              <a:spcBef>
                <a:spcPts val="600"/>
              </a:spcBef>
            </a:pPr>
            <a:endParaRPr lang="pt-BR" sz="2000" dirty="0"/>
          </a:p>
          <a:p>
            <a:pPr marL="214313" indent="-214313">
              <a:spcBef>
                <a:spcPts val="600"/>
              </a:spcBef>
              <a:buFont typeface="Arial" panose="020B0604020202020204" pitchFamily="34" charset="0"/>
              <a:buChar char="•"/>
            </a:pPr>
            <a:endParaRPr lang="es-CR" sz="2000" dirty="0"/>
          </a:p>
        </p:txBody>
      </p:sp>
      <p:sp>
        <p:nvSpPr>
          <p:cNvPr id="8"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Concorrência de Canais</a:t>
            </a:r>
          </a:p>
          <a:p>
            <a:endParaRPr lang="pt-BR" dirty="0"/>
          </a:p>
        </p:txBody>
      </p:sp>
    </p:spTree>
    <p:extLst>
      <p:ext uri="{BB962C8B-B14F-4D97-AF65-F5344CB8AC3E}">
        <p14:creationId xmlns:p14="http://schemas.microsoft.com/office/powerpoint/2010/main" val="39454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p:nvPr/>
        </p:nvPicPr>
        <p:blipFill rotWithShape="1">
          <a:blip r:embed="rId3">
            <a:clrChange>
              <a:clrFrom>
                <a:srgbClr val="FCFCFC"/>
              </a:clrFrom>
              <a:clrTo>
                <a:srgbClr val="FCFCFC">
                  <a:alpha val="0"/>
                </a:srgbClr>
              </a:clrTo>
            </a:clrChange>
          </a:blip>
          <a:srcRect l="32554" t="32476" r="36839" b="17070"/>
          <a:stretch/>
        </p:blipFill>
        <p:spPr bwMode="auto">
          <a:xfrm>
            <a:off x="2555789" y="864973"/>
            <a:ext cx="6328720" cy="5498757"/>
          </a:xfrm>
          <a:prstGeom prst="rect">
            <a:avLst/>
          </a:prstGeom>
          <a:ln>
            <a:noFill/>
          </a:ln>
          <a:extLst>
            <a:ext uri="{53640926-AAD7-44D8-BBD7-CCE9431645EC}">
              <a14:shadowObscured xmlns:a14="http://schemas.microsoft.com/office/drawing/2010/main"/>
            </a:ext>
          </a:extLst>
        </p:spPr>
      </p:pic>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Canais de atendimento</a:t>
            </a:r>
          </a:p>
          <a:p>
            <a:pPr algn="ctr"/>
            <a:endParaRPr lang="pt-BR"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05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7"/>
          <p:cNvSpPr/>
          <p:nvPr/>
        </p:nvSpPr>
        <p:spPr>
          <a:xfrm>
            <a:off x="1198179" y="3921640"/>
            <a:ext cx="10091613" cy="1880929"/>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tângulo de cantos arredondados 9"/>
          <p:cNvSpPr/>
          <p:nvPr/>
        </p:nvSpPr>
        <p:spPr>
          <a:xfrm>
            <a:off x="1024759" y="4272944"/>
            <a:ext cx="9948041" cy="1529625"/>
          </a:xfrm>
          <a:prstGeom prst="roundRect">
            <a:avLst>
              <a:gd name="adj" fmla="val 10000"/>
            </a:avLst>
          </a:prstGeom>
          <a:ln>
            <a:solidFill>
              <a:schemeClr val="tx1">
                <a:lumMod val="95000"/>
                <a:lumOff val="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557" name="CaixaDeTexto 4"/>
          <p:cNvSpPr txBox="1">
            <a:spLocks noChangeArrowheads="1"/>
          </p:cNvSpPr>
          <p:nvPr/>
        </p:nvSpPr>
        <p:spPr bwMode="auto">
          <a:xfrm>
            <a:off x="1190296" y="4460675"/>
            <a:ext cx="961696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buNone/>
            </a:pPr>
            <a:r>
              <a:rPr lang="pt-BR" sz="2300" dirty="0" smtClean="0">
                <a:latin typeface="arials New Roman"/>
                <a:cs typeface="Times New Roman" panose="02020603050405020304" pitchFamily="18" charset="0"/>
              </a:rPr>
              <a:t>Se </a:t>
            </a:r>
            <a:r>
              <a:rPr lang="pt-BR" sz="2300" dirty="0">
                <a:latin typeface="arials New Roman"/>
                <a:cs typeface="Times New Roman" panose="02020603050405020304" pitchFamily="18" charset="0"/>
              </a:rPr>
              <a:t>a informação </a:t>
            </a:r>
            <a:r>
              <a:rPr lang="pt-BR" sz="2300" dirty="0" smtClean="0">
                <a:latin typeface="arials New Roman"/>
                <a:cs typeface="Times New Roman" panose="02020603050405020304" pitchFamily="18" charset="0"/>
              </a:rPr>
              <a:t>estiver disponível, deve </a:t>
            </a:r>
            <a:r>
              <a:rPr lang="pt-BR" sz="2300" dirty="0">
                <a:latin typeface="arials New Roman"/>
                <a:cs typeface="Times New Roman" panose="02020603050405020304" pitchFamily="18" charset="0"/>
              </a:rPr>
              <a:t>ser entregue de imediato ao cidadão, o prazo de 20 dias é para levantamento dos dados da resposta. </a:t>
            </a:r>
          </a:p>
        </p:txBody>
      </p:sp>
      <p:pic>
        <p:nvPicPr>
          <p:cNvPr id="23558" name="Picture 8" descr="http://ligacavaloscorrida.pt/wp-content/uploads/2012/05/calendar-475x2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95" y="1223110"/>
            <a:ext cx="4079608" cy="226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 - Prazo</a:t>
            </a:r>
          </a:p>
          <a:p>
            <a:endParaRPr lang="pt-BR" dirty="0"/>
          </a:p>
        </p:txBody>
      </p:sp>
      <p:sp>
        <p:nvSpPr>
          <p:cNvPr id="9" name="CaixaDeTexto 8"/>
          <p:cNvSpPr txBox="1"/>
          <p:nvPr/>
        </p:nvSpPr>
        <p:spPr>
          <a:xfrm>
            <a:off x="5092263" y="1143288"/>
            <a:ext cx="6441370" cy="2215991"/>
          </a:xfrm>
          <a:prstGeom prst="rect">
            <a:avLst/>
          </a:prstGeom>
          <a:noFill/>
        </p:spPr>
        <p:txBody>
          <a:bodyPr wrap="square" rtlCol="0">
            <a:spAutoFit/>
          </a:bodyPr>
          <a:lstStyle/>
          <a:p>
            <a:pPr algn="just">
              <a:lnSpc>
                <a:spcPct val="150000"/>
              </a:lnSpc>
            </a:pPr>
            <a:r>
              <a:rPr lang="pt-BR" sz="2300" dirty="0" smtClean="0">
                <a:latin typeface="arials New Roman"/>
                <a:cs typeface="Times New Roman" panose="02020603050405020304" pitchFamily="18" charset="0"/>
              </a:rPr>
              <a:t>O prazo para atendimento do pedido de acesso </a:t>
            </a:r>
            <a:r>
              <a:rPr lang="pt-BR" sz="2300" dirty="0">
                <a:latin typeface="arials New Roman"/>
                <a:cs typeface="Times New Roman" panose="02020603050405020304" pitchFamily="18" charset="0"/>
              </a:rPr>
              <a:t>à</a:t>
            </a:r>
            <a:r>
              <a:rPr lang="pt-BR" sz="2300" dirty="0" smtClean="0">
                <a:latin typeface="arials New Roman"/>
                <a:cs typeface="Times New Roman" panose="02020603050405020304" pitchFamily="18" charset="0"/>
              </a:rPr>
              <a:t> informação é de até</a:t>
            </a:r>
            <a:r>
              <a:rPr lang="pt-BR" sz="2300" b="1" dirty="0" smtClean="0">
                <a:latin typeface="arials New Roman"/>
                <a:cs typeface="Times New Roman" panose="02020603050405020304" pitchFamily="18" charset="0"/>
              </a:rPr>
              <a:t> 20 </a:t>
            </a:r>
            <a:r>
              <a:rPr lang="pt-BR" sz="2300" b="1" dirty="0">
                <a:latin typeface="arials New Roman"/>
                <a:cs typeface="Times New Roman" panose="02020603050405020304" pitchFamily="18" charset="0"/>
              </a:rPr>
              <a:t>(vinte) </a:t>
            </a:r>
            <a:r>
              <a:rPr lang="pt-BR" sz="2300" dirty="0">
                <a:latin typeface="arials New Roman"/>
                <a:cs typeface="Times New Roman" panose="02020603050405020304" pitchFamily="18" charset="0"/>
              </a:rPr>
              <a:t>dias corridos, </a:t>
            </a:r>
            <a:r>
              <a:rPr lang="pt-BR" sz="2300" b="1" dirty="0">
                <a:latin typeface="arials New Roman"/>
                <a:cs typeface="Times New Roman" panose="02020603050405020304" pitchFamily="18" charset="0"/>
              </a:rPr>
              <a:t>prorrogáveis </a:t>
            </a:r>
            <a:r>
              <a:rPr lang="pt-BR" sz="2300" dirty="0">
                <a:latin typeface="arials New Roman"/>
                <a:cs typeface="Times New Roman" panose="02020603050405020304" pitchFamily="18" charset="0"/>
              </a:rPr>
              <a:t>por </a:t>
            </a:r>
            <a:r>
              <a:rPr lang="pt-BR" sz="2300" b="1" dirty="0">
                <a:latin typeface="arials New Roman"/>
                <a:cs typeface="Times New Roman" panose="02020603050405020304" pitchFamily="18" charset="0"/>
              </a:rPr>
              <a:t>mais 10 (dez), </a:t>
            </a:r>
            <a:r>
              <a:rPr lang="pt-BR" sz="2300" dirty="0">
                <a:latin typeface="arials New Roman"/>
                <a:cs typeface="Times New Roman" panose="02020603050405020304" pitchFamily="18" charset="0"/>
              </a:rPr>
              <a:t>desde que haja </a:t>
            </a:r>
            <a:r>
              <a:rPr lang="pt-BR" sz="2300" b="1" dirty="0" smtClean="0">
                <a:latin typeface="arials New Roman"/>
                <a:cs typeface="Times New Roman" panose="02020603050405020304" pitchFamily="18" charset="0"/>
              </a:rPr>
              <a:t>justificativa </a:t>
            </a:r>
            <a:r>
              <a:rPr lang="pt-BR" sz="2300" dirty="0">
                <a:latin typeface="arials New Roman"/>
                <a:cs typeface="Times New Roman" panose="02020603050405020304" pitchFamily="18" charset="0"/>
              </a:rPr>
              <a:t>(art. 17 do decreto 45.969</a:t>
            </a:r>
            <a:r>
              <a:rPr lang="pt-BR" sz="2300" dirty="0" smtClean="0">
                <a:latin typeface="arials New Roman"/>
                <a:cs typeface="Times New Roman" panose="02020603050405020304" pitchFamily="18" charset="0"/>
              </a:rPr>
              <a:t>). </a:t>
            </a:r>
            <a:endParaRPr lang="pt-BR" sz="2300" dirty="0">
              <a:latin typeface="arials New Roman"/>
              <a:cs typeface="Times New Roman" panose="02020603050405020304" pitchFamily="18" charset="0"/>
            </a:endParaRPr>
          </a:p>
        </p:txBody>
      </p:sp>
    </p:spTree>
    <p:extLst>
      <p:ext uri="{BB962C8B-B14F-4D97-AF65-F5344CB8AC3E}">
        <p14:creationId xmlns:p14="http://schemas.microsoft.com/office/powerpoint/2010/main" val="4015101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0" y="-24208"/>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 - Prazo</a:t>
            </a:r>
          </a:p>
          <a:p>
            <a:endParaRPr lang="pt-BR" dirty="0"/>
          </a:p>
        </p:txBody>
      </p:sp>
      <p:sp>
        <p:nvSpPr>
          <p:cNvPr id="4" name="Retângulo 3"/>
          <p:cNvSpPr/>
          <p:nvPr/>
        </p:nvSpPr>
        <p:spPr>
          <a:xfrm>
            <a:off x="5776686" y="1193944"/>
            <a:ext cx="5704113" cy="1119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500" dirty="0" smtClean="0">
                <a:latin typeface="Arial" panose="020B0604020202020204" pitchFamily="34" charset="0"/>
                <a:cs typeface="Arial" panose="020B0604020202020204" pitchFamily="34" charset="0"/>
              </a:rPr>
              <a:t>Acesso imediato (art.17)</a:t>
            </a:r>
            <a:endParaRPr lang="pt-BR" sz="2500" dirty="0">
              <a:latin typeface="Arial" panose="020B0604020202020204" pitchFamily="34" charset="0"/>
              <a:cs typeface="Arial" panose="020B0604020202020204" pitchFamily="34" charset="0"/>
            </a:endParaRPr>
          </a:p>
        </p:txBody>
      </p:sp>
      <p:sp>
        <p:nvSpPr>
          <p:cNvPr id="10" name="Retângulo 9"/>
          <p:cNvSpPr/>
          <p:nvPr/>
        </p:nvSpPr>
        <p:spPr>
          <a:xfrm>
            <a:off x="5776687" y="2654707"/>
            <a:ext cx="5704112" cy="1312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500" dirty="0">
                <a:latin typeface="Arial" panose="020B0604020202020204" pitchFamily="34" charset="0"/>
                <a:cs typeface="Arial" panose="020B0604020202020204" pitchFamily="34" charset="0"/>
              </a:rPr>
              <a:t>20 </a:t>
            </a:r>
            <a:r>
              <a:rPr lang="pt-BR" sz="2500" dirty="0" smtClean="0">
                <a:latin typeface="Arial" panose="020B0604020202020204" pitchFamily="34" charset="0"/>
                <a:cs typeface="Arial" panose="020B0604020202020204" pitchFamily="34" charset="0"/>
              </a:rPr>
              <a:t>dias </a:t>
            </a:r>
            <a:r>
              <a:rPr lang="pt-BR" sz="2500" dirty="0">
                <a:latin typeface="Arial" panose="020B0604020202020204" pitchFamily="34" charset="0"/>
                <a:cs typeface="Arial" panose="020B0604020202020204" pitchFamily="34" charset="0"/>
              </a:rPr>
              <a:t>+ 10 </a:t>
            </a:r>
            <a:r>
              <a:rPr lang="pt-BR" sz="2500" dirty="0" smtClean="0">
                <a:latin typeface="Arial" panose="020B0604020202020204" pitchFamily="34" charset="0"/>
                <a:cs typeface="Arial" panose="020B0604020202020204" pitchFamily="34" charset="0"/>
              </a:rPr>
              <a:t>dias (mediante justificativa) (art.17)</a:t>
            </a:r>
            <a:endParaRPr lang="pt-BR" sz="2500" dirty="0">
              <a:latin typeface="Arial" panose="020B0604020202020204" pitchFamily="34" charset="0"/>
              <a:cs typeface="Arial" panose="020B0604020202020204" pitchFamily="34" charset="0"/>
            </a:endParaRPr>
          </a:p>
        </p:txBody>
      </p:sp>
      <p:sp>
        <p:nvSpPr>
          <p:cNvPr id="5" name="Divisa 4"/>
          <p:cNvSpPr/>
          <p:nvPr/>
        </p:nvSpPr>
        <p:spPr>
          <a:xfrm>
            <a:off x="638629" y="1135888"/>
            <a:ext cx="4688114" cy="130996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dirty="0">
                <a:latin typeface="arials New Roman"/>
                <a:cs typeface="Times New Roman" panose="02020603050405020304" pitchFamily="18" charset="0"/>
              </a:rPr>
              <a:t>INFORMAÇÃO</a:t>
            </a:r>
            <a:r>
              <a:rPr lang="pt-PT" sz="2500" dirty="0">
                <a:latin typeface="arials New Roman"/>
                <a:cs typeface="Times New Roman" panose="02020603050405020304" pitchFamily="18" charset="0"/>
              </a:rPr>
              <a:t> DISPONÍVEL</a:t>
            </a:r>
            <a:endParaRPr lang="pt-BR" sz="2500" dirty="0">
              <a:latin typeface="arials New Roman"/>
              <a:cs typeface="Times New Roman" panose="02020603050405020304" pitchFamily="18" charset="0"/>
            </a:endParaRPr>
          </a:p>
        </p:txBody>
      </p:sp>
      <p:sp>
        <p:nvSpPr>
          <p:cNvPr id="11" name="Divisa 10"/>
          <p:cNvSpPr/>
          <p:nvPr/>
        </p:nvSpPr>
        <p:spPr>
          <a:xfrm>
            <a:off x="638629" y="2651639"/>
            <a:ext cx="4789714" cy="137889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500" dirty="0">
                <a:latin typeface="Arial" panose="020B0604020202020204" pitchFamily="34" charset="0"/>
                <a:cs typeface="Arial" panose="020B0604020202020204" pitchFamily="34" charset="0"/>
              </a:rPr>
              <a:t>INFORMAÇÃO SEM DISPONIBILIDADE IMEDIATA</a:t>
            </a:r>
          </a:p>
        </p:txBody>
      </p:sp>
      <p:grpSp>
        <p:nvGrpSpPr>
          <p:cNvPr id="12" name="Grupo 11"/>
          <p:cNvGrpSpPr/>
          <p:nvPr/>
        </p:nvGrpSpPr>
        <p:grpSpPr>
          <a:xfrm>
            <a:off x="638629" y="4207637"/>
            <a:ext cx="4794357" cy="1471574"/>
            <a:chOff x="0" y="299678"/>
            <a:chExt cx="3202781" cy="1583647"/>
          </a:xfrm>
        </p:grpSpPr>
        <p:sp>
          <p:nvSpPr>
            <p:cNvPr id="13" name="Divisa 12"/>
            <p:cNvSpPr/>
            <p:nvPr/>
          </p:nvSpPr>
          <p:spPr>
            <a:xfrm>
              <a:off x="0" y="299678"/>
              <a:ext cx="3202781" cy="1583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Divisa 4"/>
            <p:cNvSpPr/>
            <p:nvPr/>
          </p:nvSpPr>
          <p:spPr>
            <a:xfrm>
              <a:off x="791824" y="299678"/>
              <a:ext cx="1619134" cy="1583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pt-BR" sz="2500" dirty="0">
                  <a:latin typeface="Arial" panose="020B0604020202020204" pitchFamily="34" charset="0"/>
                  <a:cs typeface="Arial" panose="020B0604020202020204" pitchFamily="34" charset="0"/>
                </a:rPr>
                <a:t>INFORMAÇÃO DE GRANDE VOLUME</a:t>
              </a:r>
            </a:p>
          </p:txBody>
        </p:sp>
      </p:grpSp>
      <p:sp>
        <p:nvSpPr>
          <p:cNvPr id="15" name="Retângulo 14"/>
          <p:cNvSpPr/>
          <p:nvPr/>
        </p:nvSpPr>
        <p:spPr>
          <a:xfrm>
            <a:off x="5776685" y="4331207"/>
            <a:ext cx="5704114" cy="125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smtClean="0">
                <a:latin typeface="Arial" panose="020B0604020202020204" pitchFamily="34" charset="0"/>
                <a:cs typeface="Arial" panose="020B0604020202020204" pitchFamily="34" charset="0"/>
              </a:rPr>
              <a:t>Comunicar data, local e modo para </a:t>
            </a:r>
            <a:r>
              <a:rPr lang="pt-BR" sz="2400" dirty="0">
                <a:latin typeface="Arial" panose="020B0604020202020204" pitchFamily="34" charset="0"/>
                <a:cs typeface="Arial" panose="020B0604020202020204" pitchFamily="34" charset="0"/>
              </a:rPr>
              <a:t>realizar </a:t>
            </a:r>
            <a:r>
              <a:rPr lang="pt-BR" sz="2400" dirty="0" smtClean="0">
                <a:latin typeface="Arial" panose="020B0604020202020204" pitchFamily="34" charset="0"/>
                <a:cs typeface="Arial" panose="020B0604020202020204" pitchFamily="34" charset="0"/>
              </a:rPr>
              <a:t>consulta, </a:t>
            </a:r>
            <a:r>
              <a:rPr lang="pt-BR" sz="2400" dirty="0">
                <a:latin typeface="Arial" panose="020B0604020202020204" pitchFamily="34" charset="0"/>
                <a:cs typeface="Arial" panose="020B0604020202020204" pitchFamily="34" charset="0"/>
              </a:rPr>
              <a:t>a reprodução ou a obtenção da </a:t>
            </a:r>
            <a:r>
              <a:rPr lang="pt-BR" sz="2400" dirty="0" smtClean="0">
                <a:latin typeface="Arial" panose="020B0604020202020204" pitchFamily="34" charset="0"/>
                <a:cs typeface="Arial" panose="020B0604020202020204" pitchFamily="34" charset="0"/>
              </a:rPr>
              <a:t>informação. (art.17, II)</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06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ângulo isósceles 10"/>
          <p:cNvSpPr/>
          <p:nvPr/>
        </p:nvSpPr>
        <p:spPr>
          <a:xfrm>
            <a:off x="5536842" y="1035046"/>
            <a:ext cx="3799521" cy="45701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7392145" y="4869169"/>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0" name="CaixaDeTexto 9"/>
          <p:cNvSpPr txBox="1"/>
          <p:nvPr/>
        </p:nvSpPr>
        <p:spPr>
          <a:xfrm>
            <a:off x="653143" y="5689711"/>
            <a:ext cx="4630057" cy="800219"/>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Inicia-se com um pedido protocolado junto ao SIC</a:t>
            </a:r>
          </a:p>
        </p:txBody>
      </p:sp>
      <p:cxnSp>
        <p:nvCxnSpPr>
          <p:cNvPr id="12" name="Conector reto 11"/>
          <p:cNvCxnSpPr/>
          <p:nvPr/>
        </p:nvCxnSpPr>
        <p:spPr>
          <a:xfrm>
            <a:off x="449943" y="5605188"/>
            <a:ext cx="8771398" cy="17698"/>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7392145" y="4869169"/>
            <a:ext cx="3096344" cy="584775"/>
          </a:xfrm>
          <a:prstGeom prst="rect">
            <a:avLst/>
          </a:prstGeom>
          <a:noFill/>
        </p:spPr>
        <p:txBody>
          <a:bodyPr wrap="square" rtlCol="0">
            <a:spAutoFit/>
          </a:bodyPr>
          <a:lstStyle/>
          <a:p>
            <a:pPr algn="ctr"/>
            <a:r>
              <a:rPr lang="pt-BR" sz="1600" dirty="0"/>
              <a:t>1ª Instância: superior à que proferiu a decisão</a:t>
            </a:r>
          </a:p>
        </p:txBody>
      </p:sp>
      <p:sp>
        <p:nvSpPr>
          <p:cNvPr id="15" name="Retângulo de cantos arredondados 14"/>
          <p:cNvSpPr/>
          <p:nvPr/>
        </p:nvSpPr>
        <p:spPr>
          <a:xfrm>
            <a:off x="5807968" y="5805273"/>
            <a:ext cx="2664296"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16" name="CaixaDeTexto 15"/>
          <p:cNvSpPr txBox="1"/>
          <p:nvPr/>
        </p:nvSpPr>
        <p:spPr>
          <a:xfrm>
            <a:off x="5807968" y="5805273"/>
            <a:ext cx="2664296" cy="584775"/>
          </a:xfrm>
          <a:prstGeom prst="rect">
            <a:avLst/>
          </a:prstGeom>
          <a:noFill/>
        </p:spPr>
        <p:txBody>
          <a:bodyPr wrap="square" rtlCol="0">
            <a:spAutoFit/>
          </a:bodyPr>
          <a:lstStyle/>
          <a:p>
            <a:pPr algn="ctr"/>
            <a:r>
              <a:rPr lang="pt-BR" sz="1600" dirty="0"/>
              <a:t>Protocolo do pedido de acesso ao SIC</a:t>
            </a:r>
          </a:p>
        </p:txBody>
      </p:sp>
      <p:sp>
        <p:nvSpPr>
          <p:cNvPr id="18" name="Retângulo de cantos arredondados 17"/>
          <p:cNvSpPr/>
          <p:nvPr/>
        </p:nvSpPr>
        <p:spPr>
          <a:xfrm>
            <a:off x="7392145" y="3934806"/>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9" name="CaixaDeTexto 18"/>
          <p:cNvSpPr txBox="1"/>
          <p:nvPr/>
        </p:nvSpPr>
        <p:spPr>
          <a:xfrm>
            <a:off x="7392145" y="3934806"/>
            <a:ext cx="3096344" cy="584775"/>
          </a:xfrm>
          <a:prstGeom prst="rect">
            <a:avLst/>
          </a:prstGeom>
          <a:noFill/>
        </p:spPr>
        <p:txBody>
          <a:bodyPr wrap="square" rtlCol="0">
            <a:spAutoFit/>
          </a:bodyPr>
          <a:lstStyle/>
          <a:p>
            <a:pPr algn="ctr"/>
            <a:r>
              <a:rPr lang="pt-BR" sz="1600" dirty="0"/>
              <a:t>2ª Instância: autoridade máxima do órgão ou entidade</a:t>
            </a:r>
          </a:p>
        </p:txBody>
      </p:sp>
      <p:sp>
        <p:nvSpPr>
          <p:cNvPr id="20" name="Retângulo de cantos arredondados 19"/>
          <p:cNvSpPr/>
          <p:nvPr/>
        </p:nvSpPr>
        <p:spPr>
          <a:xfrm>
            <a:off x="7392145" y="2996961"/>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1" name="CaixaDeTexto 20"/>
          <p:cNvSpPr txBox="1"/>
          <p:nvPr/>
        </p:nvSpPr>
        <p:spPr>
          <a:xfrm>
            <a:off x="7392145" y="2996957"/>
            <a:ext cx="3096344" cy="584775"/>
          </a:xfrm>
          <a:prstGeom prst="rect">
            <a:avLst/>
          </a:prstGeom>
          <a:noFill/>
        </p:spPr>
        <p:txBody>
          <a:bodyPr wrap="square" rtlCol="0">
            <a:spAutoFit/>
          </a:bodyPr>
          <a:lstStyle/>
          <a:p>
            <a:pPr algn="ctr"/>
            <a:r>
              <a:rPr lang="pt-BR" sz="1600" dirty="0"/>
              <a:t>3ª Instância: Controladoria Geral</a:t>
            </a:r>
          </a:p>
        </p:txBody>
      </p:sp>
      <p:sp>
        <p:nvSpPr>
          <p:cNvPr id="22" name="Retângulo de cantos arredondados 21"/>
          <p:cNvSpPr/>
          <p:nvPr/>
        </p:nvSpPr>
        <p:spPr>
          <a:xfrm>
            <a:off x="7392145" y="2060857"/>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3" name="CaixaDeTexto 22"/>
          <p:cNvSpPr txBox="1"/>
          <p:nvPr/>
        </p:nvSpPr>
        <p:spPr>
          <a:xfrm>
            <a:off x="7392145" y="2060857"/>
            <a:ext cx="3096344" cy="584775"/>
          </a:xfrm>
          <a:prstGeom prst="rect">
            <a:avLst/>
          </a:prstGeom>
          <a:noFill/>
        </p:spPr>
        <p:txBody>
          <a:bodyPr wrap="square" rtlCol="0">
            <a:spAutoFit/>
          </a:bodyPr>
          <a:lstStyle/>
          <a:p>
            <a:pPr algn="ctr"/>
            <a:r>
              <a:rPr lang="pt-BR" sz="1600" dirty="0"/>
              <a:t>4ª Instância: Comissão Mista de Reavaliação de Informações</a:t>
            </a:r>
          </a:p>
        </p:txBody>
      </p:sp>
      <p:sp>
        <p:nvSpPr>
          <p:cNvPr id="25" name="Espaço Reservado para Conteúdo 2"/>
          <p:cNvSpPr txBox="1">
            <a:spLocks/>
          </p:cNvSpPr>
          <p:nvPr/>
        </p:nvSpPr>
        <p:spPr>
          <a:xfrm>
            <a:off x="0" y="9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Tree>
    <p:extLst>
      <p:ext uri="{BB962C8B-B14F-4D97-AF65-F5344CB8AC3E}">
        <p14:creationId xmlns:p14="http://schemas.microsoft.com/office/powerpoint/2010/main" val="37928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ângulo isósceles 10"/>
          <p:cNvSpPr/>
          <p:nvPr/>
        </p:nvSpPr>
        <p:spPr>
          <a:xfrm>
            <a:off x="5536840" y="1035050"/>
            <a:ext cx="3799521" cy="45701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7392145" y="4869169"/>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0" name="CaixaDeTexto 9"/>
          <p:cNvSpPr txBox="1"/>
          <p:nvPr/>
        </p:nvSpPr>
        <p:spPr>
          <a:xfrm>
            <a:off x="449943" y="4869161"/>
            <a:ext cx="4941395" cy="1508105"/>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Da resposta do SIC cabe recurso à autoridade hierarquicamente superior à que a forneceu a informação</a:t>
            </a:r>
          </a:p>
        </p:txBody>
      </p:sp>
      <p:cxnSp>
        <p:nvCxnSpPr>
          <p:cNvPr id="12" name="Conector reto 11"/>
          <p:cNvCxnSpPr/>
          <p:nvPr/>
        </p:nvCxnSpPr>
        <p:spPr>
          <a:xfrm flipV="1">
            <a:off x="449943" y="4797152"/>
            <a:ext cx="8163946" cy="72009"/>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7392145" y="4869169"/>
            <a:ext cx="3096344" cy="584775"/>
          </a:xfrm>
          <a:prstGeom prst="rect">
            <a:avLst/>
          </a:prstGeom>
          <a:noFill/>
        </p:spPr>
        <p:txBody>
          <a:bodyPr wrap="square" rtlCol="0">
            <a:spAutoFit/>
          </a:bodyPr>
          <a:lstStyle/>
          <a:p>
            <a:pPr algn="ctr"/>
            <a:r>
              <a:rPr lang="pt-BR" sz="1600" dirty="0"/>
              <a:t>1ª Instância: superior à que proferiu a decisão</a:t>
            </a:r>
          </a:p>
        </p:txBody>
      </p:sp>
      <p:sp>
        <p:nvSpPr>
          <p:cNvPr id="15" name="Retângulo de cantos arredondados 14"/>
          <p:cNvSpPr/>
          <p:nvPr/>
        </p:nvSpPr>
        <p:spPr>
          <a:xfrm>
            <a:off x="5807968" y="5805273"/>
            <a:ext cx="2664296"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16" name="CaixaDeTexto 15"/>
          <p:cNvSpPr txBox="1"/>
          <p:nvPr/>
        </p:nvSpPr>
        <p:spPr>
          <a:xfrm>
            <a:off x="5807968" y="5805273"/>
            <a:ext cx="2664296" cy="584775"/>
          </a:xfrm>
          <a:prstGeom prst="rect">
            <a:avLst/>
          </a:prstGeom>
          <a:noFill/>
        </p:spPr>
        <p:txBody>
          <a:bodyPr wrap="square" rtlCol="0">
            <a:spAutoFit/>
          </a:bodyPr>
          <a:lstStyle/>
          <a:p>
            <a:pPr algn="ctr"/>
            <a:r>
              <a:rPr lang="pt-BR" sz="1600" dirty="0"/>
              <a:t>Protocolo do pedido de acesso ao SIC</a:t>
            </a:r>
          </a:p>
        </p:txBody>
      </p:sp>
      <p:sp>
        <p:nvSpPr>
          <p:cNvPr id="18" name="Retângulo de cantos arredondados 17"/>
          <p:cNvSpPr/>
          <p:nvPr/>
        </p:nvSpPr>
        <p:spPr>
          <a:xfrm>
            <a:off x="7392145" y="3934806"/>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9" name="CaixaDeTexto 18"/>
          <p:cNvSpPr txBox="1"/>
          <p:nvPr/>
        </p:nvSpPr>
        <p:spPr>
          <a:xfrm>
            <a:off x="7392145" y="3934806"/>
            <a:ext cx="3096344" cy="584775"/>
          </a:xfrm>
          <a:prstGeom prst="rect">
            <a:avLst/>
          </a:prstGeom>
          <a:noFill/>
        </p:spPr>
        <p:txBody>
          <a:bodyPr wrap="square" rtlCol="0">
            <a:spAutoFit/>
          </a:bodyPr>
          <a:lstStyle/>
          <a:p>
            <a:pPr algn="ctr"/>
            <a:r>
              <a:rPr lang="pt-BR" sz="1600" dirty="0"/>
              <a:t>2ª Instância: autoridade máxima do órgão ou entidade</a:t>
            </a:r>
          </a:p>
        </p:txBody>
      </p:sp>
      <p:sp>
        <p:nvSpPr>
          <p:cNvPr id="20" name="Retângulo de cantos arredondados 19"/>
          <p:cNvSpPr/>
          <p:nvPr/>
        </p:nvSpPr>
        <p:spPr>
          <a:xfrm>
            <a:off x="7392145" y="2996961"/>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1" name="CaixaDeTexto 20"/>
          <p:cNvSpPr txBox="1"/>
          <p:nvPr/>
        </p:nvSpPr>
        <p:spPr>
          <a:xfrm>
            <a:off x="7392145" y="2996957"/>
            <a:ext cx="3096344" cy="584775"/>
          </a:xfrm>
          <a:prstGeom prst="rect">
            <a:avLst/>
          </a:prstGeom>
          <a:noFill/>
        </p:spPr>
        <p:txBody>
          <a:bodyPr wrap="square" rtlCol="0">
            <a:spAutoFit/>
          </a:bodyPr>
          <a:lstStyle/>
          <a:p>
            <a:pPr algn="ctr"/>
            <a:r>
              <a:rPr lang="pt-BR" sz="1600" dirty="0"/>
              <a:t>3ª Instância: Controladoria Geral</a:t>
            </a:r>
          </a:p>
        </p:txBody>
      </p:sp>
      <p:sp>
        <p:nvSpPr>
          <p:cNvPr id="22" name="Retângulo de cantos arredondados 21"/>
          <p:cNvSpPr/>
          <p:nvPr/>
        </p:nvSpPr>
        <p:spPr>
          <a:xfrm>
            <a:off x="7392145" y="2060857"/>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3" name="CaixaDeTexto 22"/>
          <p:cNvSpPr txBox="1"/>
          <p:nvPr/>
        </p:nvSpPr>
        <p:spPr>
          <a:xfrm>
            <a:off x="7392145" y="2060857"/>
            <a:ext cx="3096344" cy="584775"/>
          </a:xfrm>
          <a:prstGeom prst="rect">
            <a:avLst/>
          </a:prstGeom>
          <a:noFill/>
        </p:spPr>
        <p:txBody>
          <a:bodyPr wrap="square" rtlCol="0">
            <a:spAutoFit/>
          </a:bodyPr>
          <a:lstStyle/>
          <a:p>
            <a:pPr algn="ctr"/>
            <a:r>
              <a:rPr lang="pt-BR" sz="1600" dirty="0"/>
              <a:t>4ª Instância: Comissão Mista de Reavaliação de Informações</a:t>
            </a:r>
          </a:p>
        </p:txBody>
      </p:sp>
      <p:sp>
        <p:nvSpPr>
          <p:cNvPr id="17" name="Espaço Reservado para Conteúdo 2"/>
          <p:cNvSpPr txBox="1">
            <a:spLocks/>
          </p:cNvSpPr>
          <p:nvPr/>
        </p:nvSpPr>
        <p:spPr>
          <a:xfrm>
            <a:off x="0" y="9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Tree>
    <p:extLst>
      <p:ext uri="{BB962C8B-B14F-4D97-AF65-F5344CB8AC3E}">
        <p14:creationId xmlns:p14="http://schemas.microsoft.com/office/powerpoint/2010/main" val="236101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ângulo isósceles 10"/>
          <p:cNvSpPr/>
          <p:nvPr/>
        </p:nvSpPr>
        <p:spPr>
          <a:xfrm>
            <a:off x="5536842" y="1035046"/>
            <a:ext cx="3799521" cy="45701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7392145" y="4869169"/>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0" name="CaixaDeTexto 9"/>
          <p:cNvSpPr txBox="1"/>
          <p:nvPr/>
        </p:nvSpPr>
        <p:spPr>
          <a:xfrm>
            <a:off x="464457" y="4005064"/>
            <a:ext cx="4688114" cy="1862048"/>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Da decisão da autoridade hierarquicamente superior à que forneceu a resposta cabe recurso à autoridade máxima do órgão ou entidade</a:t>
            </a:r>
            <a:endParaRPr lang="pt-BR" sz="2300" b="1" dirty="0">
              <a:latin typeface="Arial" panose="020B0604020202020204" pitchFamily="34" charset="0"/>
              <a:cs typeface="Arial" panose="020B0604020202020204" pitchFamily="34" charset="0"/>
            </a:endParaRPr>
          </a:p>
        </p:txBody>
      </p:sp>
      <p:cxnSp>
        <p:nvCxnSpPr>
          <p:cNvPr id="12" name="Conector reto 11"/>
          <p:cNvCxnSpPr/>
          <p:nvPr/>
        </p:nvCxnSpPr>
        <p:spPr>
          <a:xfrm flipV="1">
            <a:off x="464457" y="3931319"/>
            <a:ext cx="8170879" cy="3487"/>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7392145" y="4869169"/>
            <a:ext cx="3096344" cy="584775"/>
          </a:xfrm>
          <a:prstGeom prst="rect">
            <a:avLst/>
          </a:prstGeom>
          <a:noFill/>
        </p:spPr>
        <p:txBody>
          <a:bodyPr wrap="square" rtlCol="0">
            <a:spAutoFit/>
          </a:bodyPr>
          <a:lstStyle/>
          <a:p>
            <a:pPr algn="ctr"/>
            <a:r>
              <a:rPr lang="pt-BR" sz="1600" dirty="0"/>
              <a:t>1ª Instância: superior à que proferiu a decisão</a:t>
            </a:r>
          </a:p>
        </p:txBody>
      </p:sp>
      <p:sp>
        <p:nvSpPr>
          <p:cNvPr id="15" name="Retângulo de cantos arredondados 14"/>
          <p:cNvSpPr/>
          <p:nvPr/>
        </p:nvSpPr>
        <p:spPr>
          <a:xfrm>
            <a:off x="5807968" y="5805273"/>
            <a:ext cx="2664296"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16" name="CaixaDeTexto 15"/>
          <p:cNvSpPr txBox="1"/>
          <p:nvPr/>
        </p:nvSpPr>
        <p:spPr>
          <a:xfrm>
            <a:off x="5807968" y="5805273"/>
            <a:ext cx="2664296" cy="584775"/>
          </a:xfrm>
          <a:prstGeom prst="rect">
            <a:avLst/>
          </a:prstGeom>
          <a:noFill/>
        </p:spPr>
        <p:txBody>
          <a:bodyPr wrap="square" rtlCol="0">
            <a:spAutoFit/>
          </a:bodyPr>
          <a:lstStyle/>
          <a:p>
            <a:pPr algn="ctr"/>
            <a:r>
              <a:rPr lang="pt-BR" sz="1600" dirty="0"/>
              <a:t>Protocolo do pedido de acesso ao SIC</a:t>
            </a:r>
          </a:p>
        </p:txBody>
      </p:sp>
      <p:sp>
        <p:nvSpPr>
          <p:cNvPr id="18" name="Retângulo de cantos arredondados 17"/>
          <p:cNvSpPr/>
          <p:nvPr/>
        </p:nvSpPr>
        <p:spPr>
          <a:xfrm>
            <a:off x="7392145" y="3934806"/>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9" name="CaixaDeTexto 18"/>
          <p:cNvSpPr txBox="1"/>
          <p:nvPr/>
        </p:nvSpPr>
        <p:spPr>
          <a:xfrm>
            <a:off x="7392145" y="3934806"/>
            <a:ext cx="3096344" cy="584775"/>
          </a:xfrm>
          <a:prstGeom prst="rect">
            <a:avLst/>
          </a:prstGeom>
          <a:noFill/>
        </p:spPr>
        <p:txBody>
          <a:bodyPr wrap="square" rtlCol="0">
            <a:spAutoFit/>
          </a:bodyPr>
          <a:lstStyle/>
          <a:p>
            <a:pPr algn="ctr"/>
            <a:r>
              <a:rPr lang="pt-BR" sz="1600" dirty="0"/>
              <a:t>2ª Instância: autoridade máxima do órgão ou entidade</a:t>
            </a:r>
          </a:p>
        </p:txBody>
      </p:sp>
      <p:sp>
        <p:nvSpPr>
          <p:cNvPr id="20" name="Retângulo de cantos arredondados 19"/>
          <p:cNvSpPr/>
          <p:nvPr/>
        </p:nvSpPr>
        <p:spPr>
          <a:xfrm>
            <a:off x="7392145" y="2996961"/>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1" name="CaixaDeTexto 20"/>
          <p:cNvSpPr txBox="1"/>
          <p:nvPr/>
        </p:nvSpPr>
        <p:spPr>
          <a:xfrm>
            <a:off x="7392145" y="2996957"/>
            <a:ext cx="3096344" cy="584775"/>
          </a:xfrm>
          <a:prstGeom prst="rect">
            <a:avLst/>
          </a:prstGeom>
          <a:noFill/>
        </p:spPr>
        <p:txBody>
          <a:bodyPr wrap="square" rtlCol="0">
            <a:spAutoFit/>
          </a:bodyPr>
          <a:lstStyle/>
          <a:p>
            <a:pPr algn="ctr"/>
            <a:r>
              <a:rPr lang="pt-BR" sz="1600" dirty="0"/>
              <a:t>3ª Instância: Controladoria Geral</a:t>
            </a:r>
          </a:p>
        </p:txBody>
      </p:sp>
      <p:sp>
        <p:nvSpPr>
          <p:cNvPr id="22" name="Retângulo de cantos arredondados 21"/>
          <p:cNvSpPr/>
          <p:nvPr/>
        </p:nvSpPr>
        <p:spPr>
          <a:xfrm>
            <a:off x="7392145" y="2060857"/>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3" name="CaixaDeTexto 22"/>
          <p:cNvSpPr txBox="1"/>
          <p:nvPr/>
        </p:nvSpPr>
        <p:spPr>
          <a:xfrm>
            <a:off x="7392145" y="2060857"/>
            <a:ext cx="3096344" cy="584775"/>
          </a:xfrm>
          <a:prstGeom prst="rect">
            <a:avLst/>
          </a:prstGeom>
          <a:noFill/>
        </p:spPr>
        <p:txBody>
          <a:bodyPr wrap="square" rtlCol="0">
            <a:spAutoFit/>
          </a:bodyPr>
          <a:lstStyle/>
          <a:p>
            <a:pPr algn="ctr"/>
            <a:r>
              <a:rPr lang="pt-BR" sz="1600" dirty="0"/>
              <a:t>4ª Instância: Comissão Mista de Reavaliação de Informações</a:t>
            </a:r>
          </a:p>
        </p:txBody>
      </p:sp>
      <p:sp>
        <p:nvSpPr>
          <p:cNvPr id="17" name="Espaço Reservado para Conteúdo 2"/>
          <p:cNvSpPr txBox="1">
            <a:spLocks/>
          </p:cNvSpPr>
          <p:nvPr/>
        </p:nvSpPr>
        <p:spPr>
          <a:xfrm>
            <a:off x="0" y="9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pPr algn="ctr"/>
            <a:endParaRPr lang="pt-BR"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6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ângulo isósceles 10"/>
          <p:cNvSpPr/>
          <p:nvPr/>
        </p:nvSpPr>
        <p:spPr>
          <a:xfrm>
            <a:off x="5536842" y="1035046"/>
            <a:ext cx="3799521" cy="45701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7392145" y="4869169"/>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0" name="CaixaDeTexto 9"/>
          <p:cNvSpPr txBox="1"/>
          <p:nvPr/>
        </p:nvSpPr>
        <p:spPr>
          <a:xfrm>
            <a:off x="420914" y="3010669"/>
            <a:ext cx="5315047" cy="800219"/>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...da qual cabe recurso à Controladoria-Geral do Estado - CGE</a:t>
            </a:r>
            <a:endParaRPr lang="pt-BR" sz="2300" b="1" dirty="0">
              <a:latin typeface="Arial" panose="020B0604020202020204" pitchFamily="34" charset="0"/>
              <a:cs typeface="Arial" panose="020B0604020202020204" pitchFamily="34" charset="0"/>
            </a:endParaRPr>
          </a:p>
        </p:txBody>
      </p:sp>
      <p:cxnSp>
        <p:nvCxnSpPr>
          <p:cNvPr id="12" name="Conector reto 11"/>
          <p:cNvCxnSpPr/>
          <p:nvPr/>
        </p:nvCxnSpPr>
        <p:spPr>
          <a:xfrm flipV="1">
            <a:off x="420914" y="2991032"/>
            <a:ext cx="8264417" cy="19637"/>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7392145" y="4869169"/>
            <a:ext cx="3096344" cy="584775"/>
          </a:xfrm>
          <a:prstGeom prst="rect">
            <a:avLst/>
          </a:prstGeom>
          <a:noFill/>
        </p:spPr>
        <p:txBody>
          <a:bodyPr wrap="square" rtlCol="0">
            <a:spAutoFit/>
          </a:bodyPr>
          <a:lstStyle/>
          <a:p>
            <a:pPr algn="ctr"/>
            <a:r>
              <a:rPr lang="pt-BR" sz="1600" dirty="0"/>
              <a:t>1ª Instância: superior à que proferiu a decisão</a:t>
            </a:r>
          </a:p>
        </p:txBody>
      </p:sp>
      <p:sp>
        <p:nvSpPr>
          <p:cNvPr id="15" name="Retângulo de cantos arredondados 14"/>
          <p:cNvSpPr/>
          <p:nvPr/>
        </p:nvSpPr>
        <p:spPr>
          <a:xfrm>
            <a:off x="5807968" y="5805273"/>
            <a:ext cx="2664296"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16" name="CaixaDeTexto 15"/>
          <p:cNvSpPr txBox="1"/>
          <p:nvPr/>
        </p:nvSpPr>
        <p:spPr>
          <a:xfrm>
            <a:off x="5807968" y="5805273"/>
            <a:ext cx="2664296" cy="584775"/>
          </a:xfrm>
          <a:prstGeom prst="rect">
            <a:avLst/>
          </a:prstGeom>
          <a:noFill/>
        </p:spPr>
        <p:txBody>
          <a:bodyPr wrap="square" rtlCol="0">
            <a:spAutoFit/>
          </a:bodyPr>
          <a:lstStyle/>
          <a:p>
            <a:pPr algn="ctr"/>
            <a:r>
              <a:rPr lang="pt-BR" sz="1600" dirty="0"/>
              <a:t>Protocolo do pedido de acesso ao SIC</a:t>
            </a:r>
          </a:p>
        </p:txBody>
      </p:sp>
      <p:sp>
        <p:nvSpPr>
          <p:cNvPr id="18" name="Retângulo de cantos arredondados 17"/>
          <p:cNvSpPr/>
          <p:nvPr/>
        </p:nvSpPr>
        <p:spPr>
          <a:xfrm>
            <a:off x="7392145" y="3934806"/>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9" name="CaixaDeTexto 18"/>
          <p:cNvSpPr txBox="1"/>
          <p:nvPr/>
        </p:nvSpPr>
        <p:spPr>
          <a:xfrm>
            <a:off x="7392145" y="3934806"/>
            <a:ext cx="3096344" cy="584775"/>
          </a:xfrm>
          <a:prstGeom prst="rect">
            <a:avLst/>
          </a:prstGeom>
          <a:noFill/>
        </p:spPr>
        <p:txBody>
          <a:bodyPr wrap="square" rtlCol="0">
            <a:spAutoFit/>
          </a:bodyPr>
          <a:lstStyle/>
          <a:p>
            <a:pPr algn="ctr"/>
            <a:r>
              <a:rPr lang="pt-BR" sz="1600" dirty="0"/>
              <a:t>2ª Instância: autoridade máxima do órgão ou entidade</a:t>
            </a:r>
          </a:p>
        </p:txBody>
      </p:sp>
      <p:sp>
        <p:nvSpPr>
          <p:cNvPr id="20" name="Retângulo de cantos arredondados 19"/>
          <p:cNvSpPr/>
          <p:nvPr/>
        </p:nvSpPr>
        <p:spPr>
          <a:xfrm>
            <a:off x="7392145" y="2996961"/>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1" name="CaixaDeTexto 20"/>
          <p:cNvSpPr txBox="1"/>
          <p:nvPr/>
        </p:nvSpPr>
        <p:spPr>
          <a:xfrm>
            <a:off x="7392145" y="2996957"/>
            <a:ext cx="3096344" cy="584775"/>
          </a:xfrm>
          <a:prstGeom prst="rect">
            <a:avLst/>
          </a:prstGeom>
          <a:noFill/>
        </p:spPr>
        <p:txBody>
          <a:bodyPr wrap="square" rtlCol="0">
            <a:spAutoFit/>
          </a:bodyPr>
          <a:lstStyle/>
          <a:p>
            <a:pPr algn="ctr"/>
            <a:r>
              <a:rPr lang="pt-BR" sz="1600" dirty="0"/>
              <a:t>3ª Instância: Controladoria Geral</a:t>
            </a:r>
          </a:p>
        </p:txBody>
      </p:sp>
      <p:sp>
        <p:nvSpPr>
          <p:cNvPr id="22" name="Retângulo de cantos arredondados 21"/>
          <p:cNvSpPr/>
          <p:nvPr/>
        </p:nvSpPr>
        <p:spPr>
          <a:xfrm>
            <a:off x="7392145" y="2060857"/>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3" name="CaixaDeTexto 22"/>
          <p:cNvSpPr txBox="1"/>
          <p:nvPr/>
        </p:nvSpPr>
        <p:spPr>
          <a:xfrm>
            <a:off x="7392145" y="2060857"/>
            <a:ext cx="3096344" cy="584775"/>
          </a:xfrm>
          <a:prstGeom prst="rect">
            <a:avLst/>
          </a:prstGeom>
          <a:noFill/>
        </p:spPr>
        <p:txBody>
          <a:bodyPr wrap="square" rtlCol="0">
            <a:spAutoFit/>
          </a:bodyPr>
          <a:lstStyle/>
          <a:p>
            <a:pPr algn="ctr"/>
            <a:r>
              <a:rPr lang="pt-BR" sz="1600" dirty="0"/>
              <a:t>4ª Instância: Comissão Mista de Reavaliação de Informações</a:t>
            </a:r>
          </a:p>
        </p:txBody>
      </p:sp>
      <p:sp>
        <p:nvSpPr>
          <p:cNvPr id="17" name="Espaço Reservado para Conteúdo 2"/>
          <p:cNvSpPr txBox="1">
            <a:spLocks/>
          </p:cNvSpPr>
          <p:nvPr/>
        </p:nvSpPr>
        <p:spPr>
          <a:xfrm>
            <a:off x="0" y="9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Tree>
    <p:extLst>
      <p:ext uri="{BB962C8B-B14F-4D97-AF65-F5344CB8AC3E}">
        <p14:creationId xmlns:p14="http://schemas.microsoft.com/office/powerpoint/2010/main" val="95157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Open </a:t>
            </a:r>
            <a:r>
              <a:rPr lang="pt-BR" dirty="0" err="1"/>
              <a:t>Government</a:t>
            </a:r>
            <a:r>
              <a:rPr lang="pt-BR" dirty="0"/>
              <a:t> </a:t>
            </a:r>
            <a:r>
              <a:rPr lang="pt-BR" dirty="0" err="1"/>
              <a:t>Partnership</a:t>
            </a:r>
            <a:r>
              <a:rPr lang="pt-BR" dirty="0"/>
              <a:t> - OGP</a:t>
            </a:r>
          </a:p>
        </p:txBody>
      </p:sp>
      <p:sp>
        <p:nvSpPr>
          <p:cNvPr id="2" name="Retângulo 1"/>
          <p:cNvSpPr/>
          <p:nvPr/>
        </p:nvSpPr>
        <p:spPr>
          <a:xfrm>
            <a:off x="5476619" y="1345081"/>
            <a:ext cx="5015027" cy="553998"/>
          </a:xfrm>
          <a:prstGeom prst="rect">
            <a:avLst/>
          </a:prstGeom>
        </p:spPr>
        <p:txBody>
          <a:bodyPr wrap="none">
            <a:spAutoFit/>
          </a:bodyPr>
          <a:lstStyle/>
          <a:p>
            <a:r>
              <a:rPr lang="pt-BR" sz="3000" b="1" dirty="0"/>
              <a:t>Parceria para Governo Aberto </a:t>
            </a:r>
          </a:p>
        </p:txBody>
      </p:sp>
      <p:sp>
        <p:nvSpPr>
          <p:cNvPr id="5" name="Espaço Reservado para Conteúdo 2"/>
          <p:cNvSpPr>
            <a:spLocks noGrp="1"/>
          </p:cNvSpPr>
          <p:nvPr>
            <p:ph idx="1"/>
          </p:nvPr>
        </p:nvSpPr>
        <p:spPr>
          <a:xfrm>
            <a:off x="351631" y="2634349"/>
            <a:ext cx="11488737" cy="1907377"/>
          </a:xfrm>
        </p:spPr>
        <p:txBody>
          <a:bodyPr/>
          <a:lstStyle/>
          <a:p>
            <a:pPr marL="0" indent="0" algn="just">
              <a:buNone/>
            </a:pPr>
            <a:r>
              <a:rPr lang="pt-BR" sz="2000" dirty="0">
                <a:cs typeface="Times New Roman" panose="02020603050405020304" pitchFamily="18" charset="0"/>
              </a:rPr>
              <a:t>A Parceria para Governo Aberto ou OGP </a:t>
            </a:r>
            <a:r>
              <a:rPr lang="pt-BR" sz="2000" dirty="0" smtClean="0">
                <a:cs typeface="Times New Roman" panose="02020603050405020304" pitchFamily="18" charset="0"/>
              </a:rPr>
              <a:t>é </a:t>
            </a:r>
            <a:r>
              <a:rPr lang="pt-BR" sz="2000" dirty="0">
                <a:cs typeface="Times New Roman" panose="02020603050405020304" pitchFamily="18" charset="0"/>
              </a:rPr>
              <a:t>uma iniciativa </a:t>
            </a:r>
            <a:r>
              <a:rPr lang="pt-BR" sz="2000" dirty="0" smtClean="0">
                <a:cs typeface="Times New Roman" panose="02020603050405020304" pitchFamily="18" charset="0"/>
              </a:rPr>
              <a:t>internacional </a:t>
            </a:r>
            <a:r>
              <a:rPr lang="pt-BR" sz="2000" dirty="0">
                <a:cs typeface="Times New Roman" panose="02020603050405020304" pitchFamily="18" charset="0"/>
              </a:rPr>
              <a:t>que pretende difundir e incentivar globalmente </a:t>
            </a:r>
            <a:r>
              <a:rPr lang="pt-BR" sz="2000" dirty="0" smtClean="0">
                <a:cs typeface="Times New Roman" panose="02020603050405020304" pitchFamily="18" charset="0"/>
              </a:rPr>
              <a:t>práticas </a:t>
            </a:r>
            <a:r>
              <a:rPr lang="pt-BR" sz="2000" dirty="0">
                <a:cs typeface="Times New Roman" panose="02020603050405020304" pitchFamily="18" charset="0"/>
              </a:rPr>
              <a:t>governamentais relacionadas </a:t>
            </a:r>
            <a:r>
              <a:rPr lang="pt-BR" sz="2000" b="1" u="sng" dirty="0" smtClean="0">
                <a:solidFill>
                  <a:srgbClr val="C00000"/>
                </a:solidFill>
                <a:cs typeface="Times New Roman" panose="02020603050405020304" pitchFamily="18" charset="0"/>
              </a:rPr>
              <a:t>à </a:t>
            </a:r>
            <a:r>
              <a:rPr lang="pt-BR" sz="2000" b="1" u="sng" dirty="0">
                <a:solidFill>
                  <a:srgbClr val="C00000"/>
                </a:solidFill>
                <a:cs typeface="Times New Roman" panose="02020603050405020304" pitchFamily="18" charset="0"/>
              </a:rPr>
              <a:t>transparência dos governos, ao acesso à informação pública e à participação social</a:t>
            </a:r>
            <a:r>
              <a:rPr lang="pt-BR" sz="2000" b="1" u="sng" dirty="0" smtClean="0">
                <a:solidFill>
                  <a:srgbClr val="C00000"/>
                </a:solidFill>
                <a:cs typeface="Times New Roman" panose="02020603050405020304" pitchFamily="18" charset="0"/>
              </a:rPr>
              <a:t>.</a:t>
            </a:r>
          </a:p>
          <a:p>
            <a:pPr marL="0" indent="0" algn="just">
              <a:buNone/>
            </a:pPr>
            <a:endParaRPr lang="pt-BR" sz="2000" b="1" u="sng" dirty="0" smtClean="0">
              <a:cs typeface="Times New Roman" panose="02020603050405020304" pitchFamily="18" charset="0"/>
            </a:endParaRPr>
          </a:p>
          <a:p>
            <a:pPr marL="0" indent="0" algn="just">
              <a:buNone/>
            </a:pPr>
            <a:r>
              <a:rPr lang="pt-BR" sz="2000" dirty="0" smtClean="0">
                <a:cs typeface="Times New Roman" panose="02020603050405020304" pitchFamily="18" charset="0"/>
              </a:rPr>
              <a:t>A </a:t>
            </a:r>
            <a:r>
              <a:rPr lang="pt-BR" sz="2000" dirty="0">
                <a:cs typeface="Times New Roman" panose="02020603050405020304" pitchFamily="18" charset="0"/>
              </a:rPr>
              <a:t>OGP foi lançada em 20 de setembro de 2011, quando os oito países fundadores da Parceria (África do Sul, </a:t>
            </a:r>
            <a:r>
              <a:rPr lang="pt-BR" sz="2000" b="1" u="sng" dirty="0">
                <a:solidFill>
                  <a:srgbClr val="C00000"/>
                </a:solidFill>
                <a:cs typeface="Times New Roman" panose="02020603050405020304" pitchFamily="18" charset="0"/>
              </a:rPr>
              <a:t>Brasil</a:t>
            </a:r>
            <a:r>
              <a:rPr lang="pt-BR" sz="2000" dirty="0">
                <a:cs typeface="Times New Roman" panose="02020603050405020304" pitchFamily="18" charset="0"/>
              </a:rPr>
              <a:t>, Estados Unidos, Filipinas, Indonésia, México, Noruega e Reino Unido) assinaram a </a:t>
            </a:r>
            <a:r>
              <a:rPr lang="pt-BR" sz="2000" dirty="0" smtClean="0">
                <a:cs typeface="Times New Roman" panose="02020603050405020304" pitchFamily="18" charset="0"/>
              </a:rPr>
              <a:t>Declaração de Governo Aberto e </a:t>
            </a:r>
            <a:r>
              <a:rPr lang="pt-BR" sz="2000" dirty="0">
                <a:cs typeface="Times New Roman" panose="02020603050405020304" pitchFamily="18" charset="0"/>
              </a:rPr>
              <a:t>apresentaram seus Planos de Ação. </a:t>
            </a:r>
            <a:endParaRPr lang="pt-BR" sz="2300" dirty="0" smtClean="0">
              <a:cs typeface="Times New Roman" panose="02020603050405020304" pitchFamily="18" charset="0"/>
            </a:endParaRPr>
          </a:p>
        </p:txBody>
      </p:sp>
      <p:sp>
        <p:nvSpPr>
          <p:cNvPr id="3" name="Retângulo 2"/>
          <p:cNvSpPr/>
          <p:nvPr/>
        </p:nvSpPr>
        <p:spPr>
          <a:xfrm>
            <a:off x="3137416" y="5276996"/>
            <a:ext cx="5649303" cy="584775"/>
          </a:xfrm>
          <a:prstGeom prst="rect">
            <a:avLst/>
          </a:prstGeom>
          <a:solidFill>
            <a:schemeClr val="tx2">
              <a:lumMod val="50000"/>
            </a:schemeClr>
          </a:solidFill>
        </p:spPr>
        <p:style>
          <a:lnRef idx="3">
            <a:schemeClr val="lt1"/>
          </a:lnRef>
          <a:fillRef idx="1">
            <a:schemeClr val="accent2"/>
          </a:fillRef>
          <a:effectRef idx="1">
            <a:schemeClr val="accent2"/>
          </a:effectRef>
          <a:fontRef idx="minor">
            <a:schemeClr val="lt1"/>
          </a:fontRef>
        </p:style>
        <p:txBody>
          <a:bodyPr wrap="none">
            <a:spAutoFit/>
          </a:bodyPr>
          <a:lstStyle/>
          <a:p>
            <a:pPr algn="ctr"/>
            <a:r>
              <a:rPr lang="pt-BR" sz="3200" dirty="0">
                <a:cs typeface="Times New Roman" panose="02020603050405020304" pitchFamily="18" charset="0"/>
              </a:rPr>
              <a:t>75 países integram a </a:t>
            </a:r>
            <a:r>
              <a:rPr lang="pt-BR" sz="3200" dirty="0" smtClean="0">
                <a:cs typeface="Times New Roman" panose="02020603050405020304" pitchFamily="18" charset="0"/>
              </a:rPr>
              <a:t>Parceria</a:t>
            </a:r>
            <a:endParaRPr lang="pt-BR" sz="3200" dirty="0">
              <a:cs typeface="Times New Roman" panose="02020603050405020304" pitchFamily="18" charset="0"/>
            </a:endParaRPr>
          </a:p>
        </p:txBody>
      </p:sp>
      <p:pic>
        <p:nvPicPr>
          <p:cNvPr id="6" name="Imagem 5"/>
          <p:cNvPicPr>
            <a:picLocks noChangeAspect="1"/>
          </p:cNvPicPr>
          <p:nvPr/>
        </p:nvPicPr>
        <p:blipFill>
          <a:blip r:embed="rId3"/>
          <a:stretch>
            <a:fillRect/>
          </a:stretch>
        </p:blipFill>
        <p:spPr>
          <a:xfrm>
            <a:off x="1588293" y="841030"/>
            <a:ext cx="3648075" cy="1562100"/>
          </a:xfrm>
          <a:prstGeom prst="rect">
            <a:avLst/>
          </a:prstGeom>
        </p:spPr>
      </p:pic>
    </p:spTree>
    <p:extLst>
      <p:ext uri="{BB962C8B-B14F-4D97-AF65-F5344CB8AC3E}">
        <p14:creationId xmlns:p14="http://schemas.microsoft.com/office/powerpoint/2010/main" val="25792629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ângulo isósceles 10"/>
          <p:cNvSpPr/>
          <p:nvPr/>
        </p:nvSpPr>
        <p:spPr>
          <a:xfrm>
            <a:off x="5536842" y="1035046"/>
            <a:ext cx="3799521" cy="45701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7392145" y="4869169"/>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0" name="CaixaDeTexto 9"/>
          <p:cNvSpPr txBox="1"/>
          <p:nvPr/>
        </p:nvSpPr>
        <p:spPr>
          <a:xfrm>
            <a:off x="493486" y="2182769"/>
            <a:ext cx="4646201" cy="2569934"/>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Finalmente, da decisão da CGE ainda cabe recurso à Comissão Mista de Reavaliação de Informações, colegiado composto por vários secretários de estado que é a última instância de todos os processos criados pela LAI.</a:t>
            </a:r>
            <a:endParaRPr lang="pt-BR" sz="2300" b="1" dirty="0">
              <a:latin typeface="Arial" panose="020B0604020202020204" pitchFamily="34" charset="0"/>
              <a:cs typeface="Arial" panose="020B0604020202020204" pitchFamily="34" charset="0"/>
            </a:endParaRPr>
          </a:p>
        </p:txBody>
      </p:sp>
      <p:cxnSp>
        <p:nvCxnSpPr>
          <p:cNvPr id="12" name="Conector reto 11"/>
          <p:cNvCxnSpPr/>
          <p:nvPr/>
        </p:nvCxnSpPr>
        <p:spPr>
          <a:xfrm flipV="1">
            <a:off x="493486" y="2060852"/>
            <a:ext cx="8191845" cy="16206"/>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p:cNvSpPr txBox="1"/>
          <p:nvPr/>
        </p:nvSpPr>
        <p:spPr>
          <a:xfrm>
            <a:off x="7392145" y="4869169"/>
            <a:ext cx="3096344" cy="584775"/>
          </a:xfrm>
          <a:prstGeom prst="rect">
            <a:avLst/>
          </a:prstGeom>
          <a:noFill/>
        </p:spPr>
        <p:txBody>
          <a:bodyPr wrap="square" rtlCol="0">
            <a:spAutoFit/>
          </a:bodyPr>
          <a:lstStyle/>
          <a:p>
            <a:pPr algn="ctr"/>
            <a:r>
              <a:rPr lang="pt-BR" sz="1600" dirty="0"/>
              <a:t>1ª Instância: superior à que proferiu a decisão</a:t>
            </a:r>
          </a:p>
        </p:txBody>
      </p:sp>
      <p:sp>
        <p:nvSpPr>
          <p:cNvPr id="15" name="Retângulo de cantos arredondados 14"/>
          <p:cNvSpPr/>
          <p:nvPr/>
        </p:nvSpPr>
        <p:spPr>
          <a:xfrm>
            <a:off x="5807968" y="5805273"/>
            <a:ext cx="2664296"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16" name="CaixaDeTexto 15"/>
          <p:cNvSpPr txBox="1"/>
          <p:nvPr/>
        </p:nvSpPr>
        <p:spPr>
          <a:xfrm>
            <a:off x="5807968" y="5805273"/>
            <a:ext cx="2664296" cy="584775"/>
          </a:xfrm>
          <a:prstGeom prst="rect">
            <a:avLst/>
          </a:prstGeom>
          <a:noFill/>
        </p:spPr>
        <p:txBody>
          <a:bodyPr wrap="square" rtlCol="0">
            <a:spAutoFit/>
          </a:bodyPr>
          <a:lstStyle/>
          <a:p>
            <a:pPr algn="ctr"/>
            <a:r>
              <a:rPr lang="pt-BR" sz="1600" dirty="0"/>
              <a:t>Protocolo do pedido de acesso ao SIC</a:t>
            </a:r>
          </a:p>
        </p:txBody>
      </p:sp>
      <p:sp>
        <p:nvSpPr>
          <p:cNvPr id="18" name="Retângulo de cantos arredondados 17"/>
          <p:cNvSpPr/>
          <p:nvPr/>
        </p:nvSpPr>
        <p:spPr>
          <a:xfrm>
            <a:off x="7392145" y="3934806"/>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19" name="CaixaDeTexto 18"/>
          <p:cNvSpPr txBox="1"/>
          <p:nvPr/>
        </p:nvSpPr>
        <p:spPr>
          <a:xfrm>
            <a:off x="7392145" y="3934806"/>
            <a:ext cx="3096344" cy="584775"/>
          </a:xfrm>
          <a:prstGeom prst="rect">
            <a:avLst/>
          </a:prstGeom>
          <a:noFill/>
        </p:spPr>
        <p:txBody>
          <a:bodyPr wrap="square" rtlCol="0">
            <a:spAutoFit/>
          </a:bodyPr>
          <a:lstStyle/>
          <a:p>
            <a:pPr algn="ctr"/>
            <a:r>
              <a:rPr lang="pt-BR" sz="1600" dirty="0"/>
              <a:t>2ª Instância: autoridade máxima do órgão ou entidade</a:t>
            </a:r>
          </a:p>
        </p:txBody>
      </p:sp>
      <p:sp>
        <p:nvSpPr>
          <p:cNvPr id="20" name="Retângulo de cantos arredondados 19"/>
          <p:cNvSpPr/>
          <p:nvPr/>
        </p:nvSpPr>
        <p:spPr>
          <a:xfrm>
            <a:off x="7392145" y="2996961"/>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1" name="CaixaDeTexto 20"/>
          <p:cNvSpPr txBox="1"/>
          <p:nvPr/>
        </p:nvSpPr>
        <p:spPr>
          <a:xfrm>
            <a:off x="7392145" y="2996957"/>
            <a:ext cx="3096344" cy="584775"/>
          </a:xfrm>
          <a:prstGeom prst="rect">
            <a:avLst/>
          </a:prstGeom>
          <a:noFill/>
        </p:spPr>
        <p:txBody>
          <a:bodyPr wrap="square" rtlCol="0">
            <a:spAutoFit/>
          </a:bodyPr>
          <a:lstStyle/>
          <a:p>
            <a:pPr algn="ctr"/>
            <a:r>
              <a:rPr lang="pt-BR" sz="1600" dirty="0"/>
              <a:t>3ª Instância: Controladoria Geral</a:t>
            </a:r>
          </a:p>
        </p:txBody>
      </p:sp>
      <p:sp>
        <p:nvSpPr>
          <p:cNvPr id="22" name="Retângulo de cantos arredondados 21"/>
          <p:cNvSpPr/>
          <p:nvPr/>
        </p:nvSpPr>
        <p:spPr>
          <a:xfrm>
            <a:off x="7392145" y="2060857"/>
            <a:ext cx="3096344"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dirty="0"/>
          </a:p>
        </p:txBody>
      </p:sp>
      <p:sp>
        <p:nvSpPr>
          <p:cNvPr id="23" name="CaixaDeTexto 22"/>
          <p:cNvSpPr txBox="1"/>
          <p:nvPr/>
        </p:nvSpPr>
        <p:spPr>
          <a:xfrm>
            <a:off x="7392144" y="2060857"/>
            <a:ext cx="3130279" cy="584775"/>
          </a:xfrm>
          <a:prstGeom prst="rect">
            <a:avLst/>
          </a:prstGeom>
          <a:noFill/>
        </p:spPr>
        <p:txBody>
          <a:bodyPr wrap="square" rtlCol="0">
            <a:spAutoFit/>
          </a:bodyPr>
          <a:lstStyle/>
          <a:p>
            <a:pPr algn="ctr"/>
            <a:r>
              <a:rPr lang="pt-BR" sz="1600" dirty="0"/>
              <a:t>4ª Instância: Comissão Mista de Reavaliação de Informações</a:t>
            </a:r>
          </a:p>
        </p:txBody>
      </p:sp>
      <p:sp>
        <p:nvSpPr>
          <p:cNvPr id="25" name="Espaço Reservado para Conteúdo 2"/>
          <p:cNvSpPr txBox="1">
            <a:spLocks/>
          </p:cNvSpPr>
          <p:nvPr/>
        </p:nvSpPr>
        <p:spPr>
          <a:xfrm>
            <a:off x="0" y="90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spTree>
    <p:extLst>
      <p:ext uri="{BB962C8B-B14F-4D97-AF65-F5344CB8AC3E}">
        <p14:creationId xmlns:p14="http://schemas.microsoft.com/office/powerpoint/2010/main" val="407739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7"/>
          <p:cNvSpPr/>
          <p:nvPr/>
        </p:nvSpPr>
        <p:spPr>
          <a:xfrm>
            <a:off x="623683" y="4339769"/>
            <a:ext cx="7948817" cy="1915421"/>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Espaço Reservado para Conteúdo 2"/>
          <p:cNvSpPr txBox="1">
            <a:spLocks/>
          </p:cNvSpPr>
          <p:nvPr/>
        </p:nvSpPr>
        <p:spPr>
          <a:xfrm>
            <a:off x="0" y="-61343"/>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Negativas de acesso</a:t>
            </a:r>
          </a:p>
          <a:p>
            <a:endParaRPr lang="pt-BR" dirty="0"/>
          </a:p>
        </p:txBody>
      </p:sp>
      <p:sp>
        <p:nvSpPr>
          <p:cNvPr id="3" name="CaixaDeTexto 2"/>
          <p:cNvSpPr txBox="1"/>
          <p:nvPr/>
        </p:nvSpPr>
        <p:spPr>
          <a:xfrm>
            <a:off x="653143" y="891625"/>
            <a:ext cx="10477312" cy="446276"/>
          </a:xfrm>
          <a:prstGeom prst="rect">
            <a:avLst/>
          </a:prstGeom>
          <a:noFill/>
        </p:spPr>
        <p:txBody>
          <a:bodyPr wrap="square" rtlCol="0">
            <a:spAutoFit/>
          </a:bodyPr>
          <a:lstStyle/>
          <a:p>
            <a:pPr algn="just">
              <a:spcBef>
                <a:spcPts val="600"/>
              </a:spcBef>
            </a:pPr>
            <a:r>
              <a:rPr lang="pt-BR" sz="2300" dirty="0">
                <a:latin typeface="Arial" panose="020B0604020202020204" pitchFamily="34" charset="0"/>
                <a:cs typeface="Arial" panose="020B0604020202020204" pitchFamily="34" charset="0"/>
              </a:rPr>
              <a:t>Art. 16. Não serão atendidos pedidos de acesso à informação</a:t>
            </a:r>
            <a:r>
              <a:rPr lang="pt-BR" sz="2300" dirty="0" smtClean="0">
                <a:latin typeface="Arial" panose="020B0604020202020204" pitchFamily="34" charset="0"/>
                <a:cs typeface="Arial" panose="020B0604020202020204" pitchFamily="34" charset="0"/>
              </a:rPr>
              <a:t>:</a:t>
            </a:r>
            <a:endParaRPr lang="pt-BR" sz="2300" dirty="0">
              <a:latin typeface="Arial" panose="020B0604020202020204" pitchFamily="34" charset="0"/>
              <a:cs typeface="Arial" panose="020B0604020202020204" pitchFamily="34" charset="0"/>
            </a:endParaRPr>
          </a:p>
        </p:txBody>
      </p:sp>
      <p:sp>
        <p:nvSpPr>
          <p:cNvPr id="6" name="CaixaDeTexto 5"/>
          <p:cNvSpPr txBox="1"/>
          <p:nvPr/>
        </p:nvSpPr>
        <p:spPr>
          <a:xfrm>
            <a:off x="788090" y="4504954"/>
            <a:ext cx="7620001" cy="1231106"/>
          </a:xfrm>
          <a:prstGeom prst="rect">
            <a:avLst/>
          </a:prstGeom>
          <a:noFill/>
        </p:spPr>
        <p:txBody>
          <a:bodyPr wrap="square" rtlCol="0">
            <a:spAutoFit/>
          </a:bodyPr>
          <a:lstStyle/>
          <a:p>
            <a:pPr algn="just">
              <a:spcBef>
                <a:spcPts val="600"/>
              </a:spcBef>
            </a:pPr>
            <a:r>
              <a:rPr lang="pt-BR" sz="2300" dirty="0" smtClean="0">
                <a:solidFill>
                  <a:schemeClr val="bg1"/>
                </a:solidFill>
                <a:latin typeface="Arial" panose="020B0604020202020204" pitchFamily="34" charset="0"/>
                <a:cs typeface="Arial" panose="020B0604020202020204" pitchFamily="34" charset="0"/>
              </a:rPr>
              <a:t>Art. 17</a:t>
            </a:r>
          </a:p>
          <a:p>
            <a:pPr algn="just">
              <a:spcBef>
                <a:spcPts val="600"/>
              </a:spcBef>
            </a:pPr>
            <a:r>
              <a:rPr lang="pt-BR" sz="2300" dirty="0">
                <a:solidFill>
                  <a:schemeClr val="bg1"/>
                </a:solidFill>
                <a:latin typeface="Arial" panose="020B0604020202020204" pitchFamily="34" charset="0"/>
                <a:cs typeface="Arial" panose="020B0604020202020204" pitchFamily="34" charset="0"/>
              </a:rPr>
              <a:t>II - indicar as razões de fato ou de direito da recusa, total ou parcial, ao acesso requerido.</a:t>
            </a:r>
          </a:p>
        </p:txBody>
      </p:sp>
      <p:sp>
        <p:nvSpPr>
          <p:cNvPr id="8" name="CaixaDeTexto 7"/>
          <p:cNvSpPr txBox="1"/>
          <p:nvPr/>
        </p:nvSpPr>
        <p:spPr>
          <a:xfrm>
            <a:off x="653143" y="1653895"/>
            <a:ext cx="7919357" cy="2369880"/>
          </a:xfrm>
          <a:prstGeom prst="rect">
            <a:avLst/>
          </a:prstGeom>
          <a:noFill/>
        </p:spPr>
        <p:txBody>
          <a:bodyPr wrap="square" rtlCol="0">
            <a:spAutoFit/>
          </a:bodyPr>
          <a:lstStyle/>
          <a:p>
            <a:pPr algn="just">
              <a:spcBef>
                <a:spcPts val="600"/>
              </a:spcBef>
            </a:pPr>
            <a:r>
              <a:rPr lang="pt-BR" sz="2300" dirty="0" smtClean="0">
                <a:latin typeface="Arial" panose="020B0604020202020204" pitchFamily="34" charset="0"/>
                <a:cs typeface="Arial" panose="020B0604020202020204" pitchFamily="34" charset="0"/>
              </a:rPr>
              <a:t>I </a:t>
            </a:r>
            <a:r>
              <a:rPr lang="pt-BR" sz="2300" dirty="0">
                <a:latin typeface="Arial" panose="020B0604020202020204" pitchFamily="34" charset="0"/>
                <a:cs typeface="Arial" panose="020B0604020202020204" pitchFamily="34" charset="0"/>
              </a:rPr>
              <a:t>– genéricos;</a:t>
            </a:r>
          </a:p>
          <a:p>
            <a:pPr algn="just">
              <a:spcBef>
                <a:spcPts val="600"/>
              </a:spcBef>
            </a:pPr>
            <a:r>
              <a:rPr lang="pt-BR" sz="2300" dirty="0" smtClean="0">
                <a:latin typeface="Arial" panose="020B0604020202020204" pitchFamily="34" charset="0"/>
                <a:cs typeface="Arial" panose="020B0604020202020204" pitchFamily="34" charset="0"/>
              </a:rPr>
              <a:t>II </a:t>
            </a:r>
            <a:r>
              <a:rPr lang="pt-BR" sz="2300" dirty="0">
                <a:latin typeface="Arial" panose="020B0604020202020204" pitchFamily="34" charset="0"/>
                <a:cs typeface="Arial" panose="020B0604020202020204" pitchFamily="34" charset="0"/>
              </a:rPr>
              <a:t>– desproporcionais ou desarrazoados; ou</a:t>
            </a:r>
          </a:p>
          <a:p>
            <a:pPr algn="just">
              <a:spcBef>
                <a:spcPts val="600"/>
              </a:spcBef>
            </a:pPr>
            <a:r>
              <a:rPr lang="pt-BR" sz="2300" dirty="0" smtClean="0">
                <a:latin typeface="Arial" panose="020B0604020202020204" pitchFamily="34" charset="0"/>
                <a:cs typeface="Arial" panose="020B0604020202020204" pitchFamily="34" charset="0"/>
              </a:rPr>
              <a:t>III – que </a:t>
            </a:r>
            <a:r>
              <a:rPr lang="pt-BR" sz="2300" dirty="0">
                <a:latin typeface="Arial" panose="020B0604020202020204" pitchFamily="34" charset="0"/>
                <a:cs typeface="Arial" panose="020B0604020202020204" pitchFamily="34" charset="0"/>
              </a:rPr>
              <a:t>exijam trabalhos adicionais de análise, interpretação ou consolidação de dados e informações, ou serviço de produção ou tratamento de dados que não seja de competência do órgão ou entidade</a:t>
            </a:r>
            <a:r>
              <a:rPr lang="pt-BR" sz="2300" dirty="0" smtClean="0">
                <a:latin typeface="Arial" panose="020B0604020202020204" pitchFamily="34" charset="0"/>
                <a:cs typeface="Arial" panose="020B0604020202020204" pitchFamily="34" charset="0"/>
              </a:rPr>
              <a:t>.</a:t>
            </a:r>
          </a:p>
        </p:txBody>
      </p:sp>
      <p:pic>
        <p:nvPicPr>
          <p:cNvPr id="2050"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668" y="1631334"/>
            <a:ext cx="3455093" cy="312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2184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752260" y="2151992"/>
            <a:ext cx="5945102" cy="221599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pt-BR" sz="2300" dirty="0">
                <a:latin typeface="Arial" panose="020B0604020202020204" pitchFamily="34" charset="0"/>
                <a:cs typeface="Arial" panose="020B0604020202020204" pitchFamily="34" charset="0"/>
              </a:rPr>
              <a:t>Se o pedido não for respondido em </a:t>
            </a:r>
            <a:r>
              <a:rPr lang="pt-BR" sz="2300" dirty="0">
                <a:solidFill>
                  <a:srgbClr val="C00000"/>
                </a:solidFill>
                <a:latin typeface="Arial" panose="020B0604020202020204" pitchFamily="34" charset="0"/>
                <a:cs typeface="Arial" panose="020B0604020202020204" pitchFamily="34" charset="0"/>
              </a:rPr>
              <a:t>30 dias</a:t>
            </a:r>
            <a:r>
              <a:rPr lang="pt-BR" sz="2300" dirty="0">
                <a:latin typeface="Arial" panose="020B0604020202020204" pitchFamily="34" charset="0"/>
                <a:cs typeface="Arial" panose="020B0604020202020204" pitchFamily="34" charset="0"/>
              </a:rPr>
              <a:t>, o cidadão terá um prazo de </a:t>
            </a:r>
            <a:r>
              <a:rPr lang="pt-BR" sz="2300" dirty="0">
                <a:solidFill>
                  <a:srgbClr val="C00000"/>
                </a:solidFill>
                <a:latin typeface="Arial" panose="020B0604020202020204" pitchFamily="34" charset="0"/>
                <a:cs typeface="Arial" panose="020B0604020202020204" pitchFamily="34" charset="0"/>
              </a:rPr>
              <a:t>10 dias </a:t>
            </a:r>
            <a:r>
              <a:rPr lang="pt-BR" sz="2300" dirty="0">
                <a:latin typeface="Arial" panose="020B0604020202020204" pitchFamily="34" charset="0"/>
                <a:cs typeface="Arial" panose="020B0604020202020204" pitchFamily="34" charset="0"/>
              </a:rPr>
              <a:t>para fazer uma </a:t>
            </a:r>
            <a:r>
              <a:rPr lang="pt-BR" sz="2300" dirty="0">
                <a:solidFill>
                  <a:srgbClr val="C00000"/>
                </a:solidFill>
                <a:latin typeface="Arial" panose="020B0604020202020204" pitchFamily="34" charset="0"/>
                <a:cs typeface="Arial" panose="020B0604020202020204" pitchFamily="34" charset="0"/>
              </a:rPr>
              <a:t>reclamação</a:t>
            </a:r>
            <a:r>
              <a:rPr lang="pt-BR" sz="2300" dirty="0">
                <a:solidFill>
                  <a:schemeClr val="tx1"/>
                </a:solidFill>
                <a:latin typeface="Arial" panose="020B0604020202020204" pitchFamily="34" charset="0"/>
                <a:cs typeface="Arial" panose="020B0604020202020204" pitchFamily="34" charset="0"/>
              </a:rPr>
              <a:t>,</a:t>
            </a:r>
            <a:r>
              <a:rPr lang="pt-BR" sz="2300" dirty="0">
                <a:solidFill>
                  <a:srgbClr val="FFFF00"/>
                </a:solidFill>
                <a:latin typeface="Arial" panose="020B0604020202020204" pitchFamily="34" charset="0"/>
                <a:cs typeface="Arial" panose="020B0604020202020204" pitchFamily="34" charset="0"/>
              </a:rPr>
              <a:t> </a:t>
            </a:r>
            <a:r>
              <a:rPr lang="pt-BR" sz="2300" dirty="0">
                <a:solidFill>
                  <a:schemeClr val="tx1"/>
                </a:solidFill>
                <a:latin typeface="Arial" panose="020B0604020202020204" pitchFamily="34" charset="0"/>
                <a:cs typeface="Arial" panose="020B0604020202020204" pitchFamily="34" charset="0"/>
              </a:rPr>
              <a:t>que deverá ser respondida pelo</a:t>
            </a:r>
            <a:r>
              <a:rPr lang="pt-BR" sz="2300" dirty="0">
                <a:solidFill>
                  <a:srgbClr val="FFFF00"/>
                </a:solidFill>
                <a:latin typeface="Arial" panose="020B0604020202020204" pitchFamily="34" charset="0"/>
                <a:cs typeface="Arial" panose="020B0604020202020204" pitchFamily="34" charset="0"/>
              </a:rPr>
              <a:t> </a:t>
            </a:r>
            <a:r>
              <a:rPr lang="pt-BR" sz="2300" dirty="0">
                <a:solidFill>
                  <a:srgbClr val="C00000"/>
                </a:solidFill>
                <a:latin typeface="Arial" panose="020B0604020202020204" pitchFamily="34" charset="0"/>
                <a:cs typeface="Arial" panose="020B0604020202020204" pitchFamily="34" charset="0"/>
              </a:rPr>
              <a:t>dirigente máximo </a:t>
            </a:r>
            <a:r>
              <a:rPr lang="pt-BR" sz="2300" dirty="0">
                <a:solidFill>
                  <a:schemeClr val="tx1"/>
                </a:solidFill>
                <a:latin typeface="Arial" panose="020B0604020202020204" pitchFamily="34" charset="0"/>
                <a:cs typeface="Arial" panose="020B0604020202020204" pitchFamily="34" charset="0"/>
              </a:rPr>
              <a:t>do órgão ou entidade em até 10 </a:t>
            </a:r>
            <a:r>
              <a:rPr lang="pt-BR" sz="2300" dirty="0" smtClean="0">
                <a:solidFill>
                  <a:schemeClr val="tx1"/>
                </a:solidFill>
                <a:latin typeface="Arial" panose="020B0604020202020204" pitchFamily="34" charset="0"/>
                <a:cs typeface="Arial" panose="020B0604020202020204" pitchFamily="34" charset="0"/>
              </a:rPr>
              <a:t>dias (art. 24 do Decreto 45.969/2012).</a:t>
            </a:r>
            <a:endParaRPr lang="pt-BR" sz="2300" dirty="0">
              <a:solidFill>
                <a:schemeClr val="tx1"/>
              </a:solidFill>
              <a:latin typeface="Arial" panose="020B0604020202020204" pitchFamily="34" charset="0"/>
              <a:cs typeface="Arial" panose="020B0604020202020204" pitchFamily="34" charset="0"/>
            </a:endParaRPr>
          </a:p>
        </p:txBody>
      </p:sp>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Acesso à Informação</a:t>
            </a:r>
          </a:p>
          <a:p>
            <a:endParaRPr lang="pt-BR" dirty="0"/>
          </a:p>
        </p:txBody>
      </p:sp>
      <p:pic>
        <p:nvPicPr>
          <p:cNvPr id="6" name="Imagem 5"/>
          <p:cNvPicPr>
            <a:picLocks noChangeAspect="1"/>
          </p:cNvPicPr>
          <p:nvPr/>
        </p:nvPicPr>
        <p:blipFill rotWithShape="1">
          <a:blip r:embed="rId3"/>
          <a:srcRect t="7013"/>
          <a:stretch/>
        </p:blipFill>
        <p:spPr>
          <a:xfrm>
            <a:off x="6927378" y="1005125"/>
            <a:ext cx="4872768" cy="5133953"/>
          </a:xfrm>
          <a:prstGeom prst="rect">
            <a:avLst/>
          </a:prstGeom>
        </p:spPr>
      </p:pic>
      <p:sp>
        <p:nvSpPr>
          <p:cNvPr id="34818" name="Rectangle 1"/>
          <p:cNvSpPr>
            <a:spLocks noChangeArrowheads="1"/>
          </p:cNvSpPr>
          <p:nvPr/>
        </p:nvSpPr>
        <p:spPr bwMode="auto">
          <a:xfrm>
            <a:off x="288570" y="1023279"/>
            <a:ext cx="7466122" cy="112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pt-BR" altLang="pt-BR" sz="2400" dirty="0">
                <a:solidFill>
                  <a:srgbClr val="000000"/>
                </a:solidFill>
                <a:latin typeface="Arial" panose="020B0604020202020204" pitchFamily="34" charset="0"/>
                <a:cs typeface="Arial" panose="020B0604020202020204" pitchFamily="34" charset="0"/>
              </a:rPr>
              <a:t>Omissão no </a:t>
            </a:r>
            <a:r>
              <a:rPr lang="pt-BR" altLang="pt-BR" sz="2400" dirty="0" smtClean="0">
                <a:solidFill>
                  <a:srgbClr val="000000"/>
                </a:solidFill>
                <a:latin typeface="Arial" panose="020B0604020202020204" pitchFamily="34" charset="0"/>
                <a:cs typeface="Arial" panose="020B0604020202020204" pitchFamily="34" charset="0"/>
              </a:rPr>
              <a:t>atendimento gera </a:t>
            </a:r>
            <a:r>
              <a:rPr lang="pt-BR" altLang="pt-BR" sz="2700" b="1" dirty="0">
                <a:solidFill>
                  <a:srgbClr val="C00000"/>
                </a:solidFill>
                <a:latin typeface="Arial" panose="020B0604020202020204" pitchFamily="34" charset="0"/>
                <a:cs typeface="Arial" panose="020B0604020202020204" pitchFamily="34" charset="0"/>
              </a:rPr>
              <a:t>RECLAMAÇÃO</a:t>
            </a:r>
          </a:p>
          <a:p>
            <a:pPr algn="ctr" eaLnBrk="1" hangingPunct="1">
              <a:lnSpc>
                <a:spcPct val="150000"/>
              </a:lnSpc>
              <a:spcBef>
                <a:spcPct val="0"/>
              </a:spcBef>
              <a:buFontTx/>
              <a:buNone/>
            </a:pPr>
            <a:endParaRPr lang="pt-BR" altLang="pt-BR" sz="2400" b="1" dirty="0">
              <a:solidFill>
                <a:srgbClr val="FF0000"/>
              </a:solidFill>
              <a:latin typeface="Arial" panose="020B0604020202020204" pitchFamily="34" charset="0"/>
              <a:cs typeface="Arial" panose="020B0604020202020204" pitchFamily="34" charset="0"/>
            </a:endParaRPr>
          </a:p>
        </p:txBody>
      </p:sp>
      <p:sp>
        <p:nvSpPr>
          <p:cNvPr id="7" name="Retângulo de cantos arredondados 7"/>
          <p:cNvSpPr/>
          <p:nvPr/>
        </p:nvSpPr>
        <p:spPr>
          <a:xfrm>
            <a:off x="623684" y="4535423"/>
            <a:ext cx="6073678" cy="1778879"/>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aixaDeTexto 7"/>
          <p:cNvSpPr txBox="1"/>
          <p:nvPr/>
        </p:nvSpPr>
        <p:spPr>
          <a:xfrm>
            <a:off x="756859" y="4664769"/>
            <a:ext cx="5620511" cy="1508105"/>
          </a:xfrm>
          <a:prstGeom prst="rect">
            <a:avLst/>
          </a:prstGeom>
          <a:noFill/>
        </p:spPr>
        <p:txBody>
          <a:bodyPr wrap="square" rtlCol="0">
            <a:spAutoFit/>
          </a:bodyPr>
          <a:lstStyle/>
          <a:p>
            <a:pPr algn="just">
              <a:spcBef>
                <a:spcPts val="1200"/>
              </a:spcBef>
            </a:pPr>
            <a:r>
              <a:rPr lang="pt-BR" sz="2300" dirty="0" smtClean="0">
                <a:solidFill>
                  <a:schemeClr val="bg1"/>
                </a:solidFill>
                <a:latin typeface="Arial" panose="020B0604020202020204" pitchFamily="34" charset="0"/>
                <a:cs typeface="Arial" panose="020B0604020202020204" pitchFamily="34" charset="0"/>
              </a:rPr>
              <a:t>Caso </a:t>
            </a:r>
            <a:r>
              <a:rPr lang="pt-BR" sz="2300" dirty="0">
                <a:solidFill>
                  <a:schemeClr val="bg1"/>
                </a:solidFill>
                <a:latin typeface="Arial" panose="020B0604020202020204" pitchFamily="34" charset="0"/>
                <a:cs typeface="Arial" panose="020B0604020202020204" pitchFamily="34" charset="0"/>
              </a:rPr>
              <a:t>a reclamação não seja respondida, o cidadão poderá apresentar recurso ao Controlador-Geral do </a:t>
            </a:r>
            <a:r>
              <a:rPr lang="pt-BR" sz="2300" dirty="0" smtClean="0">
                <a:solidFill>
                  <a:schemeClr val="bg1"/>
                </a:solidFill>
                <a:latin typeface="Arial" panose="020B0604020202020204" pitchFamily="34" charset="0"/>
                <a:cs typeface="Arial" panose="020B0604020202020204" pitchFamily="34" charset="0"/>
              </a:rPr>
              <a:t>Estado ( art. </a:t>
            </a:r>
            <a:r>
              <a:rPr lang="pt-BR" sz="2300" dirty="0">
                <a:solidFill>
                  <a:schemeClr val="bg1"/>
                </a:solidFill>
                <a:latin typeface="Arial" panose="020B0604020202020204" pitchFamily="34" charset="0"/>
                <a:cs typeface="Arial" panose="020B0604020202020204" pitchFamily="34" charset="0"/>
              </a:rPr>
              <a:t>25 do Decreto </a:t>
            </a:r>
            <a:r>
              <a:rPr lang="pt-BR" sz="2300" dirty="0" smtClean="0">
                <a:solidFill>
                  <a:schemeClr val="bg1"/>
                </a:solidFill>
                <a:latin typeface="Arial" panose="020B0604020202020204" pitchFamily="34" charset="0"/>
                <a:cs typeface="Arial" panose="020B0604020202020204" pitchFamily="34" charset="0"/>
              </a:rPr>
              <a:t>45.969/2012) .</a:t>
            </a:r>
            <a:endParaRPr lang="pt-BR" sz="2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069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28"/>
          <a:stretch/>
        </p:blipFill>
        <p:spPr bwMode="auto">
          <a:xfrm>
            <a:off x="9947187" y="956756"/>
            <a:ext cx="2137721" cy="23344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Espaço Reservado para Conteúdo 2"/>
          <p:cNvSpPr txBox="1">
            <a:spLocks/>
          </p:cNvSpPr>
          <p:nvPr/>
        </p:nvSpPr>
        <p:spPr>
          <a:xfrm>
            <a:off x="0" y="-6718"/>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Responsabilização</a:t>
            </a:r>
          </a:p>
          <a:p>
            <a:endParaRPr lang="pt-BR" dirty="0"/>
          </a:p>
        </p:txBody>
      </p:sp>
      <p:sp>
        <p:nvSpPr>
          <p:cNvPr id="3" name="Retângulo 2"/>
          <p:cNvSpPr/>
          <p:nvPr/>
        </p:nvSpPr>
        <p:spPr>
          <a:xfrm>
            <a:off x="296562" y="779325"/>
            <a:ext cx="10762735" cy="369332"/>
          </a:xfrm>
          <a:prstGeom prst="rect">
            <a:avLst/>
          </a:prstGeom>
        </p:spPr>
        <p:txBody>
          <a:bodyPr wrap="square">
            <a:spAutoFit/>
          </a:bodyPr>
          <a:lstStyle/>
          <a:p>
            <a:r>
              <a:rPr lang="pt-BR" dirty="0">
                <a:solidFill>
                  <a:srgbClr val="000000"/>
                </a:solidFill>
                <a:latin typeface="Arial" panose="020B0604020202020204" pitchFamily="34" charset="0"/>
              </a:rPr>
              <a:t>Art. 32.  Constituem condutas ilícitas que ensejam responsabilidade do agente público ou militar: </a:t>
            </a:r>
            <a:endParaRPr lang="pt-BR" dirty="0">
              <a:latin typeface="Arial" panose="020B0604020202020204" pitchFamily="34" charset="0"/>
            </a:endParaRPr>
          </a:p>
        </p:txBody>
      </p:sp>
      <p:sp>
        <p:nvSpPr>
          <p:cNvPr id="6" name="Retângulo 5"/>
          <p:cNvSpPr/>
          <p:nvPr/>
        </p:nvSpPr>
        <p:spPr>
          <a:xfrm>
            <a:off x="296560" y="2057010"/>
            <a:ext cx="9650627" cy="923330"/>
          </a:xfrm>
          <a:prstGeom prst="rect">
            <a:avLst/>
          </a:prstGeom>
        </p:spPr>
        <p:txBody>
          <a:bodyPr wrap="square">
            <a:spAutoFit/>
          </a:bodyPr>
          <a:lstStyle/>
          <a:p>
            <a:r>
              <a:rPr lang="pt-BR" dirty="0" smtClean="0">
                <a:solidFill>
                  <a:srgbClr val="000000"/>
                </a:solidFill>
                <a:latin typeface="Arial" panose="020B0604020202020204" pitchFamily="34" charset="0"/>
              </a:rPr>
              <a:t>II </a:t>
            </a:r>
            <a:r>
              <a:rPr lang="pt-BR" dirty="0">
                <a:solidFill>
                  <a:srgbClr val="000000"/>
                </a:solidFill>
                <a:latin typeface="Arial" panose="020B0604020202020204" pitchFamily="34" charset="0"/>
              </a:rPr>
              <a:t>- utilizar indevidamente, bem como subtrair, destruir, inutilizar, desfigurar, alterar ou ocultar, total ou parcialmente, informação que se encontre sob sua guarda ou a que tenha acesso ou conhecimento em razão do exercício das atribuições de cargo, emprego ou função pública; </a:t>
            </a:r>
            <a:endParaRPr lang="pt-BR" dirty="0">
              <a:latin typeface="Arial" panose="020B0604020202020204" pitchFamily="34" charset="0"/>
            </a:endParaRPr>
          </a:p>
        </p:txBody>
      </p:sp>
      <p:sp>
        <p:nvSpPr>
          <p:cNvPr id="7" name="Retângulo 6"/>
          <p:cNvSpPr/>
          <p:nvPr/>
        </p:nvSpPr>
        <p:spPr>
          <a:xfrm>
            <a:off x="296560" y="1302282"/>
            <a:ext cx="10095472" cy="646331"/>
          </a:xfrm>
          <a:prstGeom prst="rect">
            <a:avLst/>
          </a:prstGeom>
        </p:spPr>
        <p:txBody>
          <a:bodyPr wrap="square">
            <a:spAutoFit/>
          </a:bodyPr>
          <a:lstStyle/>
          <a:p>
            <a:r>
              <a:rPr lang="pt-BR" dirty="0" smtClean="0">
                <a:solidFill>
                  <a:srgbClr val="000000"/>
                </a:solidFill>
                <a:latin typeface="Arial" panose="020B0604020202020204" pitchFamily="34" charset="0"/>
              </a:rPr>
              <a:t>I </a:t>
            </a:r>
            <a:r>
              <a:rPr lang="pt-BR" dirty="0">
                <a:solidFill>
                  <a:srgbClr val="000000"/>
                </a:solidFill>
                <a:latin typeface="Arial" panose="020B0604020202020204" pitchFamily="34" charset="0"/>
              </a:rPr>
              <a:t>- recusar-se a fornecer informação requerida nos termos desta Lei, retardar deliberadamente o seu fornecimento ou fornecê-la intencionalmente de forma incorreta, incompleta ou imprecisa; </a:t>
            </a:r>
            <a:endParaRPr lang="pt-BR" dirty="0">
              <a:latin typeface="Arial" panose="020B0604020202020204" pitchFamily="34" charset="0"/>
            </a:endParaRPr>
          </a:p>
        </p:txBody>
      </p:sp>
      <p:sp>
        <p:nvSpPr>
          <p:cNvPr id="8" name="Retângulo 7"/>
          <p:cNvSpPr/>
          <p:nvPr/>
        </p:nvSpPr>
        <p:spPr>
          <a:xfrm>
            <a:off x="296560" y="3074858"/>
            <a:ext cx="8625016" cy="369332"/>
          </a:xfrm>
          <a:prstGeom prst="rect">
            <a:avLst/>
          </a:prstGeom>
        </p:spPr>
        <p:txBody>
          <a:bodyPr wrap="square">
            <a:spAutoFit/>
          </a:bodyPr>
          <a:lstStyle/>
          <a:p>
            <a:r>
              <a:rPr lang="pt-BR" dirty="0" smtClean="0">
                <a:solidFill>
                  <a:srgbClr val="000000"/>
                </a:solidFill>
                <a:latin typeface="Arial" panose="020B0604020202020204" pitchFamily="34" charset="0"/>
              </a:rPr>
              <a:t>III </a:t>
            </a:r>
            <a:r>
              <a:rPr lang="pt-BR" dirty="0">
                <a:solidFill>
                  <a:srgbClr val="000000"/>
                </a:solidFill>
                <a:latin typeface="Arial" panose="020B0604020202020204" pitchFamily="34" charset="0"/>
              </a:rPr>
              <a:t>- agir com dolo ou má-fé na análise das solicitações de acesso à informação; </a:t>
            </a:r>
            <a:endParaRPr lang="pt-BR" dirty="0">
              <a:latin typeface="Arial" panose="020B0604020202020204" pitchFamily="34" charset="0"/>
            </a:endParaRPr>
          </a:p>
        </p:txBody>
      </p:sp>
      <p:sp>
        <p:nvSpPr>
          <p:cNvPr id="9" name="Retângulo 8"/>
          <p:cNvSpPr/>
          <p:nvPr/>
        </p:nvSpPr>
        <p:spPr>
          <a:xfrm>
            <a:off x="296560" y="3611765"/>
            <a:ext cx="11895440" cy="646331"/>
          </a:xfrm>
          <a:prstGeom prst="rect">
            <a:avLst/>
          </a:prstGeom>
        </p:spPr>
        <p:txBody>
          <a:bodyPr wrap="square">
            <a:spAutoFit/>
          </a:bodyPr>
          <a:lstStyle/>
          <a:p>
            <a:r>
              <a:rPr lang="pt-BR" dirty="0" smtClean="0">
                <a:solidFill>
                  <a:srgbClr val="000000"/>
                </a:solidFill>
                <a:latin typeface="Arial" panose="020B0604020202020204" pitchFamily="34" charset="0"/>
              </a:rPr>
              <a:t>IV </a:t>
            </a:r>
            <a:r>
              <a:rPr lang="pt-BR" dirty="0">
                <a:solidFill>
                  <a:srgbClr val="000000"/>
                </a:solidFill>
                <a:latin typeface="Arial" panose="020B0604020202020204" pitchFamily="34" charset="0"/>
              </a:rPr>
              <a:t>- divulgar ou permitir a divulgação ou acessar ou permitir acesso indevido à informação sigilosa ou informação pessoal; </a:t>
            </a:r>
            <a:endParaRPr lang="pt-BR" dirty="0">
              <a:latin typeface="Arial" panose="020B0604020202020204" pitchFamily="34" charset="0"/>
            </a:endParaRPr>
          </a:p>
        </p:txBody>
      </p:sp>
      <p:sp>
        <p:nvSpPr>
          <p:cNvPr id="10" name="Retângulo 9"/>
          <p:cNvSpPr/>
          <p:nvPr/>
        </p:nvSpPr>
        <p:spPr>
          <a:xfrm>
            <a:off x="296560" y="4425671"/>
            <a:ext cx="11895440" cy="646331"/>
          </a:xfrm>
          <a:prstGeom prst="rect">
            <a:avLst/>
          </a:prstGeom>
        </p:spPr>
        <p:txBody>
          <a:bodyPr wrap="square">
            <a:spAutoFit/>
          </a:bodyPr>
          <a:lstStyle/>
          <a:p>
            <a:r>
              <a:rPr lang="pt-BR" dirty="0" smtClean="0">
                <a:solidFill>
                  <a:srgbClr val="000000"/>
                </a:solidFill>
                <a:latin typeface="Arial" panose="020B0604020202020204" pitchFamily="34" charset="0"/>
              </a:rPr>
              <a:t>V </a:t>
            </a:r>
            <a:r>
              <a:rPr lang="pt-BR" dirty="0">
                <a:solidFill>
                  <a:srgbClr val="000000"/>
                </a:solidFill>
                <a:latin typeface="Arial" panose="020B0604020202020204" pitchFamily="34" charset="0"/>
              </a:rPr>
              <a:t>- impor sigilo à informação para obter proveito pessoal ou de terceiro, ou para fins de ocultação de ato ilegal cometido por si ou por outrem; </a:t>
            </a:r>
            <a:endParaRPr lang="pt-BR" dirty="0">
              <a:latin typeface="Arial" panose="020B0604020202020204" pitchFamily="34" charset="0"/>
            </a:endParaRPr>
          </a:p>
        </p:txBody>
      </p:sp>
      <p:sp>
        <p:nvSpPr>
          <p:cNvPr id="11" name="Retângulo 10"/>
          <p:cNvSpPr/>
          <p:nvPr/>
        </p:nvSpPr>
        <p:spPr>
          <a:xfrm>
            <a:off x="296560" y="5227532"/>
            <a:ext cx="11895440" cy="646331"/>
          </a:xfrm>
          <a:prstGeom prst="rect">
            <a:avLst/>
          </a:prstGeom>
        </p:spPr>
        <p:txBody>
          <a:bodyPr wrap="square">
            <a:spAutoFit/>
          </a:bodyPr>
          <a:lstStyle/>
          <a:p>
            <a:r>
              <a:rPr lang="pt-BR" dirty="0" smtClean="0">
                <a:solidFill>
                  <a:srgbClr val="000000"/>
                </a:solidFill>
                <a:latin typeface="Arial" panose="020B0604020202020204" pitchFamily="34" charset="0"/>
              </a:rPr>
              <a:t>VI </a:t>
            </a:r>
            <a:r>
              <a:rPr lang="pt-BR" dirty="0">
                <a:solidFill>
                  <a:srgbClr val="000000"/>
                </a:solidFill>
                <a:latin typeface="Arial" panose="020B0604020202020204" pitchFamily="34" charset="0"/>
              </a:rPr>
              <a:t>- ocultar da revisão de autoridade superior competente informação sigilosa para beneficiar a si ou a outrem, ou em prejuízo de terceiros; e </a:t>
            </a:r>
            <a:endParaRPr lang="pt-BR" dirty="0">
              <a:latin typeface="Arial" panose="020B0604020202020204" pitchFamily="34" charset="0"/>
            </a:endParaRPr>
          </a:p>
        </p:txBody>
      </p:sp>
      <p:sp>
        <p:nvSpPr>
          <p:cNvPr id="12" name="Retângulo 11"/>
          <p:cNvSpPr/>
          <p:nvPr/>
        </p:nvSpPr>
        <p:spPr>
          <a:xfrm>
            <a:off x="296560" y="5934321"/>
            <a:ext cx="8625016" cy="646331"/>
          </a:xfrm>
          <a:prstGeom prst="rect">
            <a:avLst/>
          </a:prstGeom>
        </p:spPr>
        <p:txBody>
          <a:bodyPr wrap="square">
            <a:spAutoFit/>
          </a:bodyPr>
          <a:lstStyle/>
          <a:p>
            <a:r>
              <a:rPr lang="pt-BR" dirty="0" smtClean="0">
                <a:solidFill>
                  <a:srgbClr val="000000"/>
                </a:solidFill>
                <a:latin typeface="Arial" panose="020B0604020202020204" pitchFamily="34" charset="0"/>
              </a:rPr>
              <a:t>VII </a:t>
            </a:r>
            <a:r>
              <a:rPr lang="pt-BR" dirty="0">
                <a:solidFill>
                  <a:srgbClr val="000000"/>
                </a:solidFill>
                <a:latin typeface="Arial" panose="020B0604020202020204" pitchFamily="34" charset="0"/>
              </a:rPr>
              <a:t>- destruir ou subtrair, por qualquer meio, documentos concernentes a possíveis violações de direitos humanos por parte de agentes do Estado. </a:t>
            </a:r>
            <a:endParaRPr lang="pt-BR" dirty="0">
              <a:effectLst/>
              <a:latin typeface="Arial" panose="020B0604020202020204" pitchFamily="34" charset="0"/>
            </a:endParaRPr>
          </a:p>
        </p:txBody>
      </p:sp>
    </p:spTree>
    <p:extLst>
      <p:ext uri="{BB962C8B-B14F-4D97-AF65-F5344CB8AC3E}">
        <p14:creationId xmlns:p14="http://schemas.microsoft.com/office/powerpoint/2010/main" val="1517356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orad.com.br/wp-content/uploads/2015/05/quebra-de-sigilo-bancario-e140612767157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907" y="553795"/>
            <a:ext cx="8669042" cy="515064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3105807" y="553795"/>
            <a:ext cx="6589986" cy="78483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4500" b="1" dirty="0" smtClean="0">
                <a:solidFill>
                  <a:schemeClr val="bg1"/>
                </a:solidFill>
                <a:latin typeface="Arial" panose="020B0604020202020204" pitchFamily="34" charset="0"/>
                <a:cs typeface="Arial" panose="020B0604020202020204" pitchFamily="34" charset="0"/>
              </a:rPr>
              <a:t>Classificação de Sigilo</a:t>
            </a:r>
            <a:endParaRPr lang="pt-BR" sz="4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293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309851" y="882869"/>
            <a:ext cx="6043652" cy="5598944"/>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Elipse 7"/>
          <p:cNvSpPr/>
          <p:nvPr/>
        </p:nvSpPr>
        <p:spPr>
          <a:xfrm>
            <a:off x="938370" y="2629660"/>
            <a:ext cx="4848999" cy="3887447"/>
          </a:xfrm>
          <a:prstGeom prst="ellipse">
            <a:avLst/>
          </a:prstGeom>
          <a:solidFill>
            <a:srgbClr val="00B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EBEFB7"/>
              </a:solidFill>
            </a:endParaRPr>
          </a:p>
        </p:txBody>
      </p:sp>
      <p:sp>
        <p:nvSpPr>
          <p:cNvPr id="12" name="CaixaDeTexto 11"/>
          <p:cNvSpPr txBox="1"/>
          <p:nvPr/>
        </p:nvSpPr>
        <p:spPr>
          <a:xfrm>
            <a:off x="1672407" y="1026215"/>
            <a:ext cx="3318537" cy="969496"/>
          </a:xfrm>
          <a:prstGeom prst="rect">
            <a:avLst/>
          </a:prstGeom>
          <a:noFill/>
        </p:spPr>
        <p:txBody>
          <a:bodyPr wrap="none" rtlCol="0">
            <a:spAutoFit/>
          </a:bodyPr>
          <a:lstStyle/>
          <a:p>
            <a:pPr algn="ctr"/>
            <a:r>
              <a:rPr lang="es-CR" sz="1900" b="1" dirty="0" err="1" smtClean="0">
                <a:solidFill>
                  <a:schemeClr val="bg1"/>
                </a:solidFill>
                <a:latin typeface="Arial" panose="020B0604020202020204" pitchFamily="34" charset="0"/>
                <a:cs typeface="Arial" panose="020B0604020202020204" pitchFamily="34" charset="0"/>
              </a:rPr>
              <a:t>Informações</a:t>
            </a:r>
            <a:endParaRPr lang="es-CR" sz="1900" b="1" dirty="0" smtClean="0">
              <a:solidFill>
                <a:schemeClr val="bg1"/>
              </a:solidFill>
              <a:latin typeface="Arial" panose="020B0604020202020204" pitchFamily="34" charset="0"/>
              <a:cs typeface="Arial" panose="020B0604020202020204" pitchFamily="34" charset="0"/>
            </a:endParaRPr>
          </a:p>
          <a:p>
            <a:pPr algn="ctr"/>
            <a:r>
              <a:rPr lang="es-CR" sz="1900" b="1" dirty="0" smtClean="0">
                <a:solidFill>
                  <a:schemeClr val="bg1"/>
                </a:solidFill>
                <a:latin typeface="Arial" panose="020B0604020202020204" pitchFamily="34" charset="0"/>
                <a:cs typeface="Arial" panose="020B0604020202020204" pitchFamily="34" charset="0"/>
              </a:rPr>
              <a:t> </a:t>
            </a:r>
            <a:r>
              <a:rPr lang="es-CR" sz="1900" b="1" dirty="0" err="1" smtClean="0">
                <a:solidFill>
                  <a:schemeClr val="bg1"/>
                </a:solidFill>
                <a:latin typeface="Arial" panose="020B0604020202020204" pitchFamily="34" charset="0"/>
                <a:cs typeface="Arial" panose="020B0604020202020204" pitchFamily="34" charset="0"/>
              </a:rPr>
              <a:t>produzidas</a:t>
            </a:r>
            <a:r>
              <a:rPr lang="es-CR" sz="1900" b="1" dirty="0" smtClean="0">
                <a:solidFill>
                  <a:schemeClr val="bg1"/>
                </a:solidFill>
                <a:latin typeface="Arial" panose="020B0604020202020204" pitchFamily="34" charset="0"/>
                <a:cs typeface="Arial" panose="020B0604020202020204" pitchFamily="34" charset="0"/>
              </a:rPr>
              <a:t> e custodiadas </a:t>
            </a:r>
          </a:p>
          <a:p>
            <a:pPr algn="ctr"/>
            <a:r>
              <a:rPr lang="es-CR" sz="1900" b="1" dirty="0" smtClean="0">
                <a:solidFill>
                  <a:schemeClr val="bg1"/>
                </a:solidFill>
                <a:latin typeface="Arial" panose="020B0604020202020204" pitchFamily="34" charset="0"/>
                <a:cs typeface="Arial" panose="020B0604020202020204" pitchFamily="34" charset="0"/>
              </a:rPr>
              <a:t>pelo </a:t>
            </a:r>
            <a:r>
              <a:rPr lang="es-CR" sz="1900" b="1" dirty="0" err="1" smtClean="0">
                <a:solidFill>
                  <a:schemeClr val="bg1"/>
                </a:solidFill>
                <a:latin typeface="Arial" panose="020B0604020202020204" pitchFamily="34" charset="0"/>
                <a:cs typeface="Arial" panose="020B0604020202020204" pitchFamily="34" charset="0"/>
              </a:rPr>
              <a:t>governo</a:t>
            </a:r>
            <a:r>
              <a:rPr lang="es-CR" sz="1900" b="1" dirty="0" smtClean="0">
                <a:solidFill>
                  <a:schemeClr val="bg1"/>
                </a:solidFill>
                <a:latin typeface="Arial" panose="020B0604020202020204" pitchFamily="34" charset="0"/>
                <a:cs typeface="Arial" panose="020B0604020202020204" pitchFamily="34" charset="0"/>
              </a:rPr>
              <a:t>.</a:t>
            </a:r>
            <a:endParaRPr lang="es-CR" sz="1900" b="1" dirty="0">
              <a:solidFill>
                <a:schemeClr val="bg1"/>
              </a:solidFill>
              <a:latin typeface="Arial" panose="020B0604020202020204" pitchFamily="34" charset="0"/>
              <a:cs typeface="Arial" panose="020B0604020202020204" pitchFamily="34" charset="0"/>
            </a:endParaRPr>
          </a:p>
        </p:txBody>
      </p:sp>
      <p:sp>
        <p:nvSpPr>
          <p:cNvPr id="13" name="CaixaDeTexto 12"/>
          <p:cNvSpPr txBox="1"/>
          <p:nvPr/>
        </p:nvSpPr>
        <p:spPr>
          <a:xfrm>
            <a:off x="2144909" y="2855225"/>
            <a:ext cx="2373535" cy="446276"/>
          </a:xfrm>
          <a:prstGeom prst="rect">
            <a:avLst/>
          </a:prstGeom>
          <a:noFill/>
        </p:spPr>
        <p:txBody>
          <a:bodyPr wrap="none" rtlCol="0">
            <a:spAutoFit/>
          </a:bodyPr>
          <a:lstStyle/>
          <a:p>
            <a:pPr algn="ctr"/>
            <a:r>
              <a:rPr lang="es-CR" sz="2300" b="1" dirty="0"/>
              <a:t>ACESSO RESTRITO</a:t>
            </a:r>
          </a:p>
        </p:txBody>
      </p:sp>
      <p:sp>
        <p:nvSpPr>
          <p:cNvPr id="22" name="Retângulo 21"/>
          <p:cNvSpPr/>
          <p:nvPr/>
        </p:nvSpPr>
        <p:spPr>
          <a:xfrm>
            <a:off x="7695217" y="1950571"/>
            <a:ext cx="3834740" cy="2862322"/>
          </a:xfrm>
          <a:prstGeom prst="rect">
            <a:avLst/>
          </a:prstGeom>
        </p:spPr>
        <p:txBody>
          <a:bodyPr wrap="square">
            <a:spAutoFit/>
          </a:bodyPr>
          <a:lstStyle/>
          <a:p>
            <a:r>
              <a:rPr lang="pt-BR" sz="3000" dirty="0" smtClean="0"/>
              <a:t>Informação </a:t>
            </a:r>
            <a:r>
              <a:rPr lang="pt-BR" sz="3000" dirty="0"/>
              <a:t>pública é toda aquela produzida ou custodiada pela Administração </a:t>
            </a:r>
            <a:r>
              <a:rPr lang="pt-BR" sz="3000" dirty="0" smtClean="0"/>
              <a:t>Pública </a:t>
            </a:r>
            <a:r>
              <a:rPr lang="pt-BR" sz="3000" dirty="0"/>
              <a:t>no exercício de suas </a:t>
            </a:r>
            <a:r>
              <a:rPr lang="pt-BR" sz="3000" dirty="0" smtClean="0"/>
              <a:t>atribuições. </a:t>
            </a:r>
            <a:endParaRPr lang="pt-BR" sz="3000" dirty="0"/>
          </a:p>
        </p:txBody>
      </p:sp>
      <p:sp>
        <p:nvSpPr>
          <p:cNvPr id="23" name="CaixaDeTexto 22"/>
          <p:cNvSpPr txBox="1"/>
          <p:nvPr/>
        </p:nvSpPr>
        <p:spPr>
          <a:xfrm>
            <a:off x="2245370" y="2113890"/>
            <a:ext cx="2271263" cy="446276"/>
          </a:xfrm>
          <a:prstGeom prst="rect">
            <a:avLst/>
          </a:prstGeom>
          <a:noFill/>
        </p:spPr>
        <p:txBody>
          <a:bodyPr wrap="none" rtlCol="0">
            <a:spAutoFit/>
          </a:bodyPr>
          <a:lstStyle/>
          <a:p>
            <a:pPr algn="ctr"/>
            <a:r>
              <a:rPr lang="es-CR" sz="2300" b="1" dirty="0" smtClean="0">
                <a:solidFill>
                  <a:schemeClr val="bg1"/>
                </a:solidFill>
              </a:rPr>
              <a:t>ACESSO PÚBLICO</a:t>
            </a:r>
            <a:endParaRPr lang="es-CR" sz="2300" b="1" dirty="0">
              <a:solidFill>
                <a:schemeClr val="bg1"/>
              </a:solidFill>
            </a:endParaRPr>
          </a:p>
        </p:txBody>
      </p:sp>
      <p:sp>
        <p:nvSpPr>
          <p:cNvPr id="1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Informações públicas e sigilosas</a:t>
            </a:r>
            <a:endParaRPr lang="pt-BR" sz="3300" dirty="0">
              <a:latin typeface="Arial" panose="020B0604020202020204" pitchFamily="34" charset="0"/>
              <a:cs typeface="Arial" panose="020B0604020202020204" pitchFamily="34" charset="0"/>
            </a:endParaRPr>
          </a:p>
          <a:p>
            <a:endParaRPr lang="pt-BR" dirty="0"/>
          </a:p>
        </p:txBody>
      </p:sp>
      <p:sp>
        <p:nvSpPr>
          <p:cNvPr id="18" name="Elipse 17"/>
          <p:cNvSpPr/>
          <p:nvPr/>
        </p:nvSpPr>
        <p:spPr>
          <a:xfrm>
            <a:off x="1410422" y="3339540"/>
            <a:ext cx="1669895" cy="997568"/>
          </a:xfrm>
          <a:prstGeom prst="ellipse">
            <a:avLst/>
          </a:prstGeom>
          <a:solidFill>
            <a:srgbClr val="A3F575"/>
          </a:solidFill>
          <a:ln>
            <a:solidFill>
              <a:schemeClr val="accent6">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solidFill>
                  <a:schemeClr val="tx1"/>
                </a:solidFill>
                <a:latin typeface="Arial" panose="020B0604020202020204" pitchFamily="34" charset="0"/>
                <a:cs typeface="Arial" panose="020B0604020202020204" pitchFamily="34" charset="0"/>
              </a:rPr>
              <a:t>Legislação específica</a:t>
            </a:r>
          </a:p>
        </p:txBody>
      </p:sp>
      <p:sp>
        <p:nvSpPr>
          <p:cNvPr id="19" name="Elipse 18"/>
          <p:cNvSpPr/>
          <p:nvPr/>
        </p:nvSpPr>
        <p:spPr>
          <a:xfrm>
            <a:off x="1429398" y="4406602"/>
            <a:ext cx="1996410" cy="1781830"/>
          </a:xfrm>
          <a:prstGeom prst="ellipse">
            <a:avLst/>
          </a:prstGeom>
          <a:solidFill>
            <a:srgbClr val="A3F575"/>
          </a:solidFill>
          <a:ln>
            <a:solidFill>
              <a:schemeClr val="accent6">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solidFill>
                  <a:schemeClr val="tx1"/>
                </a:solidFill>
                <a:latin typeface="Arial" panose="020B0604020202020204" pitchFamily="34" charset="0"/>
                <a:cs typeface="Arial" panose="020B0604020202020204" pitchFamily="34" charset="0"/>
              </a:rPr>
              <a:t>Fundamento para tomada de decisão</a:t>
            </a:r>
          </a:p>
          <a:p>
            <a:pPr algn="ctr"/>
            <a:r>
              <a:rPr lang="pt-PT" sz="1400" b="1" dirty="0">
                <a:solidFill>
                  <a:schemeClr val="tx1"/>
                </a:solidFill>
                <a:latin typeface="Arial" panose="020B0604020202020204" pitchFamily="34" charset="0"/>
                <a:cs typeface="Arial" panose="020B0604020202020204" pitchFamily="34" charset="0"/>
              </a:rPr>
              <a:t>Art.21 do Decreto </a:t>
            </a:r>
            <a:r>
              <a:rPr lang="pt-PT" sz="1400" b="1" dirty="0" smtClean="0">
                <a:solidFill>
                  <a:schemeClr val="tx1"/>
                </a:solidFill>
                <a:latin typeface="Arial" panose="020B0604020202020204" pitchFamily="34" charset="0"/>
                <a:cs typeface="Arial" panose="020B0604020202020204" pitchFamily="34" charset="0"/>
              </a:rPr>
              <a:t>45.969/12</a:t>
            </a:r>
            <a:endParaRPr lang="pt-BR" sz="1400" b="1" dirty="0">
              <a:solidFill>
                <a:schemeClr val="tx1"/>
              </a:solidFill>
              <a:latin typeface="Arial" panose="020B0604020202020204" pitchFamily="34" charset="0"/>
              <a:cs typeface="Arial" panose="020B0604020202020204" pitchFamily="34" charset="0"/>
            </a:endParaRPr>
          </a:p>
        </p:txBody>
      </p:sp>
      <p:sp>
        <p:nvSpPr>
          <p:cNvPr id="20" name="Elipse 19"/>
          <p:cNvSpPr/>
          <p:nvPr/>
        </p:nvSpPr>
        <p:spPr>
          <a:xfrm>
            <a:off x="4310275" y="3126849"/>
            <a:ext cx="1751740" cy="1231305"/>
          </a:xfrm>
          <a:prstGeom prst="ellipse">
            <a:avLst/>
          </a:prstGeom>
          <a:solidFill>
            <a:srgbClr val="A3F575"/>
          </a:solidFill>
          <a:ln>
            <a:solidFill>
              <a:schemeClr val="accent6">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smtClean="0">
                <a:solidFill>
                  <a:schemeClr val="tx1"/>
                </a:solidFill>
                <a:latin typeface="Arial" panose="020B0604020202020204" pitchFamily="34" charset="0"/>
                <a:cs typeface="Arial" panose="020B0604020202020204" pitchFamily="34" charset="0"/>
              </a:rPr>
              <a:t>Informações pessoais</a:t>
            </a:r>
            <a:endParaRPr lang="pt-BR" sz="1400" b="1" dirty="0">
              <a:solidFill>
                <a:schemeClr val="tx1"/>
              </a:solidFill>
              <a:latin typeface="Arial" panose="020B0604020202020204" pitchFamily="34" charset="0"/>
              <a:cs typeface="Arial" panose="020B0604020202020204" pitchFamily="34" charset="0"/>
            </a:endParaRPr>
          </a:p>
        </p:txBody>
      </p:sp>
      <p:sp>
        <p:nvSpPr>
          <p:cNvPr id="21" name="Elipse 20"/>
          <p:cNvSpPr/>
          <p:nvPr/>
        </p:nvSpPr>
        <p:spPr>
          <a:xfrm>
            <a:off x="3498658" y="4349244"/>
            <a:ext cx="1892500" cy="1811543"/>
          </a:xfrm>
          <a:prstGeom prst="ellipse">
            <a:avLst/>
          </a:prstGeom>
          <a:solidFill>
            <a:srgbClr val="A3F575"/>
          </a:solidFill>
          <a:ln>
            <a:solidFill>
              <a:schemeClr val="accent6">
                <a:lumMod val="7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solidFill>
                  <a:schemeClr val="tx1"/>
                </a:solidFill>
                <a:latin typeface="Arial" panose="020B0604020202020204" pitchFamily="34" charset="0"/>
                <a:cs typeface="Arial" panose="020B0604020202020204" pitchFamily="34" charset="0"/>
              </a:rPr>
              <a:t>Classificação de sigilo</a:t>
            </a:r>
            <a:br>
              <a:rPr lang="pt-BR" sz="1400" b="1" dirty="0">
                <a:solidFill>
                  <a:schemeClr val="tx1"/>
                </a:solidFill>
                <a:latin typeface="Arial" panose="020B0604020202020204" pitchFamily="34" charset="0"/>
                <a:cs typeface="Arial" panose="020B0604020202020204" pitchFamily="34" charset="0"/>
              </a:rPr>
            </a:br>
            <a:r>
              <a:rPr lang="pt-BR" sz="1400" b="1" dirty="0">
                <a:solidFill>
                  <a:schemeClr val="tx1"/>
                </a:solidFill>
                <a:latin typeface="Arial" panose="020B0604020202020204" pitchFamily="34" charset="0"/>
                <a:cs typeface="Arial" panose="020B0604020202020204" pitchFamily="34" charset="0"/>
              </a:rPr>
              <a:t>art. 23 da Lei </a:t>
            </a:r>
            <a:r>
              <a:rPr lang="pt-BR" sz="1400" b="1" dirty="0" smtClean="0">
                <a:solidFill>
                  <a:schemeClr val="tx1"/>
                </a:solidFill>
                <a:latin typeface="Arial" panose="020B0604020202020204" pitchFamily="34" charset="0"/>
                <a:cs typeface="Arial" panose="020B0604020202020204" pitchFamily="34" charset="0"/>
              </a:rPr>
              <a:t>12.527/11</a:t>
            </a:r>
            <a:endParaRPr lang="pt-BR" sz="1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1515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tângulo 5"/>
          <p:cNvSpPr>
            <a:spLocks noChangeArrowheads="1"/>
          </p:cNvSpPr>
          <p:nvPr/>
        </p:nvSpPr>
        <p:spPr bwMode="auto">
          <a:xfrm>
            <a:off x="939574" y="1715209"/>
            <a:ext cx="1054554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300" dirty="0" smtClean="0">
                <a:latin typeface="Arial" panose="020B0604020202020204" pitchFamily="34" charset="0"/>
                <a:cs typeface="Arial" panose="020B0604020202020204" pitchFamily="34" charset="0"/>
              </a:rPr>
              <a:t>Sigilo fiscal (Lei </a:t>
            </a:r>
            <a:r>
              <a:rPr lang="pt-BR" altLang="pt-BR" sz="2300" dirty="0">
                <a:latin typeface="Arial" panose="020B0604020202020204" pitchFamily="34" charset="0"/>
                <a:cs typeface="Arial" panose="020B0604020202020204" pitchFamily="34" charset="0"/>
              </a:rPr>
              <a:t>5.172/1966). </a:t>
            </a:r>
          </a:p>
          <a:p>
            <a:pPr algn="just">
              <a:lnSpc>
                <a:spcPct val="150000"/>
              </a:lnSpc>
            </a:pPr>
            <a:r>
              <a:rPr lang="pt-BR" altLang="pt-BR" sz="2300" dirty="0" smtClean="0">
                <a:latin typeface="Arial" panose="020B0604020202020204" pitchFamily="34" charset="0"/>
                <a:cs typeface="Arial" panose="020B0604020202020204" pitchFamily="34" charset="0"/>
              </a:rPr>
              <a:t>Sigilo bancário (Lei </a:t>
            </a:r>
            <a:r>
              <a:rPr lang="pt-BR" altLang="pt-BR" sz="2300" dirty="0">
                <a:latin typeface="Arial" panose="020B0604020202020204" pitchFamily="34" charset="0"/>
                <a:cs typeface="Arial" panose="020B0604020202020204" pitchFamily="34" charset="0"/>
              </a:rPr>
              <a:t>Complementar 105/2001). </a:t>
            </a:r>
          </a:p>
          <a:p>
            <a:pPr algn="just">
              <a:lnSpc>
                <a:spcPct val="150000"/>
              </a:lnSpc>
            </a:pPr>
            <a:r>
              <a:rPr lang="pt-BR" altLang="pt-BR" sz="2300" dirty="0" smtClean="0">
                <a:latin typeface="Arial" panose="020B0604020202020204" pitchFamily="34" charset="0"/>
                <a:cs typeface="Arial" panose="020B0604020202020204" pitchFamily="34" charset="0"/>
              </a:rPr>
              <a:t>Sigilo empresarial (art</a:t>
            </a:r>
            <a:r>
              <a:rPr lang="pt-BR" altLang="pt-BR" sz="2300" dirty="0">
                <a:latin typeface="Arial" panose="020B0604020202020204" pitchFamily="34" charset="0"/>
                <a:cs typeface="Arial" panose="020B0604020202020204" pitchFamily="34" charset="0"/>
              </a:rPr>
              <a:t>. 169 da Lei 11.101/2005). </a:t>
            </a:r>
            <a:endParaRPr lang="pt-BR" altLang="pt-BR" sz="2300" dirty="0" smtClean="0">
              <a:latin typeface="Arial" panose="020B0604020202020204" pitchFamily="34" charset="0"/>
              <a:cs typeface="Arial" panose="020B0604020202020204" pitchFamily="34" charset="0"/>
            </a:endParaRPr>
          </a:p>
          <a:p>
            <a:pPr algn="just">
              <a:lnSpc>
                <a:spcPct val="150000"/>
              </a:lnSpc>
            </a:pPr>
            <a:r>
              <a:rPr lang="pt-BR" altLang="pt-BR" sz="2300" dirty="0" smtClean="0">
                <a:latin typeface="Arial" panose="020B0604020202020204" pitchFamily="34" charset="0"/>
                <a:cs typeface="Arial" panose="020B0604020202020204" pitchFamily="34" charset="0"/>
              </a:rPr>
              <a:t>Segredo industrial (Lei </a:t>
            </a:r>
            <a:r>
              <a:rPr lang="pt-BR" altLang="pt-BR" sz="2300" dirty="0">
                <a:latin typeface="Arial" panose="020B0604020202020204" pitchFamily="34" charset="0"/>
                <a:cs typeface="Arial" panose="020B0604020202020204" pitchFamily="34" charset="0"/>
              </a:rPr>
              <a:t>9.279/1996</a:t>
            </a:r>
            <a:r>
              <a:rPr lang="pt-BR" altLang="pt-BR" sz="2300" dirty="0" smtClean="0">
                <a:latin typeface="Arial" panose="020B0604020202020204" pitchFamily="34" charset="0"/>
                <a:cs typeface="Arial" panose="020B0604020202020204" pitchFamily="34" charset="0"/>
              </a:rPr>
              <a:t>).</a:t>
            </a:r>
            <a:endParaRPr lang="pt-BR" altLang="pt-BR" sz="2200" dirty="0" smtClean="0">
              <a:latin typeface="Arial" panose="020B0604020202020204" pitchFamily="34" charset="0"/>
              <a:cs typeface="Arial" panose="020B0604020202020204" pitchFamily="34" charset="0"/>
            </a:endParaRPr>
          </a:p>
        </p:txBody>
      </p:sp>
      <p:sp>
        <p:nvSpPr>
          <p:cNvPr id="1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Legislação específica</a:t>
            </a:r>
          </a:p>
          <a:p>
            <a:endParaRPr lang="pt-BR" dirty="0"/>
          </a:p>
        </p:txBody>
      </p:sp>
      <p:pic>
        <p:nvPicPr>
          <p:cNvPr id="1026" name="Picture 2" descr="Resultado de imagem para legislaçã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741" r="21715"/>
          <a:stretch/>
        </p:blipFill>
        <p:spPr bwMode="auto">
          <a:xfrm>
            <a:off x="7762596" y="1476510"/>
            <a:ext cx="4037520" cy="255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6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4"/>
          <p:cNvSpPr txBox="1">
            <a:spLocks noChangeArrowheads="1"/>
          </p:cNvSpPr>
          <p:nvPr/>
        </p:nvSpPr>
        <p:spPr bwMode="auto">
          <a:xfrm>
            <a:off x="2081778" y="969444"/>
            <a:ext cx="910122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pt-BR" altLang="pt-BR" sz="2300" b="1" i="1" dirty="0" smtClean="0">
                <a:solidFill>
                  <a:srgbClr val="7A0D12"/>
                </a:solidFill>
                <a:latin typeface="Arial" panose="020B0604020202020204" pitchFamily="34" charset="0"/>
                <a:cs typeface="Arial" panose="020B0604020202020204" pitchFamily="34" charset="0"/>
              </a:rPr>
              <a:t>Art. 4º da Lei 12.527/2011</a:t>
            </a:r>
          </a:p>
          <a:p>
            <a:pPr algn="r" eaLnBrk="1" fontAlgn="base" hangingPunct="1">
              <a:spcBef>
                <a:spcPct val="0"/>
              </a:spcBef>
              <a:spcAft>
                <a:spcPct val="0"/>
              </a:spcAft>
            </a:pPr>
            <a:r>
              <a:rPr lang="pt-BR" altLang="pt-BR" sz="2300" b="1" i="1" dirty="0" smtClean="0">
                <a:solidFill>
                  <a:srgbClr val="7A0D12"/>
                </a:solidFill>
                <a:latin typeface="Arial" panose="020B0604020202020204" pitchFamily="34" charset="0"/>
                <a:cs typeface="Arial" panose="020B0604020202020204" pitchFamily="34" charset="0"/>
              </a:rPr>
              <a:t>IV </a:t>
            </a:r>
            <a:r>
              <a:rPr lang="pt-BR" altLang="pt-BR" sz="2300" b="1" i="1" dirty="0">
                <a:solidFill>
                  <a:srgbClr val="7A0D12"/>
                </a:solidFill>
                <a:latin typeface="Arial" panose="020B0604020202020204" pitchFamily="34" charset="0"/>
                <a:cs typeface="Arial" panose="020B0604020202020204" pitchFamily="34" charset="0"/>
              </a:rPr>
              <a:t>- informação pessoal: aquela relacionada à pessoa natural identificada ou identificável; </a:t>
            </a:r>
          </a:p>
        </p:txBody>
      </p:sp>
      <p:sp>
        <p:nvSpPr>
          <p:cNvPr id="4" name="CaixaDeTexto 5"/>
          <p:cNvSpPr txBox="1">
            <a:spLocks noChangeArrowheads="1"/>
          </p:cNvSpPr>
          <p:nvPr/>
        </p:nvSpPr>
        <p:spPr bwMode="auto">
          <a:xfrm>
            <a:off x="1844440" y="2349963"/>
            <a:ext cx="9575903"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ct val="0"/>
              </a:spcAft>
            </a:pPr>
            <a:r>
              <a:rPr lang="pt-BR" altLang="pt-BR" sz="2300" b="1" dirty="0">
                <a:solidFill>
                  <a:srgbClr val="7A0D12"/>
                </a:solidFill>
                <a:latin typeface="Arial" panose="020B0604020202020204" pitchFamily="34" charset="0"/>
                <a:cs typeface="Arial" panose="020B0604020202020204" pitchFamily="34" charset="0"/>
              </a:rPr>
              <a:t>Contudo,</a:t>
            </a:r>
            <a:r>
              <a:rPr lang="pt-BR" altLang="pt-BR" sz="2300" b="1" dirty="0">
                <a:solidFill>
                  <a:srgbClr val="008000"/>
                </a:solidFill>
                <a:latin typeface="Arial" panose="020B0604020202020204" pitchFamily="34" charset="0"/>
                <a:cs typeface="Arial" panose="020B0604020202020204" pitchFamily="34" charset="0"/>
              </a:rPr>
              <a:t> </a:t>
            </a:r>
            <a:r>
              <a:rPr lang="pt-BR" altLang="pt-BR" sz="2300" dirty="0">
                <a:solidFill>
                  <a:srgbClr val="000000"/>
                </a:solidFill>
                <a:latin typeface="Arial" panose="020B0604020202020204" pitchFamily="34" charset="0"/>
                <a:cs typeface="Arial" panose="020B0604020202020204" pitchFamily="34" charset="0"/>
              </a:rPr>
              <a:t>nem toda informação pessoal deverá estar sujeita à restrição de acesso. O art. 31 da Lei de Acesso à informação, ao regulamentar o acesso às informações pessoais, impôs deveres de salvaguarda à Administração apenas quando as informações pessoais digam respeito  à </a:t>
            </a:r>
            <a:r>
              <a:rPr lang="pt-BR" altLang="pt-BR" sz="2300" b="1" dirty="0">
                <a:latin typeface="Arial" panose="020B0604020202020204" pitchFamily="34" charset="0"/>
                <a:cs typeface="Arial" panose="020B0604020202020204" pitchFamily="34" charset="0"/>
              </a:rPr>
              <a:t>intimidade, vida privada, honra e imagem</a:t>
            </a:r>
            <a:r>
              <a:rPr lang="pt-BR" altLang="pt-BR" sz="2300" dirty="0">
                <a:latin typeface="Arial" panose="020B0604020202020204" pitchFamily="34" charset="0"/>
                <a:cs typeface="Arial" panose="020B0604020202020204" pitchFamily="34" charset="0"/>
              </a:rPr>
              <a:t>. </a:t>
            </a:r>
          </a:p>
          <a:p>
            <a:pPr algn="just" eaLnBrk="1" fontAlgn="base" hangingPunct="1">
              <a:spcBef>
                <a:spcPct val="0"/>
              </a:spcBef>
              <a:spcAft>
                <a:spcPct val="0"/>
              </a:spcAft>
            </a:pPr>
            <a:endParaRPr lang="pt-BR" altLang="pt-BR" sz="1400" dirty="0">
              <a:solidFill>
                <a:srgbClr val="000000"/>
              </a:solidFill>
              <a:latin typeface="Calibri" pitchFamily="34" charset="0"/>
            </a:endParaRPr>
          </a:p>
        </p:txBody>
      </p:sp>
      <p:pic>
        <p:nvPicPr>
          <p:cNvPr id="15" name="Imagem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087" b="87391" l="4036" r="42601"/>
                    </a14:imgEffect>
                  </a14:imgLayer>
                </a14:imgProps>
              </a:ext>
              <a:ext uri="{28A0092B-C50C-407E-A947-70E740481C1C}">
                <a14:useLocalDpi xmlns:a14="http://schemas.microsoft.com/office/drawing/2010/main" val="0"/>
              </a:ext>
            </a:extLst>
          </a:blip>
          <a:srcRect t="16020" r="57123" b="18188"/>
          <a:stretch/>
        </p:blipFill>
        <p:spPr>
          <a:xfrm rot="4009844" flipH="1">
            <a:off x="9070969" y="4402697"/>
            <a:ext cx="804896" cy="1277464"/>
          </a:xfrm>
          <a:prstGeom prst="rect">
            <a:avLst/>
          </a:prstGeom>
        </p:spPr>
      </p:pic>
      <p:sp>
        <p:nvSpPr>
          <p:cNvPr id="17" name="Espaço Reservado para Conteúdo 2"/>
          <p:cNvSpPr txBox="1">
            <a:spLocks/>
          </p:cNvSpPr>
          <p:nvPr/>
        </p:nvSpPr>
        <p:spPr>
          <a:xfrm>
            <a:off x="0" y="9832"/>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Informações </a:t>
            </a:r>
            <a:r>
              <a:rPr lang="pt-BR" sz="3300" dirty="0">
                <a:latin typeface="Arial" panose="020B0604020202020204" pitchFamily="34" charset="0"/>
                <a:cs typeface="Arial" panose="020B0604020202020204" pitchFamily="34" charset="0"/>
              </a:rPr>
              <a:t>Pessoais</a:t>
            </a:r>
          </a:p>
          <a:p>
            <a:endParaRPr lang="pt-BR" dirty="0"/>
          </a:p>
        </p:txBody>
      </p:sp>
      <p:sp>
        <p:nvSpPr>
          <p:cNvPr id="18" name="Retângulo de cantos arredondados 7"/>
          <p:cNvSpPr/>
          <p:nvPr/>
        </p:nvSpPr>
        <p:spPr>
          <a:xfrm>
            <a:off x="601602" y="4680619"/>
            <a:ext cx="7948817" cy="1490920"/>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etângulo 4"/>
          <p:cNvSpPr/>
          <p:nvPr/>
        </p:nvSpPr>
        <p:spPr>
          <a:xfrm>
            <a:off x="905165" y="4680619"/>
            <a:ext cx="7210469" cy="1400383"/>
          </a:xfrm>
          <a:prstGeom prst="rect">
            <a:avLst/>
          </a:prstGeom>
        </p:spPr>
        <p:txBody>
          <a:bodyPr wrap="square">
            <a:spAutoFit/>
          </a:bodyPr>
          <a:lstStyle/>
          <a:p>
            <a:pPr algn="just">
              <a:spcBef>
                <a:spcPts val="1200"/>
              </a:spcBef>
            </a:pPr>
            <a:r>
              <a:rPr lang="pt-BR" sz="2500" dirty="0" smtClean="0">
                <a:solidFill>
                  <a:schemeClr val="bg1"/>
                </a:solidFill>
                <a:latin typeface="Arial" panose="020B0604020202020204" pitchFamily="34" charset="0"/>
                <a:cs typeface="Arial" panose="020B0604020202020204" pitchFamily="34" charset="0"/>
              </a:rPr>
              <a:t>Constituição Art</a:t>
            </a:r>
            <a:r>
              <a:rPr lang="pt-BR" sz="2500" dirty="0">
                <a:solidFill>
                  <a:schemeClr val="bg1"/>
                </a:solidFill>
                <a:latin typeface="Arial" panose="020B0604020202020204" pitchFamily="34" charset="0"/>
                <a:cs typeface="Arial" panose="020B0604020202020204" pitchFamily="34" charset="0"/>
              </a:rPr>
              <a:t>. 5º</a:t>
            </a:r>
          </a:p>
          <a:p>
            <a:pPr algn="just">
              <a:spcBef>
                <a:spcPts val="1200"/>
              </a:spcBef>
            </a:pPr>
            <a:r>
              <a:rPr lang="pt-BR" sz="2500" dirty="0">
                <a:solidFill>
                  <a:schemeClr val="bg1"/>
                </a:solidFill>
                <a:latin typeface="Arial" panose="020B0604020202020204" pitchFamily="34" charset="0"/>
                <a:cs typeface="Arial" panose="020B0604020202020204" pitchFamily="34" charset="0"/>
              </a:rPr>
              <a:t>X - são invioláveis a intimidade, a vida privada, a honra e a imagem das pessoas [...]</a:t>
            </a:r>
            <a:endParaRPr lang="es-CR" sz="2500" dirty="0">
              <a:solidFill>
                <a:schemeClr val="bg1"/>
              </a:solidFill>
              <a:latin typeface="Arial" panose="020B0604020202020204" pitchFamily="34" charset="0"/>
              <a:cs typeface="Arial" panose="020B0604020202020204" pitchFamily="34" charset="0"/>
            </a:endParaRPr>
          </a:p>
        </p:txBody>
      </p:sp>
      <p:pic>
        <p:nvPicPr>
          <p:cNvPr id="6" name="Imagem 5"/>
          <p:cNvPicPr>
            <a:picLocks noChangeAspect="1"/>
          </p:cNvPicPr>
          <p:nvPr/>
        </p:nvPicPr>
        <p:blipFill rotWithShape="1">
          <a:blip r:embed="rId5"/>
          <a:srcRect t="1340" r="3031"/>
          <a:stretch/>
        </p:blipFill>
        <p:spPr>
          <a:xfrm>
            <a:off x="206221" y="776533"/>
            <a:ext cx="1526312" cy="2349726"/>
          </a:xfrm>
          <a:prstGeom prst="rect">
            <a:avLst/>
          </a:prstGeom>
        </p:spPr>
      </p:pic>
    </p:spTree>
    <p:extLst>
      <p:ext uri="{BB962C8B-B14F-4D97-AF65-F5344CB8AC3E}">
        <p14:creationId xmlns:p14="http://schemas.microsoft.com/office/powerpoint/2010/main" val="396311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2852119" y="1014360"/>
            <a:ext cx="4083549" cy="3971746"/>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5" name="Elipse 14"/>
          <p:cNvSpPr/>
          <p:nvPr/>
        </p:nvSpPr>
        <p:spPr>
          <a:xfrm>
            <a:off x="3305847" y="1843733"/>
            <a:ext cx="3176094" cy="3176094"/>
          </a:xfrm>
          <a:prstGeom prst="ellipse">
            <a:avLst/>
          </a:prstGeom>
          <a:solidFill>
            <a:srgbClr val="0070C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pt-BR"/>
          </a:p>
        </p:txBody>
      </p:sp>
      <p:sp>
        <p:nvSpPr>
          <p:cNvPr id="16" name="Elipse 15"/>
          <p:cNvSpPr/>
          <p:nvPr/>
        </p:nvSpPr>
        <p:spPr>
          <a:xfrm>
            <a:off x="3965178" y="3171195"/>
            <a:ext cx="1814911" cy="1814911"/>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7" name="CaixaDeTexto 4"/>
          <p:cNvSpPr txBox="1">
            <a:spLocks noChangeArrowheads="1"/>
          </p:cNvSpPr>
          <p:nvPr/>
        </p:nvSpPr>
        <p:spPr bwMode="auto">
          <a:xfrm>
            <a:off x="4191509" y="1303019"/>
            <a:ext cx="1404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2000" b="1" dirty="0">
                <a:solidFill>
                  <a:srgbClr val="0070C0"/>
                </a:solidFill>
                <a:latin typeface="Arial Narrow" pitchFamily="34" charset="0"/>
              </a:rPr>
              <a:t>PESSOAL</a:t>
            </a:r>
          </a:p>
        </p:txBody>
      </p:sp>
      <p:sp>
        <p:nvSpPr>
          <p:cNvPr id="18" name="CaixaDeTexto 6"/>
          <p:cNvSpPr txBox="1">
            <a:spLocks noChangeArrowheads="1"/>
          </p:cNvSpPr>
          <p:nvPr/>
        </p:nvSpPr>
        <p:spPr bwMode="auto">
          <a:xfrm>
            <a:off x="4045516" y="2263849"/>
            <a:ext cx="18179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2000" b="1" dirty="0">
                <a:solidFill>
                  <a:schemeClr val="accent1">
                    <a:lumMod val="60000"/>
                    <a:lumOff val="40000"/>
                  </a:schemeClr>
                </a:solidFill>
                <a:latin typeface="Arial Narrow" pitchFamily="34" charset="0"/>
              </a:rPr>
              <a:t>PESSOAL </a:t>
            </a:r>
            <a:r>
              <a:rPr lang="pt-BR" altLang="pt-BR" sz="1400" b="1" dirty="0">
                <a:solidFill>
                  <a:schemeClr val="accent1">
                    <a:lumMod val="60000"/>
                    <a:lumOff val="40000"/>
                  </a:schemeClr>
                </a:solidFill>
                <a:latin typeface="Arial Narrow" pitchFamily="34" charset="0"/>
              </a:rPr>
              <a:t>“</a:t>
            </a:r>
            <a:r>
              <a:rPr lang="pt-BR" altLang="pt-BR" sz="2000" b="1" dirty="0">
                <a:solidFill>
                  <a:schemeClr val="accent1">
                    <a:lumMod val="60000"/>
                    <a:lumOff val="40000"/>
                  </a:schemeClr>
                </a:solidFill>
                <a:latin typeface="Arial Narrow" pitchFamily="34" charset="0"/>
              </a:rPr>
              <a:t>SENSÍVEL</a:t>
            </a:r>
            <a:r>
              <a:rPr lang="pt-BR" altLang="pt-BR" sz="1400" b="1" dirty="0">
                <a:solidFill>
                  <a:schemeClr val="accent1">
                    <a:lumMod val="60000"/>
                    <a:lumOff val="40000"/>
                  </a:schemeClr>
                </a:solidFill>
                <a:latin typeface="Arial Narrow" pitchFamily="34" charset="0"/>
              </a:rPr>
              <a:t>”</a:t>
            </a:r>
          </a:p>
        </p:txBody>
      </p:sp>
      <p:sp>
        <p:nvSpPr>
          <p:cNvPr id="19" name="CaixaDeTexto 7"/>
          <p:cNvSpPr txBox="1">
            <a:spLocks noChangeArrowheads="1"/>
          </p:cNvSpPr>
          <p:nvPr/>
        </p:nvSpPr>
        <p:spPr bwMode="auto">
          <a:xfrm>
            <a:off x="4124805" y="3673073"/>
            <a:ext cx="149565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1500" b="1" dirty="0">
                <a:solidFill>
                  <a:srgbClr val="0070C0"/>
                </a:solidFill>
                <a:latin typeface="Arial Narrow" pitchFamily="34" charset="0"/>
              </a:rPr>
              <a:t>PESSOAL [SIGILOS LEGAIS</a:t>
            </a:r>
            <a:r>
              <a:rPr lang="pt-BR" altLang="pt-BR" sz="1500" b="1" dirty="0" smtClean="0">
                <a:solidFill>
                  <a:srgbClr val="0070C0"/>
                </a:solidFill>
                <a:latin typeface="Arial Narrow" pitchFamily="34" charset="0"/>
              </a:rPr>
              <a:t>]</a:t>
            </a:r>
            <a:endParaRPr lang="pt-BR" altLang="pt-BR" sz="1500" b="1" dirty="0">
              <a:solidFill>
                <a:srgbClr val="0070C0"/>
              </a:solidFill>
              <a:latin typeface="Arial Narrow" pitchFamily="34" charset="0"/>
            </a:endParaRPr>
          </a:p>
        </p:txBody>
      </p:sp>
      <p:sp>
        <p:nvSpPr>
          <p:cNvPr id="20" name="Chave esquerda 19"/>
          <p:cNvSpPr/>
          <p:nvPr/>
        </p:nvSpPr>
        <p:spPr>
          <a:xfrm rot="16200000">
            <a:off x="4748474" y="3583376"/>
            <a:ext cx="437505" cy="3257909"/>
          </a:xfrm>
          <a:prstGeom prst="leftBrace">
            <a:avLst>
              <a:gd name="adj1" fmla="val 8333"/>
              <a:gd name="adj2" fmla="val 49340"/>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cxnSp>
        <p:nvCxnSpPr>
          <p:cNvPr id="21" name="Conector reto 20"/>
          <p:cNvCxnSpPr>
            <a:endCxn id="14" idx="0"/>
          </p:cNvCxnSpPr>
          <p:nvPr/>
        </p:nvCxnSpPr>
        <p:spPr>
          <a:xfrm>
            <a:off x="71997" y="1014360"/>
            <a:ext cx="482189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460795" y="1100446"/>
            <a:ext cx="1997672" cy="707886"/>
          </a:xfrm>
          <a:prstGeom prst="rect">
            <a:avLst/>
          </a:prstGeom>
          <a:noFill/>
        </p:spPr>
        <p:txBody>
          <a:bodyPr wrap="square" rtlCol="0">
            <a:spAutoFit/>
          </a:bodyPr>
          <a:lstStyle/>
          <a:p>
            <a:r>
              <a:rPr lang="pt-BR" sz="2000" dirty="0">
                <a:solidFill>
                  <a:schemeClr val="accent1">
                    <a:lumMod val="50000"/>
                  </a:schemeClr>
                </a:solidFill>
                <a:latin typeface="Arial" panose="020B0604020202020204" pitchFamily="34" charset="0"/>
                <a:cs typeface="Arial" panose="020B0604020202020204" pitchFamily="34" charset="0"/>
              </a:rPr>
              <a:t>identificada ou identificável</a:t>
            </a:r>
          </a:p>
        </p:txBody>
      </p:sp>
      <p:cxnSp>
        <p:nvCxnSpPr>
          <p:cNvPr id="23" name="Conector reto 22"/>
          <p:cNvCxnSpPr>
            <a:endCxn id="15" idx="0"/>
          </p:cNvCxnSpPr>
          <p:nvPr/>
        </p:nvCxnSpPr>
        <p:spPr>
          <a:xfrm>
            <a:off x="79160" y="1843733"/>
            <a:ext cx="481473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460795" y="2307409"/>
            <a:ext cx="2277196" cy="400110"/>
          </a:xfrm>
          <a:prstGeom prst="rect">
            <a:avLst/>
          </a:prstGeom>
          <a:noFill/>
        </p:spPr>
        <p:txBody>
          <a:bodyPr wrap="square" rtlCol="0">
            <a:spAutoFit/>
          </a:bodyPr>
          <a:lstStyle/>
          <a:p>
            <a:r>
              <a:rPr lang="pt-BR" sz="2000" dirty="0" smtClean="0">
                <a:solidFill>
                  <a:schemeClr val="accent1">
                    <a:lumMod val="50000"/>
                  </a:schemeClr>
                </a:solidFill>
                <a:latin typeface="Arial" panose="020B0604020202020204" pitchFamily="34" charset="0"/>
                <a:cs typeface="Arial" panose="020B0604020202020204" pitchFamily="34" charset="0"/>
              </a:rPr>
              <a:t>Art</a:t>
            </a:r>
            <a:r>
              <a:rPr lang="pt-BR" sz="2000" dirty="0">
                <a:solidFill>
                  <a:schemeClr val="accent1">
                    <a:lumMod val="50000"/>
                  </a:schemeClr>
                </a:solidFill>
                <a:latin typeface="Arial" panose="020B0604020202020204" pitchFamily="34" charset="0"/>
                <a:cs typeface="Arial" panose="020B0604020202020204" pitchFamily="34" charset="0"/>
              </a:rPr>
              <a:t>. 31 da LAI</a:t>
            </a:r>
          </a:p>
        </p:txBody>
      </p:sp>
      <p:cxnSp>
        <p:nvCxnSpPr>
          <p:cNvPr id="25" name="Conector reto 24"/>
          <p:cNvCxnSpPr>
            <a:endCxn id="16" idx="0"/>
          </p:cNvCxnSpPr>
          <p:nvPr/>
        </p:nvCxnSpPr>
        <p:spPr>
          <a:xfrm>
            <a:off x="113846" y="3171194"/>
            <a:ext cx="4758788" cy="1"/>
          </a:xfrm>
          <a:prstGeom prst="line">
            <a:avLst/>
          </a:prstGeom>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143309" y="3280927"/>
            <a:ext cx="2965712" cy="707886"/>
          </a:xfrm>
          <a:prstGeom prst="rect">
            <a:avLst/>
          </a:prstGeom>
          <a:noFill/>
        </p:spPr>
        <p:txBody>
          <a:bodyPr wrap="square" rtlCol="0">
            <a:spAutoFit/>
          </a:bodyPr>
          <a:lstStyle/>
          <a:p>
            <a:r>
              <a:rPr lang="pt-BR" sz="2000" dirty="0">
                <a:solidFill>
                  <a:schemeClr val="accent1">
                    <a:lumMod val="50000"/>
                  </a:schemeClr>
                </a:solidFill>
                <a:latin typeface="Arial" panose="020B0604020202020204" pitchFamily="34" charset="0"/>
                <a:cs typeface="Arial" panose="020B0604020202020204" pitchFamily="34" charset="0"/>
              </a:rPr>
              <a:t>Sigilo Fiscal, Bancário, </a:t>
            </a:r>
          </a:p>
          <a:p>
            <a:r>
              <a:rPr lang="pt-BR" sz="2000" dirty="0">
                <a:solidFill>
                  <a:schemeClr val="accent1">
                    <a:lumMod val="50000"/>
                  </a:schemeClr>
                </a:solidFill>
                <a:latin typeface="Arial" panose="020B0604020202020204" pitchFamily="34" charset="0"/>
                <a:cs typeface="Arial" panose="020B0604020202020204" pitchFamily="34" charset="0"/>
              </a:rPr>
              <a:t>de dados, etc.</a:t>
            </a:r>
          </a:p>
        </p:txBody>
      </p:sp>
      <p:pic>
        <p:nvPicPr>
          <p:cNvPr id="28" name="Imagem 16"/>
          <p:cNvPicPr>
            <a:picLocks noChangeAspect="1"/>
          </p:cNvPicPr>
          <p:nvPr/>
        </p:nvPicPr>
        <p:blipFill rotWithShape="1">
          <a:blip r:embed="rId3">
            <a:extLst>
              <a:ext uri="{28A0092B-C50C-407E-A947-70E740481C1C}">
                <a14:useLocalDpi xmlns:a14="http://schemas.microsoft.com/office/drawing/2010/main" val="0"/>
              </a:ext>
            </a:extLst>
          </a:blip>
          <a:srcRect l="12859" t="10124" r="13494" b="10719"/>
          <a:stretch/>
        </p:blipFill>
        <p:spPr bwMode="auto">
          <a:xfrm>
            <a:off x="4633576" y="5443063"/>
            <a:ext cx="861950" cy="107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7367604" y="795188"/>
            <a:ext cx="4503830" cy="446276"/>
          </a:xfrm>
          <a:prstGeom prst="rect">
            <a:avLst/>
          </a:prstGeom>
          <a:noFill/>
        </p:spPr>
        <p:txBody>
          <a:bodyPr wrap="square" rtlCol="0">
            <a:spAutoFit/>
          </a:bodyPr>
          <a:lstStyle/>
          <a:p>
            <a:r>
              <a:rPr lang="pt-BR" sz="2300" dirty="0">
                <a:latin typeface="Arial" panose="020B0604020202020204" pitchFamily="34" charset="0"/>
                <a:cs typeface="Arial" panose="020B0604020202020204" pitchFamily="34" charset="0"/>
              </a:rPr>
              <a:t>Informação funcional do servidor</a:t>
            </a:r>
          </a:p>
        </p:txBody>
      </p:sp>
      <p:sp>
        <p:nvSpPr>
          <p:cNvPr id="33" name="CaixaDeTexto 32"/>
          <p:cNvSpPr txBox="1"/>
          <p:nvPr/>
        </p:nvSpPr>
        <p:spPr>
          <a:xfrm>
            <a:off x="7383485" y="1503074"/>
            <a:ext cx="4353312" cy="4339650"/>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São as informações que, indevidamente divulgadas, </a:t>
            </a:r>
          </a:p>
          <a:p>
            <a:r>
              <a:rPr lang="pt-BR" sz="2300" dirty="0" smtClean="0">
                <a:latin typeface="Arial" panose="020B0604020202020204" pitchFamily="34" charset="0"/>
                <a:cs typeface="Arial" panose="020B0604020202020204" pitchFamily="34" charset="0"/>
              </a:rPr>
              <a:t>podem afetar o íntimo de uma pessoa. Podem ser consideradas como informações pessoais sensíveis: origem racial ou étnica, estado de saúde, informação genética, crenças religiosas, filosóficas e morais, filiação sindical, opiniões políticas[...]</a:t>
            </a:r>
            <a:endParaRPr lang="pt-BR" sz="2300" dirty="0">
              <a:latin typeface="Arial" panose="020B0604020202020204" pitchFamily="34" charset="0"/>
              <a:cs typeface="Arial" panose="020B0604020202020204" pitchFamily="34" charset="0"/>
            </a:endParaRPr>
          </a:p>
        </p:txBody>
      </p:sp>
      <p:pic>
        <p:nvPicPr>
          <p:cNvPr id="34" name="Imagem 3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087" b="87391" l="4036" r="42601"/>
                    </a14:imgEffect>
                  </a14:imgLayer>
                </a14:imgProps>
              </a:ext>
              <a:ext uri="{28A0092B-C50C-407E-A947-70E740481C1C}">
                <a14:useLocalDpi xmlns:a14="http://schemas.microsoft.com/office/drawing/2010/main" val="0"/>
              </a:ext>
            </a:extLst>
          </a:blip>
          <a:srcRect t="16020" r="57123" b="18188"/>
          <a:stretch/>
        </p:blipFill>
        <p:spPr>
          <a:xfrm rot="3642693">
            <a:off x="6152358" y="475130"/>
            <a:ext cx="659165" cy="1494055"/>
          </a:xfrm>
          <a:prstGeom prst="rect">
            <a:avLst/>
          </a:prstGeom>
        </p:spPr>
      </p:pic>
      <p:pic>
        <p:nvPicPr>
          <p:cNvPr id="35" name="Imagem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087" b="87391" l="4036" r="42601"/>
                    </a14:imgEffect>
                  </a14:imgLayer>
                </a14:imgProps>
              </a:ext>
              <a:ext uri="{28A0092B-C50C-407E-A947-70E740481C1C}">
                <a14:useLocalDpi xmlns:a14="http://schemas.microsoft.com/office/drawing/2010/main" val="0"/>
              </a:ext>
            </a:extLst>
          </a:blip>
          <a:srcRect t="16020" r="57123" b="18188"/>
          <a:stretch/>
        </p:blipFill>
        <p:spPr>
          <a:xfrm rot="3814306">
            <a:off x="6262928" y="1823946"/>
            <a:ext cx="649637" cy="1302891"/>
          </a:xfrm>
          <a:prstGeom prst="rect">
            <a:avLst/>
          </a:prstGeom>
        </p:spPr>
      </p:pic>
      <p:sp>
        <p:nvSpPr>
          <p:cNvPr id="27" name="Espaço Reservado para Conteúdo 2"/>
          <p:cNvSpPr txBox="1">
            <a:spLocks/>
          </p:cNvSpPr>
          <p:nvPr/>
        </p:nvSpPr>
        <p:spPr>
          <a:xfrm>
            <a:off x="0" y="9832"/>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Informações </a:t>
            </a:r>
            <a:r>
              <a:rPr lang="pt-BR" sz="3300" dirty="0">
                <a:latin typeface="Arial" panose="020B0604020202020204" pitchFamily="34" charset="0"/>
                <a:cs typeface="Arial" panose="020B0604020202020204" pitchFamily="34" charset="0"/>
              </a:rPr>
              <a:t>Pessoais</a:t>
            </a:r>
          </a:p>
          <a:p>
            <a:endParaRPr lang="pt-BR" dirty="0"/>
          </a:p>
        </p:txBody>
      </p:sp>
    </p:spTree>
    <p:extLst>
      <p:ext uri="{BB962C8B-B14F-4D97-AF65-F5344CB8AC3E}">
        <p14:creationId xmlns:p14="http://schemas.microsoft.com/office/powerpoint/2010/main" val="310091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5"/>
          <p:cNvSpPr>
            <a:spLocks noChangeArrowheads="1"/>
          </p:cNvSpPr>
          <p:nvPr/>
        </p:nvSpPr>
        <p:spPr bwMode="auto">
          <a:xfrm>
            <a:off x="741865" y="1112991"/>
            <a:ext cx="10836415" cy="2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300" dirty="0" smtClean="0">
                <a:latin typeface="Arial" panose="020B0604020202020204" pitchFamily="34" charset="0"/>
                <a:cs typeface="Arial" panose="020B0604020202020204" pitchFamily="34" charset="0"/>
              </a:rPr>
              <a:t>Art. 7 da Lei 12.527/2011</a:t>
            </a:r>
          </a:p>
          <a:p>
            <a:pPr algn="just">
              <a:lnSpc>
                <a:spcPct val="150000"/>
              </a:lnSpc>
            </a:pPr>
            <a:r>
              <a:rPr lang="pt-BR" altLang="pt-BR" sz="2300" dirty="0">
                <a:latin typeface="Arial" panose="020B0604020202020204" pitchFamily="34" charset="0"/>
                <a:cs typeface="Arial" panose="020B0604020202020204" pitchFamily="34" charset="0"/>
              </a:rPr>
              <a:t>§ </a:t>
            </a:r>
            <a:r>
              <a:rPr lang="pt-BR" altLang="pt-BR" sz="2300" dirty="0" smtClean="0">
                <a:latin typeface="Arial" panose="020B0604020202020204" pitchFamily="34" charset="0"/>
                <a:cs typeface="Arial" panose="020B0604020202020204" pitchFamily="34" charset="0"/>
              </a:rPr>
              <a:t>3º  </a:t>
            </a:r>
            <a:r>
              <a:rPr lang="pt-BR" altLang="pt-BR" sz="2300" dirty="0">
                <a:latin typeface="Arial" panose="020B0604020202020204" pitchFamily="34" charset="0"/>
                <a:cs typeface="Arial" panose="020B0604020202020204" pitchFamily="34" charset="0"/>
              </a:rPr>
              <a:t>O direito de acesso aos documentos ou às informações neles contidas utilizados como fundamento da tomada de decisão e do ato administrativo será assegurado com a edição do ato decisório respectivo. </a:t>
            </a:r>
            <a:endParaRPr lang="pt-BR" altLang="pt-BR" sz="2300" dirty="0" smtClean="0">
              <a:latin typeface="Arial" panose="020B0604020202020204" pitchFamily="34" charset="0"/>
              <a:cs typeface="Arial" panose="020B0604020202020204" pitchFamily="34" charset="0"/>
            </a:endParaRPr>
          </a:p>
          <a:p>
            <a:pPr algn="just">
              <a:lnSpc>
                <a:spcPct val="150000"/>
              </a:lnSpc>
            </a:pPr>
            <a:endParaRPr lang="pt-BR" altLang="pt-BR" sz="2300" dirty="0">
              <a:latin typeface="Times New Roman" panose="02020603050405020304" pitchFamily="18" charset="0"/>
              <a:cs typeface="Times New Roman" panose="02020603050405020304" pitchFamily="18" charset="0"/>
            </a:endParaRP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Fundamento para tomada de decisão</a:t>
            </a:r>
          </a:p>
          <a:p>
            <a:endParaRPr lang="pt-BR" dirty="0"/>
          </a:p>
        </p:txBody>
      </p:sp>
      <p:sp>
        <p:nvSpPr>
          <p:cNvPr id="8" name="Retângulo 5"/>
          <p:cNvSpPr>
            <a:spLocks noChangeArrowheads="1"/>
          </p:cNvSpPr>
          <p:nvPr/>
        </p:nvSpPr>
        <p:spPr bwMode="auto">
          <a:xfrm>
            <a:off x="741865" y="4490937"/>
            <a:ext cx="7265312"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300" dirty="0" smtClean="0">
                <a:latin typeface="Times New Roman" panose="02020603050405020304" pitchFamily="18" charset="0"/>
                <a:cs typeface="Times New Roman" panose="02020603050405020304" pitchFamily="18" charset="0"/>
              </a:rPr>
              <a:t>- </a:t>
            </a:r>
            <a:r>
              <a:rPr lang="pt-BR" altLang="pt-BR" sz="2300" dirty="0" smtClean="0">
                <a:latin typeface="Arial" panose="020B0604020202020204" pitchFamily="34" charset="0"/>
                <a:cs typeface="Arial" panose="020B0604020202020204" pitchFamily="34" charset="0"/>
              </a:rPr>
              <a:t>Minutas</a:t>
            </a:r>
          </a:p>
          <a:p>
            <a:pPr algn="just">
              <a:lnSpc>
                <a:spcPct val="150000"/>
              </a:lnSpc>
            </a:pPr>
            <a:r>
              <a:rPr lang="pt-BR" altLang="pt-BR" sz="2300" dirty="0" smtClean="0">
                <a:latin typeface="Arial" panose="020B0604020202020204" pitchFamily="34" charset="0"/>
                <a:cs typeface="Arial" panose="020B0604020202020204" pitchFamily="34" charset="0"/>
              </a:rPr>
              <a:t>- Processos de auditoria em curso</a:t>
            </a:r>
          </a:p>
          <a:p>
            <a:pPr algn="just">
              <a:lnSpc>
                <a:spcPct val="150000"/>
              </a:lnSpc>
            </a:pPr>
            <a:r>
              <a:rPr lang="pt-BR" altLang="pt-BR" sz="2300" dirty="0" smtClean="0">
                <a:latin typeface="Times New Roman" panose="02020603050405020304" pitchFamily="18" charset="0"/>
                <a:cs typeface="Times New Roman" panose="02020603050405020304" pitchFamily="18" charset="0"/>
              </a:rPr>
              <a:t> </a:t>
            </a:r>
            <a:endParaRPr lang="pt-BR" altLang="pt-BR" sz="2300" dirty="0">
              <a:latin typeface="Times New Roman" panose="02020603050405020304" pitchFamily="18" charset="0"/>
              <a:cs typeface="Times New Roman" panose="02020603050405020304" pitchFamily="18" charset="0"/>
            </a:endParaRPr>
          </a:p>
        </p:txBody>
      </p:sp>
      <p:sp>
        <p:nvSpPr>
          <p:cNvPr id="9" name="CaixaDeTexto 8"/>
          <p:cNvSpPr txBox="1">
            <a:spLocks noChangeArrowheads="1"/>
          </p:cNvSpPr>
          <p:nvPr/>
        </p:nvSpPr>
        <p:spPr bwMode="auto">
          <a:xfrm>
            <a:off x="741865" y="3859897"/>
            <a:ext cx="160435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ts val="1000"/>
              </a:spcBef>
            </a:pPr>
            <a:r>
              <a:rPr lang="pt-BR" altLang="pt-BR" sz="2800" b="1" dirty="0" smtClean="0">
                <a:solidFill>
                  <a:schemeClr val="accent1">
                    <a:lumMod val="75000"/>
                  </a:schemeClr>
                </a:solidFill>
                <a:latin typeface="Calibri" pitchFamily="34" charset="0"/>
                <a:cs typeface="Calibri" pitchFamily="34" charset="0"/>
              </a:rPr>
              <a:t>Exemplos</a:t>
            </a:r>
            <a:endParaRPr lang="pt-BR" altLang="pt-BR" sz="2800" b="1" dirty="0">
              <a:solidFill>
                <a:schemeClr val="accent1">
                  <a:lumMod val="75000"/>
                </a:schemeClr>
              </a:solidFill>
              <a:latin typeface="Calibri" pitchFamily="34" charset="0"/>
              <a:cs typeface="Calibri" pitchFamily="34" charset="0"/>
            </a:endParaRPr>
          </a:p>
        </p:txBody>
      </p:sp>
      <p:pic>
        <p:nvPicPr>
          <p:cNvPr id="10" name="Imagem 9"/>
          <p:cNvPicPr>
            <a:picLocks noChangeAspect="1"/>
          </p:cNvPicPr>
          <p:nvPr/>
        </p:nvPicPr>
        <p:blipFill rotWithShape="1">
          <a:blip r:embed="rId3">
            <a:extLst>
              <a:ext uri="{28A0092B-C50C-407E-A947-70E740481C1C}">
                <a14:useLocalDpi xmlns:a14="http://schemas.microsoft.com/office/drawing/2010/main" val="0"/>
              </a:ext>
            </a:extLst>
          </a:blip>
          <a:srcRect l="5822" t="5830" r="2403" b="14000"/>
          <a:stretch/>
        </p:blipFill>
        <p:spPr>
          <a:xfrm>
            <a:off x="7661190" y="3527476"/>
            <a:ext cx="3392712" cy="2341984"/>
          </a:xfrm>
          <a:prstGeom prst="rect">
            <a:avLst/>
          </a:prstGeom>
        </p:spPr>
      </p:pic>
    </p:spTree>
    <p:extLst>
      <p:ext uri="{BB962C8B-B14F-4D97-AF65-F5344CB8AC3E}">
        <p14:creationId xmlns:p14="http://schemas.microsoft.com/office/powerpoint/2010/main" val="910033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Parceria para Governo Aberto - OGP</a:t>
            </a:r>
          </a:p>
        </p:txBody>
      </p:sp>
      <p:graphicFrame>
        <p:nvGraphicFramePr>
          <p:cNvPr id="7" name="Diagrama 6"/>
          <p:cNvGraphicFramePr/>
          <p:nvPr>
            <p:extLst>
              <p:ext uri="{D42A27DB-BD31-4B8C-83A1-F6EECF244321}">
                <p14:modId xmlns:p14="http://schemas.microsoft.com/office/powerpoint/2010/main" val="1673446185"/>
              </p:ext>
            </p:extLst>
          </p:nvPr>
        </p:nvGraphicFramePr>
        <p:xfrm>
          <a:off x="977614" y="997203"/>
          <a:ext cx="99815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m 9"/>
          <p:cNvPicPr>
            <a:picLocks noChangeAspect="1"/>
          </p:cNvPicPr>
          <p:nvPr/>
        </p:nvPicPr>
        <p:blipFill>
          <a:blip r:embed="rId8"/>
          <a:stretch>
            <a:fillRect/>
          </a:stretch>
        </p:blipFill>
        <p:spPr>
          <a:xfrm>
            <a:off x="1228298" y="778838"/>
            <a:ext cx="9730853" cy="2110900"/>
          </a:xfrm>
          <a:prstGeom prst="rect">
            <a:avLst/>
          </a:prstGeom>
        </p:spPr>
      </p:pic>
      <p:grpSp>
        <p:nvGrpSpPr>
          <p:cNvPr id="5" name="Agrupar 4"/>
          <p:cNvGrpSpPr/>
          <p:nvPr/>
        </p:nvGrpSpPr>
        <p:grpSpPr>
          <a:xfrm>
            <a:off x="8685219" y="3072500"/>
            <a:ext cx="2340359" cy="2980800"/>
            <a:chOff x="7511912" y="2102851"/>
            <a:chExt cx="2180731" cy="2980266"/>
          </a:xfrm>
        </p:grpSpPr>
        <p:sp>
          <p:nvSpPr>
            <p:cNvPr id="6" name="Arredondar Retângulo no Mesmo Canto Lateral 5"/>
            <p:cNvSpPr/>
            <p:nvPr/>
          </p:nvSpPr>
          <p:spPr>
            <a:xfrm rot="10800000">
              <a:off x="7511912" y="2102851"/>
              <a:ext cx="2180731" cy="2980266"/>
            </a:xfrm>
            <a:prstGeom prst="round2SameRect">
              <a:avLst>
                <a:gd name="adj1" fmla="val 10500"/>
                <a:gd name="adj2" fmla="val 0"/>
              </a:avLst>
            </a:prstGeom>
            <a:ln>
              <a:prstDash val="sysDash"/>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8" name="Arredondar Retângulo no Mesmo Canto Lateral 4"/>
            <p:cNvSpPr txBox="1"/>
            <p:nvPr/>
          </p:nvSpPr>
          <p:spPr>
            <a:xfrm rot="21600000">
              <a:off x="7578977" y="2102851"/>
              <a:ext cx="2046601" cy="291320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pt-BR" sz="1800" kern="1200" dirty="0" smtClean="0">
                  <a:solidFill>
                    <a:srgbClr val="C00000"/>
                  </a:solidFill>
                  <a:latin typeface="+mn-lt"/>
                  <a:cs typeface="Times New Roman" panose="02020603050405020304" pitchFamily="18" charset="0"/>
                </a:rPr>
                <a:t>Tecnologia e Inovação</a:t>
              </a:r>
            </a:p>
            <a:p>
              <a:pPr lvl="0" algn="ctr" defTabSz="800100">
                <a:lnSpc>
                  <a:spcPct val="90000"/>
                </a:lnSpc>
                <a:spcBef>
                  <a:spcPct val="0"/>
                </a:spcBef>
                <a:spcAft>
                  <a:spcPct val="35000"/>
                </a:spcAft>
              </a:pPr>
              <a:endParaRPr lang="pt-BR" sz="500" b="0" kern="1200" dirty="0" smtClean="0">
                <a:solidFill>
                  <a:srgbClr val="C00000"/>
                </a:solidFill>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pt-BR" sz="1500" kern="1200" dirty="0" smtClean="0">
                  <a:solidFill>
                    <a:srgbClr val="000000"/>
                  </a:solidFill>
                  <a:latin typeface="+mn-lt"/>
                  <a:cs typeface="Times New Roman" panose="02020603050405020304" pitchFamily="18" charset="0"/>
                </a:rPr>
                <a:t>O governo reconhece a importância das novas tecnologias no fomento à inovação provendo acesso à tecnologia e ampliando a capacidade da sociedade de utilizá-la</a:t>
              </a:r>
              <a:r>
                <a:rPr lang="pt-BR" sz="1500" kern="1200" dirty="0" smtClean="0">
                  <a:solidFill>
                    <a:srgbClr val="000000"/>
                  </a:solidFill>
                  <a:latin typeface="Times New Roman" panose="02020603050405020304" pitchFamily="18" charset="0"/>
                  <a:cs typeface="Times New Roman" panose="02020603050405020304" pitchFamily="18" charset="0"/>
                </a:rPr>
                <a:t>.</a:t>
              </a:r>
              <a:endParaRPr lang="pt-BR" sz="1500" kern="1200" dirty="0">
                <a:solidFill>
                  <a:srgbClr val="000000"/>
                </a:solidFill>
                <a:latin typeface="Times New Roman" panose="02020603050405020304" pitchFamily="18" charset="0"/>
                <a:cs typeface="Times New Roman" panose="02020603050405020304" pitchFamily="18" charset="0"/>
              </a:endParaRPr>
            </a:p>
          </p:txBody>
        </p:sp>
      </p:grpSp>
      <p:grpSp>
        <p:nvGrpSpPr>
          <p:cNvPr id="9" name="Agrupar 8"/>
          <p:cNvGrpSpPr/>
          <p:nvPr/>
        </p:nvGrpSpPr>
        <p:grpSpPr>
          <a:xfrm>
            <a:off x="6134381" y="3108103"/>
            <a:ext cx="2354525" cy="2980800"/>
            <a:chOff x="6733037" y="2102851"/>
            <a:chExt cx="2932076" cy="2980266"/>
          </a:xfrm>
        </p:grpSpPr>
        <p:sp>
          <p:nvSpPr>
            <p:cNvPr id="11" name="Arredondar Retângulo no Mesmo Canto Lateral 10"/>
            <p:cNvSpPr/>
            <p:nvPr/>
          </p:nvSpPr>
          <p:spPr>
            <a:xfrm rot="10800000">
              <a:off x="6733037" y="2102851"/>
              <a:ext cx="2932076" cy="2980266"/>
            </a:xfrm>
            <a:prstGeom prst="round2SameRect">
              <a:avLst>
                <a:gd name="adj1" fmla="val 10500"/>
                <a:gd name="adj2" fmla="val 0"/>
              </a:avLst>
            </a:prstGeom>
            <a:ln>
              <a:prstDash val="sysDash"/>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2" name="Arredondar Retângulo no Mesmo Canto Lateral 4"/>
            <p:cNvSpPr txBox="1"/>
            <p:nvPr/>
          </p:nvSpPr>
          <p:spPr>
            <a:xfrm rot="21600000">
              <a:off x="6823208" y="2102851"/>
              <a:ext cx="2751734" cy="289009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pt-BR" sz="1800" kern="1200" dirty="0" smtClean="0">
                  <a:solidFill>
                    <a:srgbClr val="C00000"/>
                  </a:solidFill>
                  <a:latin typeface="+mn-lt"/>
                  <a:cs typeface="Times New Roman" panose="02020603050405020304" pitchFamily="18" charset="0"/>
                </a:rPr>
                <a:t>Participação Cidadã</a:t>
              </a:r>
            </a:p>
            <a:p>
              <a:pPr lvl="0" algn="ctr" defTabSz="800100">
                <a:lnSpc>
                  <a:spcPct val="90000"/>
                </a:lnSpc>
                <a:spcBef>
                  <a:spcPct val="0"/>
                </a:spcBef>
                <a:spcAft>
                  <a:spcPct val="35000"/>
                </a:spcAft>
              </a:pPr>
              <a:endParaRPr lang="pt-BR" sz="1000" b="0" kern="1200" dirty="0" smtClean="0">
                <a:solidFill>
                  <a:srgbClr val="C00000"/>
                </a:solidFill>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pt-BR" sz="1500" kern="1200" dirty="0" smtClean="0">
                  <a:solidFill>
                    <a:srgbClr val="000000"/>
                  </a:solidFill>
                  <a:latin typeface="+mn-lt"/>
                  <a:cs typeface="Times New Roman" panose="02020603050405020304" pitchFamily="18" charset="0"/>
                </a:rPr>
                <a:t>O governo procura mobilizar a sociedade para debater, colaborar e propor contribuições que levam a um governo mais efetivo e responsivo</a:t>
              </a:r>
              <a:endParaRPr lang="pt-BR" sz="1500" kern="1200" dirty="0">
                <a:solidFill>
                  <a:srgbClr val="000000"/>
                </a:solidFill>
                <a:latin typeface="+mn-lt"/>
                <a:cs typeface="Times New Roman" panose="02020603050405020304" pitchFamily="18" charset="0"/>
              </a:endParaRPr>
            </a:p>
          </p:txBody>
        </p:sp>
      </p:grpSp>
      <p:grpSp>
        <p:nvGrpSpPr>
          <p:cNvPr id="13" name="Agrupar 12"/>
          <p:cNvGrpSpPr/>
          <p:nvPr/>
        </p:nvGrpSpPr>
        <p:grpSpPr>
          <a:xfrm>
            <a:off x="3583544" y="3108103"/>
            <a:ext cx="2354524" cy="2980800"/>
            <a:chOff x="5162428" y="2102851"/>
            <a:chExt cx="4466835" cy="2980266"/>
          </a:xfrm>
        </p:grpSpPr>
        <p:sp>
          <p:nvSpPr>
            <p:cNvPr id="14" name="Arredondar Retângulo no Mesmo Canto Lateral 13"/>
            <p:cNvSpPr/>
            <p:nvPr/>
          </p:nvSpPr>
          <p:spPr>
            <a:xfrm rot="10800000">
              <a:off x="5162428" y="2102851"/>
              <a:ext cx="4466835" cy="2980266"/>
            </a:xfrm>
            <a:prstGeom prst="round2SameRect">
              <a:avLst>
                <a:gd name="adj1" fmla="val 10500"/>
                <a:gd name="adj2" fmla="val 0"/>
              </a:avLst>
            </a:prstGeom>
            <a:ln>
              <a:prstDash val="sysDash"/>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5" name="Arredondar Retângulo no Mesmo Canto Lateral 4"/>
            <p:cNvSpPr txBox="1"/>
            <p:nvPr/>
          </p:nvSpPr>
          <p:spPr>
            <a:xfrm rot="21600000">
              <a:off x="5254081" y="2102851"/>
              <a:ext cx="4283529" cy="288861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pt-BR" sz="1800" kern="1200" dirty="0" err="1" smtClean="0">
                  <a:solidFill>
                    <a:srgbClr val="C00000"/>
                  </a:solidFill>
                  <a:latin typeface="+mn-lt"/>
                  <a:cs typeface="Times New Roman" panose="02020603050405020304" pitchFamily="18" charset="0"/>
                </a:rPr>
                <a:t>Accountability</a:t>
              </a:r>
              <a:r>
                <a:rPr lang="pt-BR" sz="1800" kern="1200" dirty="0" smtClean="0">
                  <a:solidFill>
                    <a:srgbClr val="C00000"/>
                  </a:solidFill>
                  <a:latin typeface="+mn-lt"/>
                  <a:cs typeface="Times New Roman" panose="02020603050405020304" pitchFamily="18" charset="0"/>
                </a:rPr>
                <a:t> </a:t>
              </a:r>
            </a:p>
            <a:p>
              <a:pPr lvl="0" algn="ctr" defTabSz="800100">
                <a:lnSpc>
                  <a:spcPct val="90000"/>
                </a:lnSpc>
                <a:spcBef>
                  <a:spcPct val="0"/>
                </a:spcBef>
                <a:spcAft>
                  <a:spcPct val="35000"/>
                </a:spcAft>
              </a:pPr>
              <a:endParaRPr lang="pt-BR" sz="1000" b="1" kern="1200" dirty="0" smtClean="0">
                <a:solidFill>
                  <a:srgbClr val="C00000"/>
                </a:solidFill>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pt-BR" sz="1500" kern="1200" dirty="0" smtClean="0">
                  <a:solidFill>
                    <a:srgbClr val="000000"/>
                  </a:solidFill>
                  <a:latin typeface="+mn-lt"/>
                  <a:cs typeface="Times New Roman" panose="02020603050405020304" pitchFamily="18" charset="0"/>
                </a:rPr>
                <a:t>Existem regras e mecanismos que estabelecem como os atores justificam suas ações, atuam sobre críticas e exigências e aceitam as responsabilidades que lhes são incumbidas.</a:t>
              </a:r>
              <a:endParaRPr lang="pt-BR" sz="1500" kern="1200" dirty="0">
                <a:solidFill>
                  <a:srgbClr val="000000"/>
                </a:solidFill>
                <a:latin typeface="+mn-lt"/>
                <a:cs typeface="Times New Roman" panose="02020603050405020304" pitchFamily="18" charset="0"/>
              </a:endParaRPr>
            </a:p>
          </p:txBody>
        </p:sp>
      </p:grpSp>
      <p:grpSp>
        <p:nvGrpSpPr>
          <p:cNvPr id="19" name="Agrupar 18"/>
          <p:cNvGrpSpPr/>
          <p:nvPr/>
        </p:nvGrpSpPr>
        <p:grpSpPr>
          <a:xfrm>
            <a:off x="1212760" y="3108103"/>
            <a:ext cx="2160000" cy="2980800"/>
            <a:chOff x="242258" y="2102851"/>
            <a:chExt cx="9214038" cy="2980266"/>
          </a:xfrm>
        </p:grpSpPr>
        <p:sp>
          <p:nvSpPr>
            <p:cNvPr id="20" name="Arredondar Retângulo no Mesmo Canto Lateral 19"/>
            <p:cNvSpPr/>
            <p:nvPr/>
          </p:nvSpPr>
          <p:spPr>
            <a:xfrm rot="10800000">
              <a:off x="242258" y="2102851"/>
              <a:ext cx="9214038" cy="2980266"/>
            </a:xfrm>
            <a:prstGeom prst="round2SameRect">
              <a:avLst>
                <a:gd name="adj1" fmla="val 10500"/>
                <a:gd name="adj2" fmla="val 0"/>
              </a:avLst>
            </a:prstGeom>
            <a:ln>
              <a:prstDash val="sysDash"/>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Arredondar Retângulo no Mesmo Canto Lateral 4"/>
            <p:cNvSpPr txBox="1"/>
            <p:nvPr/>
          </p:nvSpPr>
          <p:spPr>
            <a:xfrm rot="21600000">
              <a:off x="333911" y="2102851"/>
              <a:ext cx="9030732" cy="288861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pt-BR" sz="1800" kern="1200" dirty="0" smtClean="0">
                  <a:solidFill>
                    <a:srgbClr val="C00000"/>
                  </a:solidFill>
                  <a:latin typeface="+mn-lt"/>
                  <a:cs typeface="Times New Roman" panose="02020603050405020304" pitchFamily="18" charset="0"/>
                </a:rPr>
                <a:t>Transparência</a:t>
              </a:r>
            </a:p>
            <a:p>
              <a:pPr lvl="0" algn="ctr" defTabSz="800100">
                <a:lnSpc>
                  <a:spcPct val="90000"/>
                </a:lnSpc>
                <a:spcBef>
                  <a:spcPct val="0"/>
                </a:spcBef>
                <a:spcAft>
                  <a:spcPct val="35000"/>
                </a:spcAft>
              </a:pPr>
              <a:endParaRPr lang="pt-BR" sz="1000" kern="1200" dirty="0" smtClean="0">
                <a:solidFill>
                  <a:srgbClr val="C00000"/>
                </a:solidFill>
                <a:latin typeface="+mn-lt"/>
                <a:cs typeface="Times New Roman" panose="02020603050405020304" pitchFamily="18" charset="0"/>
              </a:endParaRPr>
            </a:p>
            <a:p>
              <a:pPr lvl="0" algn="ctr" defTabSz="800100">
                <a:lnSpc>
                  <a:spcPct val="90000"/>
                </a:lnSpc>
                <a:spcBef>
                  <a:spcPct val="0"/>
                </a:spcBef>
                <a:spcAft>
                  <a:spcPct val="35000"/>
                </a:spcAft>
              </a:pPr>
              <a:r>
                <a:rPr lang="pt-BR" sz="1500" kern="1200" dirty="0" smtClean="0">
                  <a:solidFill>
                    <a:srgbClr val="000000"/>
                  </a:solidFill>
                  <a:latin typeface="+mn-lt"/>
                  <a:cs typeface="Times New Roman" panose="02020603050405020304" pitchFamily="18" charset="0"/>
                </a:rPr>
                <a:t>As informações sobre as atividades de governo são abertas, compreensíveis, tempestivas, livremente acessíveis e atendem ao padrão básico de dados abertos.</a:t>
              </a:r>
              <a:endParaRPr lang="pt-BR" sz="1500" kern="1200" dirty="0">
                <a:latin typeface="+mn-lt"/>
              </a:endParaRPr>
            </a:p>
          </p:txBody>
        </p:sp>
      </p:grpSp>
    </p:spTree>
    <p:extLst>
      <p:ext uri="{BB962C8B-B14F-4D97-AF65-F5344CB8AC3E}">
        <p14:creationId xmlns:p14="http://schemas.microsoft.com/office/powerpoint/2010/main" val="2427358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28172" y="870056"/>
            <a:ext cx="8432050" cy="1862048"/>
          </a:xfrm>
          <a:prstGeom prst="rect">
            <a:avLst/>
          </a:prstGeom>
          <a:noFill/>
        </p:spPr>
        <p:txBody>
          <a:bodyPr wrap="square" rtlCol="0">
            <a:spAutoFit/>
          </a:bodyPr>
          <a:lstStyle/>
          <a:p>
            <a:r>
              <a:rPr lang="pt-BR" sz="2300" b="1" dirty="0">
                <a:latin typeface="Arial" panose="020B0604020202020204" pitchFamily="34" charset="0"/>
                <a:cs typeface="Arial" panose="020B0604020202020204" pitchFamily="34" charset="0"/>
              </a:rPr>
              <a:t>Lei </a:t>
            </a:r>
            <a:r>
              <a:rPr lang="pt-BR" sz="2300" b="1" dirty="0" smtClean="0">
                <a:latin typeface="Arial" panose="020B0604020202020204" pitchFamily="34" charset="0"/>
                <a:cs typeface="Arial" panose="020B0604020202020204" pitchFamily="34" charset="0"/>
              </a:rPr>
              <a:t>12.527/2011 </a:t>
            </a:r>
          </a:p>
          <a:p>
            <a:endParaRPr lang="pt-BR" sz="2300" b="1" dirty="0" smtClean="0">
              <a:latin typeface="Arial" panose="020B0604020202020204" pitchFamily="34" charset="0"/>
              <a:cs typeface="Arial" panose="020B0604020202020204" pitchFamily="34" charset="0"/>
            </a:endParaRPr>
          </a:p>
          <a:p>
            <a:r>
              <a:rPr lang="pt-BR" sz="2300" dirty="0" smtClean="0">
                <a:latin typeface="Arial" panose="020B0604020202020204" pitchFamily="34" charset="0"/>
                <a:cs typeface="Arial" panose="020B0604020202020204" pitchFamily="34" charset="0"/>
              </a:rPr>
              <a:t>Art</a:t>
            </a:r>
            <a:r>
              <a:rPr lang="pt-BR" sz="2300" dirty="0">
                <a:latin typeface="Arial" panose="020B0604020202020204" pitchFamily="34" charset="0"/>
                <a:cs typeface="Arial" panose="020B0604020202020204" pitchFamily="34" charset="0"/>
              </a:rPr>
              <a:t>. 23.  São consideradas imprescindíveis à segurança da sociedade ou do Estado e, portanto, passíveis de classificação as informações cuja divulgação ou acesso irrestrito possam: </a:t>
            </a:r>
          </a:p>
        </p:txBody>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endParaRPr lang="pt-BR" dirty="0"/>
          </a:p>
        </p:txBody>
      </p:sp>
      <p:sp>
        <p:nvSpPr>
          <p:cNvPr id="3" name="Retângulo 2"/>
          <p:cNvSpPr/>
          <p:nvPr/>
        </p:nvSpPr>
        <p:spPr>
          <a:xfrm>
            <a:off x="457074" y="2947256"/>
            <a:ext cx="11277851" cy="800219"/>
          </a:xfrm>
          <a:prstGeom prst="rect">
            <a:avLst/>
          </a:prstGeom>
        </p:spPr>
        <p:txBody>
          <a:bodyPr wrap="square">
            <a:spAutoFit/>
          </a:bodyPr>
          <a:lstStyle/>
          <a:p>
            <a:r>
              <a:rPr lang="pt-BR" sz="2300" dirty="0">
                <a:latin typeface="Arial" panose="020B0604020202020204" pitchFamily="34" charset="0"/>
                <a:cs typeface="Arial" panose="020B0604020202020204" pitchFamily="34" charset="0"/>
              </a:rPr>
              <a:t>I - pôr em risco a defesa e a soberania nacionais ou a integridade do território nacional;</a:t>
            </a:r>
            <a:r>
              <a:rPr lang="pt-BR" dirty="0">
                <a:latin typeface="Times New Roman" panose="02020603050405020304" pitchFamily="18" charset="0"/>
                <a:cs typeface="Times New Roman" panose="02020603050405020304" pitchFamily="18" charset="0"/>
              </a:rPr>
              <a:t>  </a:t>
            </a:r>
          </a:p>
        </p:txBody>
      </p:sp>
      <p:pic>
        <p:nvPicPr>
          <p:cNvPr id="1026" name="Picture 2" descr="Resultado de imagem para sigil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60222" y="693870"/>
            <a:ext cx="3117278" cy="233495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428172" y="3962627"/>
            <a:ext cx="11427497" cy="1154162"/>
          </a:xfrm>
          <a:prstGeom prst="rect">
            <a:avLst/>
          </a:prstGeom>
        </p:spPr>
        <p:txBody>
          <a:bodyPr wrap="square">
            <a:spAutoFit/>
          </a:bodyPr>
          <a:lstStyle/>
          <a:p>
            <a:r>
              <a:rPr lang="pt-BR" sz="2300" dirty="0">
                <a:latin typeface="Arial" panose="020B0604020202020204" pitchFamily="34" charset="0"/>
                <a:cs typeface="Arial" panose="020B0604020202020204" pitchFamily="34" charset="0"/>
              </a:rPr>
              <a:t>II - prejudicar ou pôr em risco a condução de negociações ou as relações internacionais do País, ou as que tenham sido fornecidas em caráter sigiloso por outros Estados e organismos internacionais; </a:t>
            </a:r>
          </a:p>
        </p:txBody>
      </p:sp>
      <p:sp>
        <p:nvSpPr>
          <p:cNvPr id="6" name="Retângulo 5"/>
          <p:cNvSpPr/>
          <p:nvPr/>
        </p:nvSpPr>
        <p:spPr>
          <a:xfrm>
            <a:off x="457074" y="5444226"/>
            <a:ext cx="8760372" cy="446276"/>
          </a:xfrm>
          <a:prstGeom prst="rect">
            <a:avLst/>
          </a:prstGeom>
        </p:spPr>
        <p:txBody>
          <a:bodyPr wrap="square">
            <a:spAutoFit/>
          </a:bodyPr>
          <a:lstStyle/>
          <a:p>
            <a:r>
              <a:rPr lang="pt-BR" sz="2300" dirty="0" smtClean="0">
                <a:latin typeface="Arial" panose="020B0604020202020204" pitchFamily="34" charset="0"/>
                <a:cs typeface="Arial" panose="020B0604020202020204" pitchFamily="34" charset="0"/>
              </a:rPr>
              <a:t>III </a:t>
            </a:r>
            <a:r>
              <a:rPr lang="pt-BR" sz="2300" dirty="0">
                <a:latin typeface="Arial" panose="020B0604020202020204" pitchFamily="34" charset="0"/>
                <a:cs typeface="Arial" panose="020B0604020202020204" pitchFamily="34" charset="0"/>
              </a:rPr>
              <a:t>- pôr em risco a vida, a segurança ou a saúde da população; </a:t>
            </a:r>
          </a:p>
        </p:txBody>
      </p:sp>
    </p:spTree>
    <p:extLst>
      <p:ext uri="{BB962C8B-B14F-4D97-AF65-F5344CB8AC3E}">
        <p14:creationId xmlns:p14="http://schemas.microsoft.com/office/powerpoint/2010/main" val="282519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28171" y="806994"/>
            <a:ext cx="11335657" cy="800219"/>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IV </a:t>
            </a:r>
            <a:r>
              <a:rPr lang="pt-BR" sz="2300" dirty="0">
                <a:latin typeface="Arial" panose="020B0604020202020204" pitchFamily="34" charset="0"/>
                <a:cs typeface="Arial" panose="020B0604020202020204" pitchFamily="34" charset="0"/>
              </a:rPr>
              <a:t>- oferecer </a:t>
            </a:r>
            <a:r>
              <a:rPr lang="pt-BR" sz="2300" dirty="0" smtClean="0">
                <a:latin typeface="Arial" panose="020B0604020202020204" pitchFamily="34" charset="0"/>
                <a:cs typeface="Arial" panose="020B0604020202020204" pitchFamily="34" charset="0"/>
              </a:rPr>
              <a:t>elevado risco à </a:t>
            </a:r>
            <a:r>
              <a:rPr lang="pt-BR" sz="2300" dirty="0">
                <a:latin typeface="Arial" panose="020B0604020202020204" pitchFamily="34" charset="0"/>
                <a:cs typeface="Arial" panose="020B0604020202020204" pitchFamily="34" charset="0"/>
              </a:rPr>
              <a:t>estabilidade financeira, econômica ou monetária do País; </a:t>
            </a:r>
          </a:p>
        </p:txBody>
      </p:sp>
      <p:sp>
        <p:nvSpPr>
          <p:cNvPr id="4"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pPr algn="ctr"/>
            <a:endParaRPr lang="pt-BR" sz="3300" dirty="0">
              <a:latin typeface="Arial" panose="020B0604020202020204" pitchFamily="34" charset="0"/>
              <a:cs typeface="Arial" panose="020B0604020202020204" pitchFamily="34" charset="0"/>
            </a:endParaRPr>
          </a:p>
        </p:txBody>
      </p:sp>
      <p:sp>
        <p:nvSpPr>
          <p:cNvPr id="5" name="CaixaDeTexto 4"/>
          <p:cNvSpPr txBox="1"/>
          <p:nvPr/>
        </p:nvSpPr>
        <p:spPr>
          <a:xfrm>
            <a:off x="2459422" y="3900058"/>
            <a:ext cx="9130982" cy="800219"/>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VII </a:t>
            </a:r>
            <a:r>
              <a:rPr lang="pt-BR" sz="2300" dirty="0">
                <a:latin typeface="Arial" panose="020B0604020202020204" pitchFamily="34" charset="0"/>
                <a:cs typeface="Arial" panose="020B0604020202020204" pitchFamily="34" charset="0"/>
              </a:rPr>
              <a:t>- pôr em risco a segurança de instituições ou de altas autoridades nacionais ou estrangeiras e seus familiares; ou </a:t>
            </a:r>
          </a:p>
        </p:txBody>
      </p:sp>
      <p:sp>
        <p:nvSpPr>
          <p:cNvPr id="6" name="CaixaDeTexto 5"/>
          <p:cNvSpPr txBox="1"/>
          <p:nvPr/>
        </p:nvSpPr>
        <p:spPr>
          <a:xfrm>
            <a:off x="428168" y="1788113"/>
            <a:ext cx="11335657" cy="430887"/>
          </a:xfrm>
          <a:prstGeom prst="rect">
            <a:avLst/>
          </a:prstGeom>
          <a:noFill/>
        </p:spPr>
        <p:txBody>
          <a:bodyPr wrap="square" rtlCol="0">
            <a:spAutoFit/>
          </a:bodyPr>
          <a:lstStyle/>
          <a:p>
            <a:r>
              <a:rPr lang="pt-BR" sz="2200" dirty="0" smtClean="0">
                <a:latin typeface="Arial" panose="020B0604020202020204" pitchFamily="34" charset="0"/>
                <a:cs typeface="Arial" panose="020B0604020202020204" pitchFamily="34" charset="0"/>
              </a:rPr>
              <a:t>V </a:t>
            </a:r>
            <a:r>
              <a:rPr lang="pt-BR" sz="2200" dirty="0">
                <a:latin typeface="Arial" panose="020B0604020202020204" pitchFamily="34" charset="0"/>
                <a:cs typeface="Arial" panose="020B0604020202020204" pitchFamily="34" charset="0"/>
              </a:rPr>
              <a:t>- prejudicar ou causar risco a planos ou operações estratégicos das Forças Armadas;</a:t>
            </a:r>
            <a:r>
              <a:rPr lang="pt-BR" sz="2200" dirty="0">
                <a:latin typeface="Times New Roman" panose="02020603050405020304" pitchFamily="18" charset="0"/>
                <a:cs typeface="Times New Roman" panose="02020603050405020304" pitchFamily="18" charset="0"/>
              </a:rPr>
              <a:t> </a:t>
            </a:r>
          </a:p>
        </p:txBody>
      </p:sp>
      <p:sp>
        <p:nvSpPr>
          <p:cNvPr id="7" name="CaixaDeTexto 6"/>
          <p:cNvSpPr txBox="1"/>
          <p:nvPr/>
        </p:nvSpPr>
        <p:spPr>
          <a:xfrm>
            <a:off x="428168" y="2475138"/>
            <a:ext cx="11335657" cy="1154162"/>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VI </a:t>
            </a:r>
            <a:r>
              <a:rPr lang="pt-BR" sz="2300" dirty="0">
                <a:latin typeface="Arial" panose="020B0604020202020204" pitchFamily="34" charset="0"/>
                <a:cs typeface="Arial" panose="020B0604020202020204" pitchFamily="34" charset="0"/>
              </a:rPr>
              <a:t>- prejudicar ou causar risco a projetos de pesquisa e desenvolvimento científico ou tecnológico, assim como a sistemas, bens, instalações ou áreas de interesse estratégico nacional; </a:t>
            </a:r>
          </a:p>
        </p:txBody>
      </p:sp>
      <p:sp>
        <p:nvSpPr>
          <p:cNvPr id="8" name="CaixaDeTexto 7"/>
          <p:cNvSpPr txBox="1"/>
          <p:nvPr/>
        </p:nvSpPr>
        <p:spPr>
          <a:xfrm>
            <a:off x="2459422" y="4960167"/>
            <a:ext cx="9194044" cy="1154162"/>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VIII </a:t>
            </a:r>
            <a:r>
              <a:rPr lang="pt-BR" sz="2300" dirty="0">
                <a:latin typeface="Arial" panose="020B0604020202020204" pitchFamily="34" charset="0"/>
                <a:cs typeface="Arial" panose="020B0604020202020204" pitchFamily="34" charset="0"/>
              </a:rPr>
              <a:t>- comprometer atividades de inteligência, bem como de investigação ou fiscalização em andamento, relacionadas com a prevenção ou repressão de infrações. </a:t>
            </a:r>
          </a:p>
        </p:txBody>
      </p:sp>
      <p:pic>
        <p:nvPicPr>
          <p:cNvPr id="9" name="Picture 2" descr="Resultado de imagem para sigilo"/>
          <p:cNvPicPr>
            <a:picLocks noChangeAspect="1" noChangeArrowheads="1"/>
          </p:cNvPicPr>
          <p:nvPr/>
        </p:nvPicPr>
        <p:blipFill rotWithShape="1">
          <a:blip r:embed="rId3">
            <a:extLst>
              <a:ext uri="{28A0092B-C50C-407E-A947-70E740481C1C}">
                <a14:useLocalDpi xmlns:a14="http://schemas.microsoft.com/office/drawing/2010/main" val="0"/>
              </a:ext>
            </a:extLst>
          </a:blip>
          <a:srcRect l="6566" t="7872" r="15238" b="6339"/>
          <a:stretch/>
        </p:blipFill>
        <p:spPr bwMode="auto">
          <a:xfrm>
            <a:off x="173418" y="3862551"/>
            <a:ext cx="2102318" cy="242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01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42791" y="979860"/>
            <a:ext cx="11335657" cy="2215991"/>
          </a:xfrm>
          <a:prstGeom prst="rect">
            <a:avLst/>
          </a:prstGeom>
          <a:noFill/>
        </p:spPr>
        <p:txBody>
          <a:bodyPr wrap="square" rtlCol="0">
            <a:spAutoFit/>
          </a:bodyPr>
          <a:lstStyle/>
          <a:p>
            <a:r>
              <a:rPr lang="pt-BR" sz="2300" b="1" dirty="0" smtClean="0">
                <a:latin typeface="Arial" panose="020B0604020202020204" pitchFamily="34" charset="0"/>
                <a:cs typeface="Arial" panose="020B0604020202020204" pitchFamily="34" charset="0"/>
              </a:rPr>
              <a:t>Decreto 45.969/2012</a:t>
            </a:r>
          </a:p>
          <a:p>
            <a:endParaRPr lang="pt-BR" sz="2300" dirty="0">
              <a:latin typeface="Arial" panose="020B0604020202020204" pitchFamily="34" charset="0"/>
              <a:cs typeface="Arial" panose="020B0604020202020204" pitchFamily="34" charset="0"/>
            </a:endParaRPr>
          </a:p>
          <a:p>
            <a:r>
              <a:rPr lang="pt-BR" sz="2300" dirty="0">
                <a:latin typeface="Arial" panose="020B0604020202020204" pitchFamily="34" charset="0"/>
                <a:cs typeface="Arial" panose="020B0604020202020204" pitchFamily="34" charset="0"/>
              </a:rPr>
              <a:t>Art. 31. As informações que puderem colocar em risco a segurança do Governador do Estado, Vice-Governador e seus cônjuges, filhos e ascendentes serão classificadas no grau reservado e ficarão sob sigilo até o término do mandato em exercício ou do último mandato, em caso de reeleição.</a:t>
            </a:r>
          </a:p>
        </p:txBody>
      </p:sp>
      <p:sp>
        <p:nvSpPr>
          <p:cNvPr id="3"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endParaRPr lang="pt-BR" dirty="0"/>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35315" b="17117"/>
          <a:stretch/>
        </p:blipFill>
        <p:spPr>
          <a:xfrm>
            <a:off x="1927953" y="3516176"/>
            <a:ext cx="7285919" cy="2309587"/>
          </a:xfrm>
          <a:prstGeom prst="rect">
            <a:avLst/>
          </a:prstGeom>
        </p:spPr>
      </p:pic>
    </p:spTree>
    <p:extLst>
      <p:ext uri="{BB962C8B-B14F-4D97-AF65-F5344CB8AC3E}">
        <p14:creationId xmlns:p14="http://schemas.microsoft.com/office/powerpoint/2010/main" val="7374298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807200" y="2281249"/>
            <a:ext cx="4496676" cy="1508105"/>
          </a:xfrm>
          <a:prstGeom prst="rect">
            <a:avLst/>
          </a:prstGeom>
        </p:spPr>
        <p:txBody>
          <a:bodyPr wrap="square">
            <a:spAutoFit/>
          </a:bodyPr>
          <a:lstStyle/>
          <a:p>
            <a:r>
              <a:rPr lang="pt-BR" sz="2300" dirty="0">
                <a:latin typeface="Arial" panose="020B0604020202020204" pitchFamily="34" charset="0"/>
                <a:cs typeface="Arial" panose="020B0604020202020204" pitchFamily="34" charset="0"/>
              </a:rPr>
              <a:t>A informação que atende aos requisitos de restrição de acesso poderá ser classificada em três graus de </a:t>
            </a:r>
            <a:r>
              <a:rPr lang="pt-BR" sz="2300" dirty="0" smtClean="0">
                <a:latin typeface="Arial" panose="020B0604020202020204" pitchFamily="34" charset="0"/>
                <a:cs typeface="Arial" panose="020B0604020202020204" pitchFamily="34" charset="0"/>
              </a:rPr>
              <a:t>sigilo</a:t>
            </a:r>
            <a:endParaRPr lang="pt-BR" sz="2300" dirty="0">
              <a:latin typeface="Arial" panose="020B0604020202020204" pitchFamily="34" charset="0"/>
              <a:cs typeface="Arial" panose="020B0604020202020204" pitchFamily="34" charset="0"/>
            </a:endParaRPr>
          </a:p>
        </p:txBody>
      </p:sp>
      <p:pic>
        <p:nvPicPr>
          <p:cNvPr id="6" name="Imagem 5"/>
          <p:cNvPicPr>
            <a:picLocks noChangeAspect="1"/>
          </p:cNvPicPr>
          <p:nvPr/>
        </p:nvPicPr>
        <p:blipFill rotWithShape="1">
          <a:blip r:embed="rId3"/>
          <a:srcRect t="2366" b="1812"/>
          <a:stretch/>
        </p:blipFill>
        <p:spPr>
          <a:xfrm>
            <a:off x="371259" y="737373"/>
            <a:ext cx="6113900" cy="5803046"/>
          </a:xfrm>
          <a:prstGeom prst="rect">
            <a:avLst/>
          </a:prstGeom>
        </p:spPr>
      </p:pic>
      <p:sp>
        <p:nvSpPr>
          <p:cNvPr id="7" name="Espaço Reservado para Conteúdo 2"/>
          <p:cNvSpPr txBox="1">
            <a:spLocks/>
          </p:cNvSpPr>
          <p:nvPr/>
        </p:nvSpPr>
        <p:spPr>
          <a:xfrm>
            <a:off x="0" y="14774"/>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Graus de sigilo e prazos</a:t>
            </a:r>
          </a:p>
          <a:p>
            <a:endParaRPr lang="pt-BR" dirty="0"/>
          </a:p>
        </p:txBody>
      </p:sp>
    </p:spTree>
    <p:extLst>
      <p:ext uri="{BB962C8B-B14F-4D97-AF65-F5344CB8AC3E}">
        <p14:creationId xmlns:p14="http://schemas.microsoft.com/office/powerpoint/2010/main" val="32115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52650" y="3356992"/>
            <a:ext cx="7471742" cy="2819971"/>
          </a:xfrm>
        </p:spPr>
        <p:txBody>
          <a:bodyPr>
            <a:normAutofit/>
          </a:bodyPr>
          <a:lstStyle/>
          <a:p>
            <a:pPr marL="285750" indent="-285750"/>
            <a:endParaRPr lang="pt-BR" sz="2400" dirty="0">
              <a:solidFill>
                <a:schemeClr val="tx2">
                  <a:lumMod val="75000"/>
                </a:schemeClr>
              </a:solidFill>
            </a:endParaRPr>
          </a:p>
          <a:p>
            <a:pPr marL="0" indent="0">
              <a:buNone/>
            </a:pPr>
            <a:endParaRPr lang="pt-BR" sz="2400" dirty="0">
              <a:solidFill>
                <a:schemeClr val="tx2"/>
              </a:solidFill>
            </a:endParaRPr>
          </a:p>
        </p:txBody>
      </p:sp>
      <p:sp>
        <p:nvSpPr>
          <p:cNvPr id="6" name="Retângulo 5"/>
          <p:cNvSpPr/>
          <p:nvPr/>
        </p:nvSpPr>
        <p:spPr>
          <a:xfrm>
            <a:off x="606616" y="847367"/>
            <a:ext cx="10978766" cy="1107996"/>
          </a:xfrm>
          <a:prstGeom prst="rect">
            <a:avLst/>
          </a:prstGeom>
        </p:spPr>
        <p:txBody>
          <a:bodyPr wrap="square">
            <a:spAutoFit/>
          </a:bodyPr>
          <a:lstStyle/>
          <a:p>
            <a:pPr algn="just"/>
            <a:r>
              <a:rPr lang="pt-BR" sz="2200" dirty="0">
                <a:latin typeface="Arial" panose="020B0604020202020204" pitchFamily="34" charset="0"/>
                <a:cs typeface="Arial" panose="020B0604020202020204" pitchFamily="34" charset="0"/>
              </a:rPr>
              <a:t>O artigo 32 do Decreto nº </a:t>
            </a:r>
            <a:r>
              <a:rPr lang="pt-BR" sz="2200" dirty="0" smtClean="0">
                <a:latin typeface="Arial" panose="020B0604020202020204" pitchFamily="34" charset="0"/>
                <a:cs typeface="Arial" panose="020B0604020202020204" pitchFamily="34" charset="0"/>
              </a:rPr>
              <a:t>45.969/2012</a:t>
            </a:r>
            <a:r>
              <a:rPr lang="pt-BR" sz="2200" dirty="0">
                <a:latin typeface="Arial" panose="020B0604020202020204" pitchFamily="34" charset="0"/>
                <a:cs typeface="Arial" panose="020B0604020202020204" pitchFamily="34" charset="0"/>
              </a:rPr>
              <a:t>, estabelece as autoridades que possuem competência para classificar as informações imprescindíveis à segurança da sociedade ou do Estado. </a:t>
            </a:r>
          </a:p>
        </p:txBody>
      </p:sp>
      <p:pic>
        <p:nvPicPr>
          <p:cNvPr id="7" name="Imagem 6"/>
          <p:cNvPicPr>
            <a:picLocks noChangeAspect="1"/>
          </p:cNvPicPr>
          <p:nvPr/>
        </p:nvPicPr>
        <p:blipFill>
          <a:blip r:embed="rId3"/>
          <a:stretch>
            <a:fillRect/>
          </a:stretch>
        </p:blipFill>
        <p:spPr>
          <a:xfrm>
            <a:off x="1740033" y="1955363"/>
            <a:ext cx="8480741" cy="4131389"/>
          </a:xfrm>
          <a:prstGeom prst="rect">
            <a:avLst/>
          </a:prstGeom>
        </p:spPr>
      </p:pic>
      <p:sp>
        <p:nvSpPr>
          <p:cNvPr id="8" name="Espaço Reservado para Conteúdo 2"/>
          <p:cNvSpPr txBox="1">
            <a:spLocks/>
          </p:cNvSpPr>
          <p:nvPr/>
        </p:nvSpPr>
        <p:spPr>
          <a:xfrm>
            <a:off x="0" y="-992"/>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Classificação de sigilo - Autoridades</a:t>
            </a:r>
          </a:p>
          <a:p>
            <a:endParaRPr lang="pt-BR" dirty="0"/>
          </a:p>
        </p:txBody>
      </p:sp>
    </p:spTree>
    <p:extLst>
      <p:ext uri="{BB962C8B-B14F-4D97-AF65-F5344CB8AC3E}">
        <p14:creationId xmlns:p14="http://schemas.microsoft.com/office/powerpoint/2010/main" val="19255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83996" y="2198948"/>
            <a:ext cx="6231658" cy="2569934"/>
          </a:xfrm>
          <a:prstGeom prst="rect">
            <a:avLst/>
          </a:prstGeom>
        </p:spPr>
        <p:txBody>
          <a:bodyPr wrap="square">
            <a:spAutoFit/>
          </a:bodyPr>
          <a:lstStyle/>
          <a:p>
            <a:pPr algn="just"/>
            <a:r>
              <a:rPr lang="pt-BR" sz="2300" dirty="0">
                <a:latin typeface="Arial" panose="020B0604020202020204" pitchFamily="34" charset="0"/>
                <a:cs typeface="Arial" panose="020B0604020202020204" pitchFamily="34" charset="0"/>
              </a:rPr>
              <a:t>Identificadas as informações que precisam ter restrição de acesso, a autoridade competente para classificação deverá formalizar sua decisão no Termo de Classificação de Informação – TCI conforme artigo 33 do Decreto nº 45.969, de 2012. </a:t>
            </a:r>
          </a:p>
          <a:p>
            <a:pPr algn="just"/>
            <a:endParaRPr lang="pt-BR" sz="2300"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3"/>
          <a:stretch>
            <a:fillRect/>
          </a:stretch>
        </p:blipFill>
        <p:spPr>
          <a:xfrm>
            <a:off x="7741701" y="791616"/>
            <a:ext cx="3594408" cy="5149133"/>
          </a:xfrm>
          <a:prstGeom prst="rect">
            <a:avLst/>
          </a:prstGeom>
        </p:spPr>
      </p:pic>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PT" sz="3300" dirty="0">
                <a:latin typeface="Arial" panose="020B0604020202020204" pitchFamily="34" charset="0"/>
                <a:cs typeface="Arial" panose="020B0604020202020204" pitchFamily="34" charset="0"/>
              </a:rPr>
              <a:t>Classificação de sigilo</a:t>
            </a:r>
            <a:endParaRPr lang="pt-BR" sz="3300" dirty="0">
              <a:latin typeface="Arial" panose="020B060402020202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377635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Publicação nos sítios institucionais</a:t>
            </a:r>
          </a:p>
          <a:p>
            <a:pPr marL="0" indent="0" algn="ctr">
              <a:buNone/>
            </a:pPr>
            <a:endParaRPr lang="pt-BR" sz="3300" dirty="0">
              <a:solidFill>
                <a:schemeClr val="accent6">
                  <a:lumMod val="20000"/>
                  <a:lumOff val="80000"/>
                </a:schemeClr>
              </a:solidFill>
              <a:latin typeface="Arial" panose="020B0604020202020204" pitchFamily="34" charset="0"/>
              <a:cs typeface="Arial" panose="020B0604020202020204" pitchFamily="34" charset="0"/>
            </a:endParaRPr>
          </a:p>
        </p:txBody>
      </p:sp>
      <p:sp>
        <p:nvSpPr>
          <p:cNvPr id="3" name="Retângulo 2"/>
          <p:cNvSpPr/>
          <p:nvPr/>
        </p:nvSpPr>
        <p:spPr>
          <a:xfrm>
            <a:off x="599802" y="748504"/>
            <a:ext cx="5091550" cy="461665"/>
          </a:xfrm>
          <a:prstGeom prst="rect">
            <a:avLst/>
          </a:prstGeom>
          <a:noFill/>
        </p:spPr>
        <p:txBody>
          <a:bodyPr wrap="square">
            <a:spAutoFit/>
          </a:bodyPr>
          <a:lstStyle/>
          <a:p>
            <a:r>
              <a:rPr lang="pt-BR" sz="2400" b="1" dirty="0">
                <a:latin typeface="Arial" panose="020B0604020202020204" pitchFamily="34" charset="0"/>
                <a:cs typeface="Arial" panose="020B0604020202020204" pitchFamily="34" charset="0"/>
              </a:rPr>
              <a:t>R</a:t>
            </a:r>
            <a:r>
              <a:rPr lang="pt-BR" sz="2400" b="1" dirty="0" smtClean="0">
                <a:latin typeface="Arial" panose="020B0604020202020204" pitchFamily="34" charset="0"/>
                <a:cs typeface="Arial" panose="020B0604020202020204" pitchFamily="34" charset="0"/>
              </a:rPr>
              <a:t>ol de informações classificadas</a:t>
            </a:r>
            <a:endParaRPr lang="pt-BR" sz="2400" b="1" dirty="0">
              <a:latin typeface="Arial" panose="020B0604020202020204" pitchFamily="34" charset="0"/>
              <a:cs typeface="Arial" panose="020B0604020202020204" pitchFamily="34" charset="0"/>
            </a:endParaRPr>
          </a:p>
        </p:txBody>
      </p:sp>
      <p:pic>
        <p:nvPicPr>
          <p:cNvPr id="2" name="Imagem 1"/>
          <p:cNvPicPr>
            <a:picLocks noChangeAspect="1"/>
          </p:cNvPicPr>
          <p:nvPr/>
        </p:nvPicPr>
        <p:blipFill rotWithShape="1">
          <a:blip r:embed="rId3"/>
          <a:srcRect l="148" t="4262" r="-148" b="447"/>
          <a:stretch/>
        </p:blipFill>
        <p:spPr>
          <a:xfrm>
            <a:off x="599802" y="1268766"/>
            <a:ext cx="7345145" cy="2314469"/>
          </a:xfrm>
          <a:prstGeom prst="rect">
            <a:avLst/>
          </a:prstGeom>
        </p:spPr>
      </p:pic>
      <p:sp>
        <p:nvSpPr>
          <p:cNvPr id="6" name="Retângulo 5"/>
          <p:cNvSpPr/>
          <p:nvPr/>
        </p:nvSpPr>
        <p:spPr>
          <a:xfrm>
            <a:off x="575907" y="3730801"/>
            <a:ext cx="6949155" cy="461665"/>
          </a:xfrm>
          <a:prstGeom prst="rect">
            <a:avLst/>
          </a:prstGeom>
          <a:noFill/>
        </p:spPr>
        <p:txBody>
          <a:bodyPr wrap="square">
            <a:spAutoFit/>
          </a:bodyPr>
          <a:lstStyle/>
          <a:p>
            <a:r>
              <a:rPr lang="pt-BR" sz="2400" b="1" dirty="0" smtClean="0">
                <a:latin typeface="Arial" panose="020B0604020202020204" pitchFamily="34" charset="0"/>
                <a:cs typeface="Arial" panose="020B0604020202020204" pitchFamily="34" charset="0"/>
              </a:rPr>
              <a:t>Não possui informações classificadas</a:t>
            </a:r>
            <a:endParaRPr lang="pt-BR" sz="2400" b="1"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4"/>
          <a:stretch>
            <a:fillRect/>
          </a:stretch>
        </p:blipFill>
        <p:spPr>
          <a:xfrm>
            <a:off x="575907" y="4985715"/>
            <a:ext cx="7945108" cy="1571375"/>
          </a:xfrm>
          <a:prstGeom prst="rect">
            <a:avLst/>
          </a:prstGeom>
        </p:spPr>
      </p:pic>
      <p:pic>
        <p:nvPicPr>
          <p:cNvPr id="4" name="Imagem 3"/>
          <p:cNvPicPr>
            <a:picLocks noChangeAspect="1"/>
          </p:cNvPicPr>
          <p:nvPr/>
        </p:nvPicPr>
        <p:blipFill>
          <a:blip r:embed="rId5"/>
          <a:stretch>
            <a:fillRect/>
          </a:stretch>
        </p:blipFill>
        <p:spPr>
          <a:xfrm>
            <a:off x="720939" y="4192466"/>
            <a:ext cx="2619375" cy="876300"/>
          </a:xfrm>
          <a:prstGeom prst="rect">
            <a:avLst/>
          </a:prstGeom>
        </p:spPr>
      </p:pic>
    </p:spTree>
    <p:extLst>
      <p:ext uri="{BB962C8B-B14F-4D97-AF65-F5344CB8AC3E}">
        <p14:creationId xmlns:p14="http://schemas.microsoft.com/office/powerpoint/2010/main" val="3977458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264502" y="2344418"/>
            <a:ext cx="5522049" cy="1015663"/>
          </a:xfrm>
          <a:prstGeom prst="rect">
            <a:avLst/>
          </a:prstGeom>
          <a:noFill/>
        </p:spPr>
        <p:txBody>
          <a:bodyPr wrap="square" rtlCol="0">
            <a:spAutoFit/>
          </a:bodyPr>
          <a:lstStyle/>
          <a:p>
            <a:r>
              <a:rPr lang="pt-BR" sz="3000" b="1" dirty="0" smtClean="0">
                <a:latin typeface="Arial" panose="020B0604020202020204" pitchFamily="34" charset="0"/>
                <a:cs typeface="Arial" panose="020B0604020202020204" pitchFamily="34" charset="0"/>
              </a:rPr>
              <a:t>Relatório de Monitoramento da Transparência Passiva</a:t>
            </a:r>
            <a:endParaRPr lang="pt-BR" sz="3000" b="1" dirty="0">
              <a:latin typeface="Arial" panose="020B0604020202020204" pitchFamily="34" charset="0"/>
              <a:cs typeface="Arial" panose="020B0604020202020204" pitchFamily="34" charset="0"/>
            </a:endParaRPr>
          </a:p>
        </p:txBody>
      </p:sp>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PACI</a:t>
            </a:r>
          </a:p>
        </p:txBody>
      </p:sp>
      <p:pic>
        <p:nvPicPr>
          <p:cNvPr id="12292" name="Picture 4" descr="Resultado de imagem para acesso a informação"/>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1615"/>
          <a:stretch/>
        </p:blipFill>
        <p:spPr bwMode="auto">
          <a:xfrm>
            <a:off x="9786551" y="1666702"/>
            <a:ext cx="2013758" cy="18083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a:stretch>
            <a:fillRect/>
          </a:stretch>
        </p:blipFill>
        <p:spPr>
          <a:xfrm>
            <a:off x="560400" y="1202033"/>
            <a:ext cx="3178894" cy="4506787"/>
          </a:xfrm>
          <a:prstGeom prst="rect">
            <a:avLst/>
          </a:prstGeom>
        </p:spPr>
      </p:pic>
    </p:spTree>
    <p:extLst>
      <p:ext uri="{BB962C8B-B14F-4D97-AF65-F5344CB8AC3E}">
        <p14:creationId xmlns:p14="http://schemas.microsoft.com/office/powerpoint/2010/main" val="32317281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clrChange>
              <a:clrFrom>
                <a:srgbClr val="FFFFFF"/>
              </a:clrFrom>
              <a:clrTo>
                <a:srgbClr val="FFFFFF">
                  <a:alpha val="0"/>
                </a:srgbClr>
              </a:clrTo>
            </a:clrChange>
          </a:blip>
          <a:srcRect t="5480"/>
          <a:stretch/>
        </p:blipFill>
        <p:spPr>
          <a:xfrm>
            <a:off x="134657" y="1103086"/>
            <a:ext cx="8540760" cy="4978399"/>
          </a:xfrm>
          <a:prstGeom prst="rect">
            <a:avLst/>
          </a:prstGeom>
        </p:spPr>
      </p:pic>
      <p:sp>
        <p:nvSpPr>
          <p:cNvPr id="4" name="Retângulo 3"/>
          <p:cNvSpPr/>
          <p:nvPr/>
        </p:nvSpPr>
        <p:spPr>
          <a:xfrm>
            <a:off x="9419772" y="3130006"/>
            <a:ext cx="2322285" cy="1200329"/>
          </a:xfrm>
          <a:prstGeom prst="rect">
            <a:avLst/>
          </a:prstGeom>
          <a:noFill/>
          <a:ln w="38100">
            <a:noFill/>
          </a:ln>
          <a:effectLst>
            <a:innerShdw blurRad="63500" dist="50800" dir="18900000">
              <a:prstClr val="black">
                <a:alpha val="50000"/>
              </a:prstClr>
            </a:innerShdw>
          </a:effectLst>
        </p:spPr>
        <p:txBody>
          <a:bodyPr wrap="square">
            <a:spAutoFit/>
          </a:bodyPr>
          <a:lstStyle/>
          <a:p>
            <a:r>
              <a:rPr lang="pt-BR" sz="2400" dirty="0" smtClean="0"/>
              <a:t>Identificação do órgão e números do 1º semestre</a:t>
            </a:r>
            <a:endParaRPr lang="pt-BR" sz="2400" dirty="0"/>
          </a:p>
        </p:txBody>
      </p:sp>
      <p:sp>
        <p:nvSpPr>
          <p:cNvPr id="3" name="Chave direita 2"/>
          <p:cNvSpPr/>
          <p:nvPr/>
        </p:nvSpPr>
        <p:spPr>
          <a:xfrm>
            <a:off x="8331200" y="1378857"/>
            <a:ext cx="638630" cy="4702628"/>
          </a:xfrm>
          <a:prstGeom prst="rightBrace">
            <a:avLst>
              <a:gd name="adj1" fmla="val 60845"/>
              <a:gd name="adj2" fmla="val 49383"/>
            </a:avLst>
          </a:prstGeom>
          <a:noFill/>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0571578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2644398" y="893527"/>
            <a:ext cx="5840186" cy="5641051"/>
          </a:xfrm>
          <a:prstGeom prst="rect">
            <a:avLst/>
          </a:prstGeom>
        </p:spPr>
      </p:pic>
      <p:sp>
        <p:nvSpPr>
          <p:cNvPr id="2" name="Retângulo 1"/>
          <p:cNvSpPr/>
          <p:nvPr/>
        </p:nvSpPr>
        <p:spPr>
          <a:xfrm>
            <a:off x="2813446" y="2038866"/>
            <a:ext cx="5671138" cy="4077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897864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134211" y="4095462"/>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2"/>
          <p:cNvSpPr txBox="1">
            <a:spLocks/>
          </p:cNvSpPr>
          <p:nvPr/>
        </p:nvSpPr>
        <p:spPr>
          <a:xfrm>
            <a:off x="0" y="4501"/>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defPPr>
              <a:defRPr lang="en-US"/>
            </a:defPPr>
            <a:lvl1pPr indent="0" algn="ctr" defTabSz="685800">
              <a:lnSpc>
                <a:spcPct val="90000"/>
              </a:lnSpc>
              <a:spcBef>
                <a:spcPts val="750"/>
              </a:spcBef>
              <a:buFont typeface="Arial" panose="020B0604020202020204" pitchFamily="34" charset="0"/>
              <a:buNone/>
              <a:defRPr sz="3300">
                <a:solidFill>
                  <a:schemeClr val="accent6">
                    <a:lumMod val="20000"/>
                    <a:lumOff val="80000"/>
                  </a:schemeClr>
                </a:solidFill>
                <a:latin typeface="+mn-l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Direito de Acesso à Informação</a:t>
            </a:r>
          </a:p>
        </p:txBody>
      </p:sp>
      <p:sp>
        <p:nvSpPr>
          <p:cNvPr id="36" name="Retângulo 35"/>
          <p:cNvSpPr/>
          <p:nvPr/>
        </p:nvSpPr>
        <p:spPr>
          <a:xfrm>
            <a:off x="112276" y="3072812"/>
            <a:ext cx="1679456"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reto 36"/>
          <p:cNvCxnSpPr/>
          <p:nvPr/>
        </p:nvCxnSpPr>
        <p:spPr>
          <a:xfrm>
            <a:off x="804322" y="3147869"/>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158417" y="4414823"/>
            <a:ext cx="1366092" cy="1015663"/>
          </a:xfrm>
          <a:prstGeom prst="rect">
            <a:avLst/>
          </a:prstGeom>
          <a:noFill/>
        </p:spPr>
        <p:txBody>
          <a:bodyPr wrap="square" rtlCol="0">
            <a:spAutoFit/>
          </a:bodyPr>
          <a:lstStyle/>
          <a:p>
            <a:pPr algn="ctr"/>
            <a:r>
              <a:rPr lang="pt-BR" sz="1200" b="1" dirty="0" smtClean="0">
                <a:solidFill>
                  <a:schemeClr val="bg1">
                    <a:lumMod val="85000"/>
                  </a:schemeClr>
                </a:solidFill>
                <a:latin typeface="Calibri" pitchFamily="34" charset="0"/>
                <a:cs typeface="Calibri" pitchFamily="34" charset="0"/>
              </a:rPr>
              <a:t>Declaração dos Direitos do Homem e do Cidadão</a:t>
            </a:r>
            <a:endParaRPr lang="pt-BR" sz="1200" dirty="0" smtClean="0">
              <a:solidFill>
                <a:schemeClr val="bg1">
                  <a:lumMod val="85000"/>
                </a:schemeClr>
              </a:solidFill>
              <a:latin typeface="Calibri" pitchFamily="34" charset="0"/>
              <a:cs typeface="Calibri" pitchFamily="34" charset="0"/>
            </a:endParaRPr>
          </a:p>
          <a:p>
            <a:pPr algn="ctr"/>
            <a:endParaRPr lang="pt-BR" sz="1200" dirty="0"/>
          </a:p>
        </p:txBody>
      </p:sp>
      <p:sp>
        <p:nvSpPr>
          <p:cNvPr id="44" name="CaixaDeTexto 43"/>
          <p:cNvSpPr txBox="1"/>
          <p:nvPr/>
        </p:nvSpPr>
        <p:spPr>
          <a:xfrm>
            <a:off x="227742" y="245207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1789</a:t>
            </a:r>
            <a:endParaRPr lang="pt-BR" sz="3200" dirty="0">
              <a:solidFill>
                <a:schemeClr val="accent4">
                  <a:lumMod val="20000"/>
                  <a:lumOff val="80000"/>
                </a:schemeClr>
              </a:solidFill>
              <a:latin typeface="AR CENA" panose="02000000000000000000" pitchFamily="2" charset="0"/>
            </a:endParaRPr>
          </a:p>
        </p:txBody>
      </p:sp>
      <p:sp>
        <p:nvSpPr>
          <p:cNvPr id="45" name="Elipse 44"/>
          <p:cNvSpPr/>
          <p:nvPr/>
        </p:nvSpPr>
        <p:spPr>
          <a:xfrm>
            <a:off x="732322"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1815858" y="1213699"/>
            <a:ext cx="1440000" cy="144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1706060" y="3072812"/>
            <a:ext cx="1756743" cy="3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a:off x="2506676" y="2084519"/>
            <a:ext cx="12101" cy="980502"/>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829680" y="1623392"/>
            <a:ext cx="1366092" cy="707886"/>
          </a:xfrm>
          <a:prstGeom prst="rect">
            <a:avLst/>
          </a:prstGeom>
          <a:noFill/>
        </p:spPr>
        <p:txBody>
          <a:bodyPr wrap="square" rtlCol="0">
            <a:spAutoFit/>
          </a:bodyPr>
          <a:lstStyle/>
          <a:p>
            <a:pPr algn="ctr"/>
            <a:r>
              <a:rPr lang="pt-BR" sz="1400" b="1" dirty="0" smtClean="0">
                <a:solidFill>
                  <a:schemeClr val="bg2">
                    <a:lumMod val="90000"/>
                  </a:schemeClr>
                </a:solidFill>
                <a:latin typeface="Calibri" pitchFamily="34" charset="0"/>
                <a:cs typeface="Calibri" pitchFamily="34" charset="0"/>
              </a:rPr>
              <a:t>Constituição Federal </a:t>
            </a:r>
            <a:endParaRPr lang="pt-BR" sz="1400" dirty="0" smtClean="0">
              <a:solidFill>
                <a:schemeClr val="bg2">
                  <a:lumMod val="90000"/>
                </a:schemeClr>
              </a:solidFill>
              <a:latin typeface="Calibri" pitchFamily="34" charset="0"/>
              <a:cs typeface="Calibri" pitchFamily="34" charset="0"/>
            </a:endParaRPr>
          </a:p>
          <a:p>
            <a:pPr algn="ctr"/>
            <a:endParaRPr lang="pt-BR" sz="1200" dirty="0"/>
          </a:p>
        </p:txBody>
      </p:sp>
      <p:sp>
        <p:nvSpPr>
          <p:cNvPr id="15" name="Elipse 14"/>
          <p:cNvSpPr/>
          <p:nvPr/>
        </p:nvSpPr>
        <p:spPr>
          <a:xfrm>
            <a:off x="2431111" y="3163409"/>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1718315" y="3444203"/>
            <a:ext cx="1366092" cy="584775"/>
          </a:xfrm>
          <a:prstGeom prst="rect">
            <a:avLst/>
          </a:prstGeom>
          <a:noFill/>
        </p:spPr>
        <p:txBody>
          <a:bodyPr wrap="square" rtlCol="0">
            <a:spAutoFit/>
          </a:bodyPr>
          <a:lstStyle/>
          <a:p>
            <a:pPr algn="ctr"/>
            <a:r>
              <a:rPr lang="pt-BR" sz="3200" dirty="0" smtClean="0">
                <a:solidFill>
                  <a:schemeClr val="accent6">
                    <a:lumMod val="20000"/>
                    <a:lumOff val="80000"/>
                  </a:schemeClr>
                </a:solidFill>
                <a:latin typeface="AR CENA" panose="02000000000000000000" pitchFamily="2" charset="0"/>
              </a:rPr>
              <a:t>1988</a:t>
            </a:r>
            <a:endParaRPr lang="pt-BR" sz="3200" dirty="0">
              <a:solidFill>
                <a:schemeClr val="accent6">
                  <a:lumMod val="20000"/>
                  <a:lumOff val="80000"/>
                </a:schemeClr>
              </a:solidFill>
              <a:latin typeface="AR CENA" panose="02000000000000000000" pitchFamily="2" charset="0"/>
            </a:endParaRPr>
          </a:p>
        </p:txBody>
      </p:sp>
      <p:sp>
        <p:nvSpPr>
          <p:cNvPr id="18" name="Elipse 17"/>
          <p:cNvSpPr/>
          <p:nvPr/>
        </p:nvSpPr>
        <p:spPr>
          <a:xfrm>
            <a:off x="3348231" y="4143911"/>
            <a:ext cx="1440000" cy="14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3284993" y="3072812"/>
            <a:ext cx="1768867" cy="363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4028829" y="3245179"/>
            <a:ext cx="12101" cy="980502"/>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3397593" y="4587957"/>
            <a:ext cx="1366092" cy="507831"/>
          </a:xfrm>
          <a:prstGeom prst="rect">
            <a:avLst/>
          </a:prstGeom>
          <a:noFill/>
        </p:spPr>
        <p:txBody>
          <a:bodyPr wrap="square" rtlCol="0">
            <a:spAutoFit/>
          </a:bodyPr>
          <a:lstStyle/>
          <a:p>
            <a:pPr algn="ctr"/>
            <a:r>
              <a:rPr lang="pt-BR" sz="1500" b="1" dirty="0" smtClean="0">
                <a:solidFill>
                  <a:schemeClr val="bg2">
                    <a:lumMod val="90000"/>
                  </a:schemeClr>
                </a:solidFill>
                <a:latin typeface="Calibri" pitchFamily="34" charset="0"/>
                <a:cs typeface="Calibri" pitchFamily="34" charset="0"/>
              </a:rPr>
              <a:t>LC 101 - LRF</a:t>
            </a:r>
            <a:endParaRPr lang="pt-BR" sz="1500" dirty="0" smtClean="0">
              <a:solidFill>
                <a:schemeClr val="bg2">
                  <a:lumMod val="90000"/>
                </a:schemeClr>
              </a:solidFill>
              <a:latin typeface="Calibri" pitchFamily="34" charset="0"/>
              <a:cs typeface="Calibri" pitchFamily="34" charset="0"/>
            </a:endParaRPr>
          </a:p>
          <a:p>
            <a:pPr algn="ctr"/>
            <a:endParaRPr lang="pt-BR" sz="1200" dirty="0"/>
          </a:p>
        </p:txBody>
      </p:sp>
      <p:sp>
        <p:nvSpPr>
          <p:cNvPr id="22" name="Elipse 21"/>
          <p:cNvSpPr/>
          <p:nvPr/>
        </p:nvSpPr>
        <p:spPr>
          <a:xfrm>
            <a:off x="398322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3375277" y="2452070"/>
            <a:ext cx="1366092" cy="584775"/>
          </a:xfrm>
          <a:prstGeom prst="rect">
            <a:avLst/>
          </a:prstGeom>
          <a:noFill/>
        </p:spPr>
        <p:txBody>
          <a:bodyPr wrap="square" rtlCol="0">
            <a:spAutoFit/>
          </a:bodyPr>
          <a:lstStyle/>
          <a:p>
            <a:pPr algn="ctr"/>
            <a:r>
              <a:rPr lang="pt-BR" sz="3200" dirty="0" smtClean="0">
                <a:solidFill>
                  <a:schemeClr val="accent2">
                    <a:lumMod val="20000"/>
                    <a:lumOff val="80000"/>
                  </a:schemeClr>
                </a:solidFill>
                <a:latin typeface="AR CENA" panose="02000000000000000000" pitchFamily="2" charset="0"/>
              </a:rPr>
              <a:t>2000</a:t>
            </a:r>
            <a:endParaRPr lang="pt-BR" sz="3200" dirty="0">
              <a:solidFill>
                <a:schemeClr val="accent2">
                  <a:lumMod val="20000"/>
                  <a:lumOff val="80000"/>
                </a:schemeClr>
              </a:solidFill>
              <a:latin typeface="AR CENA" panose="02000000000000000000" pitchFamily="2" charset="0"/>
            </a:endParaRPr>
          </a:p>
        </p:txBody>
      </p:sp>
      <p:sp>
        <p:nvSpPr>
          <p:cNvPr id="25" name="Elipse 24"/>
          <p:cNvSpPr/>
          <p:nvPr/>
        </p:nvSpPr>
        <p:spPr>
          <a:xfrm>
            <a:off x="4751646" y="1305582"/>
            <a:ext cx="1440000" cy="1440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4783842" y="3072310"/>
            <a:ext cx="1456537" cy="363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p:cNvSpPr txBox="1"/>
          <p:nvPr/>
        </p:nvSpPr>
        <p:spPr>
          <a:xfrm>
            <a:off x="4721188" y="1733194"/>
            <a:ext cx="1366092" cy="584775"/>
          </a:xfrm>
          <a:prstGeom prst="rect">
            <a:avLst/>
          </a:prstGeom>
          <a:noFill/>
        </p:spPr>
        <p:txBody>
          <a:bodyPr wrap="square" rtlCol="0">
            <a:spAutoFit/>
          </a:bodyPr>
          <a:lstStyle/>
          <a:p>
            <a:pPr algn="ctr"/>
            <a:r>
              <a:rPr lang="pt-BR" sz="2000" b="1" dirty="0" smtClean="0">
                <a:solidFill>
                  <a:schemeClr val="bg1"/>
                </a:solidFill>
                <a:latin typeface="Calibri" pitchFamily="34" charset="0"/>
                <a:cs typeface="Calibri" pitchFamily="34" charset="0"/>
              </a:rPr>
              <a:t>LC 131</a:t>
            </a:r>
            <a:endParaRPr lang="pt-BR" sz="2000" dirty="0" smtClean="0">
              <a:solidFill>
                <a:schemeClr val="bg1"/>
              </a:solidFill>
              <a:latin typeface="Calibri" pitchFamily="34" charset="0"/>
              <a:cs typeface="Calibri" pitchFamily="34" charset="0"/>
            </a:endParaRPr>
          </a:p>
          <a:p>
            <a:pPr algn="ctr"/>
            <a:endParaRPr lang="pt-BR" sz="1200" dirty="0"/>
          </a:p>
        </p:txBody>
      </p:sp>
      <p:cxnSp>
        <p:nvCxnSpPr>
          <p:cNvPr id="29" name="Conector reto 28"/>
          <p:cNvCxnSpPr/>
          <p:nvPr/>
        </p:nvCxnSpPr>
        <p:spPr>
          <a:xfrm>
            <a:off x="5480032" y="2189929"/>
            <a:ext cx="12101" cy="980502"/>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4809087" y="3558634"/>
            <a:ext cx="1366092" cy="584775"/>
          </a:xfrm>
          <a:prstGeom prst="rect">
            <a:avLst/>
          </a:prstGeom>
          <a:noFill/>
        </p:spPr>
        <p:txBody>
          <a:bodyPr wrap="square" rtlCol="0">
            <a:spAutoFit/>
          </a:bodyPr>
          <a:lstStyle/>
          <a:p>
            <a:pPr algn="ctr"/>
            <a:r>
              <a:rPr lang="pt-BR" sz="3200" dirty="0" smtClean="0">
                <a:solidFill>
                  <a:schemeClr val="tx2">
                    <a:lumMod val="20000"/>
                    <a:lumOff val="80000"/>
                  </a:schemeClr>
                </a:solidFill>
                <a:latin typeface="AR CENA" panose="02000000000000000000" pitchFamily="2" charset="0"/>
              </a:rPr>
              <a:t>2009</a:t>
            </a:r>
            <a:endParaRPr lang="pt-BR" sz="3200" dirty="0">
              <a:solidFill>
                <a:schemeClr val="tx2">
                  <a:lumMod val="20000"/>
                  <a:lumOff val="80000"/>
                </a:schemeClr>
              </a:solidFill>
              <a:latin typeface="AR CENA" panose="02000000000000000000" pitchFamily="2" charset="0"/>
            </a:endParaRPr>
          </a:p>
        </p:txBody>
      </p:sp>
      <p:sp>
        <p:nvSpPr>
          <p:cNvPr id="33" name="Elipse 32"/>
          <p:cNvSpPr/>
          <p:nvPr/>
        </p:nvSpPr>
        <p:spPr>
          <a:xfrm>
            <a:off x="6147214" y="4063717"/>
            <a:ext cx="1440000" cy="144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6105810" y="3073870"/>
            <a:ext cx="1709719" cy="36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5" name="Conector reto 34"/>
          <p:cNvCxnSpPr/>
          <p:nvPr/>
        </p:nvCxnSpPr>
        <p:spPr>
          <a:xfrm>
            <a:off x="6874366" y="3217940"/>
            <a:ext cx="12101" cy="980502"/>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8240059" y="3182612"/>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p:cNvSpPr txBox="1"/>
          <p:nvPr/>
        </p:nvSpPr>
        <p:spPr>
          <a:xfrm>
            <a:off x="6237157" y="2513750"/>
            <a:ext cx="1366092" cy="584775"/>
          </a:xfrm>
          <a:prstGeom prst="rect">
            <a:avLst/>
          </a:prstGeom>
          <a:noFill/>
        </p:spPr>
        <p:txBody>
          <a:bodyPr wrap="square" rtlCol="0">
            <a:spAutoFit/>
          </a:bodyPr>
          <a:lstStyle/>
          <a:p>
            <a:pPr algn="ctr"/>
            <a:r>
              <a:rPr lang="pt-BR" sz="3200" dirty="0" smtClean="0">
                <a:solidFill>
                  <a:schemeClr val="accent4">
                    <a:lumMod val="20000"/>
                    <a:lumOff val="80000"/>
                  </a:schemeClr>
                </a:solidFill>
                <a:latin typeface="AR CENA" panose="02000000000000000000" pitchFamily="2" charset="0"/>
              </a:rPr>
              <a:t>2011</a:t>
            </a:r>
            <a:endParaRPr lang="pt-BR" sz="3200" dirty="0">
              <a:solidFill>
                <a:schemeClr val="accent4">
                  <a:lumMod val="20000"/>
                  <a:lumOff val="80000"/>
                </a:schemeClr>
              </a:solidFill>
              <a:latin typeface="AR CENA" panose="02000000000000000000" pitchFamily="2" charset="0"/>
            </a:endParaRPr>
          </a:p>
        </p:txBody>
      </p:sp>
      <p:sp>
        <p:nvSpPr>
          <p:cNvPr id="41" name="CaixaDeTexto 40"/>
          <p:cNvSpPr txBox="1"/>
          <p:nvPr/>
        </p:nvSpPr>
        <p:spPr>
          <a:xfrm>
            <a:off x="6244497" y="4379163"/>
            <a:ext cx="1366092" cy="969496"/>
          </a:xfrm>
          <a:prstGeom prst="rect">
            <a:avLst/>
          </a:prstGeom>
          <a:noFill/>
        </p:spPr>
        <p:txBody>
          <a:bodyPr wrap="square" rtlCol="0">
            <a:spAutoFit/>
          </a:bodyPr>
          <a:lstStyle/>
          <a:p>
            <a:pPr algn="ctr"/>
            <a:r>
              <a:rPr lang="pt-BR" sz="1500" b="1" dirty="0" smtClean="0">
                <a:solidFill>
                  <a:schemeClr val="bg2"/>
                </a:solidFill>
                <a:latin typeface="Calibri" pitchFamily="34" charset="0"/>
                <a:cs typeface="Calibri" pitchFamily="34" charset="0"/>
              </a:rPr>
              <a:t>Decreto de 15 setembro de 2011</a:t>
            </a:r>
            <a:endParaRPr lang="pt-BR" sz="1500" dirty="0" smtClean="0">
              <a:solidFill>
                <a:schemeClr val="bg2"/>
              </a:solidFill>
              <a:latin typeface="Calibri" pitchFamily="34" charset="0"/>
              <a:cs typeface="Calibri" pitchFamily="34" charset="0"/>
            </a:endParaRPr>
          </a:p>
          <a:p>
            <a:pPr algn="ctr"/>
            <a:endParaRPr lang="pt-BR" sz="1200" dirty="0"/>
          </a:p>
        </p:txBody>
      </p:sp>
      <p:sp>
        <p:nvSpPr>
          <p:cNvPr id="46" name="Elipse 45"/>
          <p:cNvSpPr/>
          <p:nvPr/>
        </p:nvSpPr>
        <p:spPr>
          <a:xfrm>
            <a:off x="6801222" y="3202317"/>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Elipse 46"/>
          <p:cNvSpPr/>
          <p:nvPr/>
        </p:nvSpPr>
        <p:spPr>
          <a:xfrm>
            <a:off x="7472332" y="1319153"/>
            <a:ext cx="1440000" cy="144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7504528" y="3069839"/>
            <a:ext cx="1456537" cy="363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9" name="Conector reto 48"/>
          <p:cNvCxnSpPr/>
          <p:nvPr/>
        </p:nvCxnSpPr>
        <p:spPr>
          <a:xfrm>
            <a:off x="8200718" y="2203500"/>
            <a:ext cx="12101" cy="98050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CaixaDeTexto 49"/>
          <p:cNvSpPr txBox="1"/>
          <p:nvPr/>
        </p:nvSpPr>
        <p:spPr>
          <a:xfrm>
            <a:off x="7529773" y="3572205"/>
            <a:ext cx="1366092" cy="584775"/>
          </a:xfrm>
          <a:prstGeom prst="rect">
            <a:avLst/>
          </a:prstGeom>
          <a:noFill/>
        </p:spPr>
        <p:txBody>
          <a:bodyPr wrap="square" rtlCol="0">
            <a:spAutoFit/>
          </a:bodyPr>
          <a:lstStyle/>
          <a:p>
            <a:pPr algn="ctr"/>
            <a:r>
              <a:rPr lang="pt-BR" sz="3200" dirty="0" smtClean="0">
                <a:solidFill>
                  <a:srgbClr val="00B050"/>
                </a:solidFill>
                <a:latin typeface="AR CENA" panose="02000000000000000000" pitchFamily="2" charset="0"/>
              </a:rPr>
              <a:t>2011</a:t>
            </a:r>
            <a:endParaRPr lang="pt-BR" sz="3200" dirty="0">
              <a:solidFill>
                <a:srgbClr val="00B050"/>
              </a:solidFill>
              <a:latin typeface="AR CENA" panose="02000000000000000000" pitchFamily="2" charset="0"/>
            </a:endParaRPr>
          </a:p>
        </p:txBody>
      </p:sp>
      <p:sp>
        <p:nvSpPr>
          <p:cNvPr id="51" name="CaixaDeTexto 50"/>
          <p:cNvSpPr txBox="1"/>
          <p:nvPr/>
        </p:nvSpPr>
        <p:spPr>
          <a:xfrm>
            <a:off x="9462486" y="3871331"/>
            <a:ext cx="2456597" cy="1015663"/>
          </a:xfrm>
          <a:prstGeom prst="rect">
            <a:avLst/>
          </a:prstGeom>
          <a:noFill/>
        </p:spPr>
        <p:txBody>
          <a:bodyPr wrap="square" rtlCol="0">
            <a:spAutoFit/>
          </a:bodyPr>
          <a:lstStyle/>
          <a:p>
            <a:pPr algn="ctr"/>
            <a:r>
              <a:rPr lang="pt-BR" sz="2000" b="1" dirty="0" smtClean="0">
                <a:cs typeface="Calibri" pitchFamily="34" charset="0"/>
              </a:rPr>
              <a:t>Lei de Acesso à Informação</a:t>
            </a:r>
            <a:endParaRPr lang="pt-BR" sz="2000" dirty="0">
              <a:cs typeface="Calibri" pitchFamily="34" charset="0"/>
            </a:endParaRPr>
          </a:p>
          <a:p>
            <a:pPr algn="ctr"/>
            <a:endParaRPr lang="pt-BR" sz="2000" dirty="0"/>
          </a:p>
        </p:txBody>
      </p:sp>
      <p:sp>
        <p:nvSpPr>
          <p:cNvPr id="52" name="CaixaDeTexto 51"/>
          <p:cNvSpPr txBox="1"/>
          <p:nvPr/>
        </p:nvSpPr>
        <p:spPr>
          <a:xfrm>
            <a:off x="7546240" y="1728686"/>
            <a:ext cx="1366092" cy="738664"/>
          </a:xfrm>
          <a:prstGeom prst="rect">
            <a:avLst/>
          </a:prstGeom>
          <a:noFill/>
        </p:spPr>
        <p:txBody>
          <a:bodyPr wrap="square" rtlCol="0">
            <a:spAutoFit/>
          </a:bodyPr>
          <a:lstStyle/>
          <a:p>
            <a:pPr algn="ctr"/>
            <a:r>
              <a:rPr lang="pt-BR" sz="1500" b="1" dirty="0" smtClean="0">
                <a:cs typeface="Calibri" pitchFamily="34" charset="0"/>
              </a:rPr>
              <a:t>Lei Federal nº 12.527</a:t>
            </a:r>
            <a:endParaRPr lang="pt-BR" sz="1500" dirty="0" smtClean="0">
              <a:cs typeface="Calibri" pitchFamily="34" charset="0"/>
            </a:endParaRPr>
          </a:p>
          <a:p>
            <a:pPr algn="ctr"/>
            <a:endParaRPr lang="pt-BR" sz="1200" dirty="0"/>
          </a:p>
        </p:txBody>
      </p:sp>
      <p:pic>
        <p:nvPicPr>
          <p:cNvPr id="53" name="Imagem 52"/>
          <p:cNvPicPr>
            <a:picLocks noChangeAspect="1"/>
          </p:cNvPicPr>
          <p:nvPr/>
        </p:nvPicPr>
        <p:blipFill>
          <a:blip r:embed="rId3"/>
          <a:stretch>
            <a:fillRect/>
          </a:stretch>
        </p:blipFill>
        <p:spPr>
          <a:xfrm>
            <a:off x="9882951" y="1933521"/>
            <a:ext cx="1615669" cy="1621871"/>
          </a:xfrm>
          <a:prstGeom prst="rect">
            <a:avLst/>
          </a:prstGeom>
        </p:spPr>
      </p:pic>
    </p:spTree>
    <p:extLst>
      <p:ext uri="{BB962C8B-B14F-4D97-AF65-F5344CB8AC3E}">
        <p14:creationId xmlns:p14="http://schemas.microsoft.com/office/powerpoint/2010/main" val="19700971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84571" y="1211942"/>
            <a:ext cx="4731658" cy="830997"/>
          </a:xfrm>
          <a:prstGeom prst="rect">
            <a:avLst/>
          </a:prstGeom>
          <a:solidFill>
            <a:schemeClr val="accent1">
              <a:lumMod val="40000"/>
              <a:lumOff val="60000"/>
            </a:schemeClr>
          </a:solidFill>
          <a:ln>
            <a:noFill/>
          </a:ln>
        </p:spPr>
        <p:txBody>
          <a:bodyPr wrap="square">
            <a:spAutoFit/>
          </a:bodyPr>
          <a:lstStyle/>
          <a:p>
            <a:r>
              <a:rPr lang="pt-BR" sz="2400" b="1" dirty="0"/>
              <a:t>1- Os pedidos foram atendidos no prazo</a:t>
            </a:r>
            <a:r>
              <a:rPr lang="pt-BR" sz="2400" b="1" dirty="0" smtClean="0"/>
              <a:t>?</a:t>
            </a:r>
          </a:p>
        </p:txBody>
      </p:sp>
      <p:pic>
        <p:nvPicPr>
          <p:cNvPr id="6" name="Imagem 5"/>
          <p:cNvPicPr>
            <a:picLocks noChangeAspect="1"/>
          </p:cNvPicPr>
          <p:nvPr/>
        </p:nvPicPr>
        <p:blipFill rotWithShape="1">
          <a:blip r:embed="rId3"/>
          <a:srcRect l="31148" t="23363" r="27467" b="12153"/>
          <a:stretch/>
        </p:blipFill>
        <p:spPr>
          <a:xfrm>
            <a:off x="586937" y="928914"/>
            <a:ext cx="6162206" cy="5398159"/>
          </a:xfrm>
          <a:prstGeom prst="rect">
            <a:avLst/>
          </a:prstGeom>
        </p:spPr>
      </p:pic>
      <p:sp>
        <p:nvSpPr>
          <p:cNvPr id="9" name="Retângulo 8"/>
          <p:cNvSpPr/>
          <p:nvPr/>
        </p:nvSpPr>
        <p:spPr>
          <a:xfrm>
            <a:off x="7184571" y="2541421"/>
            <a:ext cx="4731658" cy="3785652"/>
          </a:xfrm>
          <a:prstGeom prst="rect">
            <a:avLst/>
          </a:prstGeom>
          <a:noFill/>
          <a:ln>
            <a:noFill/>
          </a:ln>
        </p:spPr>
        <p:txBody>
          <a:bodyPr wrap="square">
            <a:spAutoFit/>
          </a:bodyPr>
          <a:lstStyle/>
          <a:p>
            <a:r>
              <a:rPr lang="pt-BR" sz="2400" dirty="0" smtClean="0">
                <a:latin typeface="Arial" panose="020B0604020202020204" pitchFamily="34" charset="0"/>
                <a:cs typeface="Arial" panose="020B0604020202020204" pitchFamily="34" charset="0"/>
              </a:rPr>
              <a:t>Art</a:t>
            </a:r>
            <a:r>
              <a:rPr lang="pt-BR" sz="2400" dirty="0">
                <a:latin typeface="Arial" panose="020B0604020202020204" pitchFamily="34" charset="0"/>
                <a:cs typeface="Arial" panose="020B0604020202020204" pitchFamily="34" charset="0"/>
              </a:rPr>
              <a:t>. 17. Cabe ao órgão ou entidade competente para tratamento da matéria conceder o acesso à informação disponível.</a:t>
            </a:r>
          </a:p>
          <a:p>
            <a:r>
              <a:rPr lang="pt-BR" sz="2400" dirty="0">
                <a:latin typeface="Arial" panose="020B0604020202020204" pitchFamily="34" charset="0"/>
                <a:cs typeface="Arial" panose="020B0604020202020204" pitchFamily="34" charset="0"/>
              </a:rPr>
              <a:t>§ 1º Não estando disponível a informação, o órgão ou entidade deverá, em prazo não superior a vinte </a:t>
            </a:r>
            <a:r>
              <a:rPr lang="pt-BR" sz="2400" dirty="0" smtClean="0">
                <a:latin typeface="Arial" panose="020B0604020202020204" pitchFamily="34" charset="0"/>
                <a:cs typeface="Arial" panose="020B0604020202020204" pitchFamily="34" charset="0"/>
              </a:rPr>
              <a:t>dias</a:t>
            </a:r>
            <a:endParaRPr lang="pt-BR" sz="2400" dirty="0">
              <a:latin typeface="Arial" panose="020B0604020202020204" pitchFamily="34" charset="0"/>
              <a:cs typeface="Arial" panose="020B0604020202020204" pitchFamily="34" charset="0"/>
            </a:endParaRPr>
          </a:p>
          <a:p>
            <a:endParaRPr lang="pt-BR" sz="2400" dirty="0"/>
          </a:p>
        </p:txBody>
      </p:sp>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32975799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r="25302"/>
          <a:stretch/>
        </p:blipFill>
        <p:spPr>
          <a:xfrm>
            <a:off x="183244" y="930597"/>
            <a:ext cx="5840186" cy="5641051"/>
          </a:xfrm>
          <a:prstGeom prst="rect">
            <a:avLst/>
          </a:prstGeom>
        </p:spPr>
      </p:pic>
      <p:sp>
        <p:nvSpPr>
          <p:cNvPr id="2" name="Retângulo 1"/>
          <p:cNvSpPr/>
          <p:nvPr/>
        </p:nvSpPr>
        <p:spPr>
          <a:xfrm>
            <a:off x="348345" y="2452914"/>
            <a:ext cx="5675085" cy="38317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240766" y="1059923"/>
            <a:ext cx="5400065" cy="1200329"/>
          </a:xfrm>
          <a:prstGeom prst="rect">
            <a:avLst/>
          </a:prstGeom>
          <a:noFill/>
          <a:ln>
            <a:noFill/>
          </a:ln>
        </p:spPr>
        <p:txBody>
          <a:bodyPr wrap="square">
            <a:spAutoFit/>
          </a:bodyPr>
          <a:lstStyle/>
          <a:p>
            <a:r>
              <a:rPr lang="pt-PT" sz="2400" dirty="0" smtClean="0">
                <a:latin typeface="Arial" panose="020B0604020202020204" pitchFamily="34" charset="0"/>
                <a:cs typeface="Arial" panose="020B0604020202020204" pitchFamily="34" charset="0"/>
              </a:rPr>
              <a:t>Para responder as questões de 2 a 7 foi selecionada uma amostra dos pedidos. </a:t>
            </a:r>
            <a:endParaRPr lang="pt-BR" sz="2400" dirty="0">
              <a:latin typeface="Arial" panose="020B0604020202020204" pitchFamily="34" charset="0"/>
              <a:cs typeface="Arial" panose="020B0604020202020204" pitchFamily="34" charset="0"/>
            </a:endParaRPr>
          </a:p>
        </p:txBody>
      </p:sp>
      <p:sp>
        <p:nvSpPr>
          <p:cNvPr id="9" name="Retângulo 8"/>
          <p:cNvSpPr/>
          <p:nvPr/>
        </p:nvSpPr>
        <p:spPr>
          <a:xfrm>
            <a:off x="6313714" y="2660640"/>
            <a:ext cx="5327117" cy="3416320"/>
          </a:xfrm>
          <a:prstGeom prst="rect">
            <a:avLst/>
          </a:prstGeom>
          <a:solidFill>
            <a:schemeClr val="accent1">
              <a:lumMod val="40000"/>
              <a:lumOff val="60000"/>
            </a:schemeClr>
          </a:solidFill>
          <a:ln>
            <a:noFill/>
          </a:ln>
        </p:spPr>
        <p:txBody>
          <a:bodyPr wrap="square">
            <a:spAutoFit/>
          </a:bodyPr>
          <a:lstStyle/>
          <a:p>
            <a:r>
              <a:rPr lang="pt-PT" sz="2400" b="1" u="sng" dirty="0" smtClean="0">
                <a:latin typeface="Arial" panose="020B0604020202020204" pitchFamily="34" charset="0"/>
                <a:cs typeface="Arial" panose="020B0604020202020204" pitchFamily="34" charset="0"/>
              </a:rPr>
              <a:t>Tipo de resposta</a:t>
            </a:r>
          </a:p>
          <a:p>
            <a:r>
              <a:rPr lang="pt-PT" sz="2400" dirty="0" smtClean="0">
                <a:latin typeface="Arial" panose="020B0604020202020204" pitchFamily="34" charset="0"/>
                <a:cs typeface="Arial" panose="020B0604020202020204" pitchFamily="34" charset="0"/>
              </a:rPr>
              <a:t>Acesso concedido</a:t>
            </a:r>
          </a:p>
          <a:p>
            <a:r>
              <a:rPr lang="pt-PT" sz="2400" dirty="0" smtClean="0">
                <a:latin typeface="Arial" panose="020B0604020202020204" pitchFamily="34" charset="0"/>
                <a:cs typeface="Arial" panose="020B0604020202020204" pitchFamily="34" charset="0"/>
              </a:rPr>
              <a:t>Acesso negado</a:t>
            </a:r>
          </a:p>
          <a:p>
            <a:r>
              <a:rPr lang="pt-PT" sz="2400" dirty="0" smtClean="0">
                <a:latin typeface="Arial" panose="020B0604020202020204" pitchFamily="34" charset="0"/>
                <a:cs typeface="Arial" panose="020B0604020202020204" pitchFamily="34" charset="0"/>
              </a:rPr>
              <a:t>Acesso parcialmente concedido</a:t>
            </a:r>
          </a:p>
          <a:p>
            <a:r>
              <a:rPr lang="pt-PT" sz="2400" dirty="0" smtClean="0">
                <a:latin typeface="Arial" panose="020B0604020202020204" pitchFamily="34" charset="0"/>
                <a:cs typeface="Arial" panose="020B0604020202020204" pitchFamily="34" charset="0"/>
              </a:rPr>
              <a:t>Informação inexistente</a:t>
            </a:r>
          </a:p>
          <a:p>
            <a:r>
              <a:rPr lang="pt-PT" sz="2400" dirty="0" smtClean="0">
                <a:latin typeface="Arial" panose="020B0604020202020204" pitchFamily="34" charset="0"/>
                <a:cs typeface="Arial" panose="020B0604020202020204" pitchFamily="34" charset="0"/>
              </a:rPr>
              <a:t>Órgão não tem competência para responder sobre o assunto</a:t>
            </a:r>
          </a:p>
          <a:p>
            <a:r>
              <a:rPr lang="pt-PT" sz="2400" dirty="0" smtClean="0">
                <a:latin typeface="Arial" panose="020B0604020202020204" pitchFamily="34" charset="0"/>
                <a:cs typeface="Arial" panose="020B0604020202020204" pitchFamily="34" charset="0"/>
              </a:rPr>
              <a:t>Não se trata do pedido de acesso à informação</a:t>
            </a:r>
            <a:endParaRPr lang="pt-BR" sz="2400" dirty="0">
              <a:latin typeface="Arial" panose="020B0604020202020204" pitchFamily="34" charset="0"/>
              <a:cs typeface="Arial" panose="020B0604020202020204" pitchFamily="34" charset="0"/>
            </a:endParaRPr>
          </a:p>
        </p:txBody>
      </p:sp>
      <p:sp>
        <p:nvSpPr>
          <p:cNvPr id="7"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6374328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1" y="11547"/>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4000" dirty="0" smtClean="0">
                <a:solidFill>
                  <a:schemeClr val="accent6">
                    <a:lumMod val="20000"/>
                    <a:lumOff val="80000"/>
                  </a:schemeClr>
                </a:solidFill>
                <a:latin typeface="Footlight MT Light" panose="0204060206030A020304" pitchFamily="18" charset="0"/>
              </a:rPr>
              <a:t>           </a:t>
            </a:r>
            <a:r>
              <a:rPr lang="pt-BR" sz="3300" dirty="0">
                <a:solidFill>
                  <a:schemeClr val="accent6">
                    <a:lumMod val="20000"/>
                    <a:lumOff val="80000"/>
                  </a:schemeClr>
                </a:solidFill>
                <a:latin typeface="Arial" panose="020B0604020202020204" pitchFamily="34" charset="0"/>
                <a:cs typeface="Arial" panose="020B0604020202020204" pitchFamily="34" charset="0"/>
              </a:rPr>
              <a:t>Acesso Concedido</a:t>
            </a:r>
          </a:p>
        </p:txBody>
      </p:sp>
      <p:sp>
        <p:nvSpPr>
          <p:cNvPr id="10" name="Retângulo 9"/>
          <p:cNvSpPr/>
          <p:nvPr/>
        </p:nvSpPr>
        <p:spPr>
          <a:xfrm>
            <a:off x="957943" y="1031956"/>
            <a:ext cx="10276116" cy="5051191"/>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Pedido: </a:t>
            </a:r>
            <a:r>
              <a:rPr lang="pt-BR" sz="2300" dirty="0">
                <a:latin typeface="Arial" panose="020B0604020202020204" pitchFamily="34" charset="0"/>
                <a:ea typeface="Calibri" panose="020F0502020204030204" pitchFamily="34" charset="0"/>
                <a:cs typeface="Times New Roman" panose="02020603050405020304" pitchFamily="18" charset="0"/>
              </a:rPr>
              <a:t>Bom dia</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Gostaria </a:t>
            </a:r>
            <a:r>
              <a:rPr lang="pt-BR" sz="2300" dirty="0">
                <a:latin typeface="Arial" panose="020B0604020202020204" pitchFamily="34" charset="0"/>
                <a:ea typeface="Calibri" panose="020F0502020204030204" pitchFamily="34" charset="0"/>
                <a:cs typeface="Times New Roman" panose="02020603050405020304" pitchFamily="18" charset="0"/>
              </a:rPr>
              <a:t>de receber por e-mail o número de hospitais disponíveis na rede do IPSEMG no dia 13 de outubro de 2015</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pt-PT" sz="23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Times New Roman" panose="02020603050405020304" pitchFamily="18" charset="0"/>
              </a:rPr>
              <a:t>Resposta: </a:t>
            </a:r>
            <a:r>
              <a:rPr lang="pt-BR" sz="2300" dirty="0">
                <a:latin typeface="Arial" panose="020B0604020202020204" pitchFamily="34" charset="0"/>
                <a:ea typeface="Calibri" panose="020F0502020204030204" pitchFamily="34" charset="0"/>
                <a:cs typeface="Times New Roman" panose="02020603050405020304" pitchFamily="18" charset="0"/>
              </a:rPr>
              <a:t>Prezado Cidadão</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Informamos </a:t>
            </a:r>
            <a:r>
              <a:rPr lang="pt-BR" sz="2300" dirty="0">
                <a:latin typeface="Arial" panose="020B0604020202020204" pitchFamily="34" charset="0"/>
                <a:ea typeface="Calibri" panose="020F0502020204030204" pitchFamily="34" charset="0"/>
                <a:cs typeface="Times New Roman" panose="02020603050405020304" pitchFamily="18" charset="0"/>
              </a:rPr>
              <a:t>que atualmente a rede assistencial do IPSEMG possui um total de 212 hospitais para atendimento aos beneficiários, em diversos municípios</a:t>
            </a:r>
            <a:r>
              <a:rPr lang="pt-BR" sz="2300" dirty="0" smtClean="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Atenciosamente,</a:t>
            </a:r>
          </a:p>
          <a:p>
            <a:pPr>
              <a:lnSpc>
                <a:spcPct val="107000"/>
              </a:lnSpc>
              <a:spcAft>
                <a:spcPts val="800"/>
              </a:spcAft>
            </a:pPr>
            <a:r>
              <a:rPr lang="pt-BR" sz="2300" dirty="0" err="1" smtClean="0">
                <a:latin typeface="Arial" panose="020B0604020202020204" pitchFamily="34" charset="0"/>
                <a:ea typeface="Calibri" panose="020F0502020204030204" pitchFamily="34" charset="0"/>
                <a:cs typeface="Times New Roman" panose="02020603050405020304" pitchFamily="18" charset="0"/>
              </a:rPr>
              <a:t>Cléria</a:t>
            </a:r>
            <a:r>
              <a:rPr lang="pt-BR" sz="2300" dirty="0" smtClean="0">
                <a:latin typeface="Arial" panose="020B0604020202020204" pitchFamily="34" charset="0"/>
                <a:ea typeface="Calibri" panose="020F0502020204030204" pitchFamily="34" charset="0"/>
                <a:cs typeface="Times New Roman" panose="02020603050405020304" pitchFamily="18" charset="0"/>
              </a:rPr>
              <a:t> </a:t>
            </a:r>
            <a:r>
              <a:rPr lang="pt-BR" sz="2300" dirty="0">
                <a:latin typeface="Arial" panose="020B0604020202020204" pitchFamily="34" charset="0"/>
                <a:ea typeface="Calibri" panose="020F0502020204030204" pitchFamily="34" charset="0"/>
                <a:cs typeface="Times New Roman" panose="02020603050405020304" pitchFamily="18" charset="0"/>
              </a:rPr>
              <a:t>Marques de </a:t>
            </a:r>
            <a:r>
              <a:rPr lang="pt-BR" sz="2300" dirty="0" smtClean="0">
                <a:latin typeface="Arial" panose="020B0604020202020204" pitchFamily="34" charset="0"/>
                <a:ea typeface="Calibri" panose="020F0502020204030204" pitchFamily="34" charset="0"/>
                <a:cs typeface="Times New Roman" panose="02020603050405020304" pitchFamily="18" charset="0"/>
              </a:rPr>
              <a:t>Araújo</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Coordenadora </a:t>
            </a:r>
            <a:r>
              <a:rPr lang="pt-BR" sz="2300" dirty="0">
                <a:latin typeface="Arial" panose="020B0604020202020204" pitchFamily="34" charset="0"/>
                <a:ea typeface="Calibri" panose="020F0502020204030204" pitchFamily="34" charset="0"/>
                <a:cs typeface="Times New Roman" panose="02020603050405020304" pitchFamily="18" charset="0"/>
              </a:rPr>
              <a:t>de Jornalismo-Assessoria de Comunicação </a:t>
            </a:r>
            <a:r>
              <a:rPr lang="pt-BR" sz="2300" dirty="0" smtClean="0">
                <a:latin typeface="Arial" panose="020B0604020202020204" pitchFamily="34" charset="0"/>
                <a:ea typeface="Calibri" panose="020F0502020204030204" pitchFamily="34" charset="0"/>
                <a:cs typeface="Times New Roman" panose="02020603050405020304" pitchFamily="18" charset="0"/>
              </a:rPr>
              <a:t>Social</a:t>
            </a: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Instituto </a:t>
            </a:r>
            <a:r>
              <a:rPr lang="pt-BR" sz="2300" dirty="0">
                <a:latin typeface="Arial" panose="020B0604020202020204" pitchFamily="34" charset="0"/>
                <a:ea typeface="Calibri" panose="020F0502020204030204" pitchFamily="34" charset="0"/>
                <a:cs typeface="Times New Roman" panose="02020603050405020304" pitchFamily="18" charset="0"/>
              </a:rPr>
              <a:t>de Previdência dos Servidores do Estado de Minas </a:t>
            </a:r>
            <a:r>
              <a:rPr lang="pt-BR" sz="2300" dirty="0" smtClean="0">
                <a:latin typeface="Arial" panose="020B0604020202020204" pitchFamily="34" charset="0"/>
                <a:ea typeface="Calibri" panose="020F0502020204030204" pitchFamily="34" charset="0"/>
                <a:cs typeface="Times New Roman" panose="02020603050405020304" pitchFamily="18" charset="0"/>
              </a:rPr>
              <a:t>Gerais</a:t>
            </a:r>
            <a:endParaRPr lang="pt-PT" sz="2300" dirty="0" smtClean="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7655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464458" y="1567527"/>
            <a:ext cx="6531428" cy="2569934"/>
          </a:xfrm>
          <a:prstGeom prst="rect">
            <a:avLst/>
          </a:prstGeom>
          <a:noFill/>
        </p:spPr>
        <p:txBody>
          <a:bodyPr wrap="square" rtlCol="0">
            <a:spAutoFit/>
          </a:bodyPr>
          <a:lstStyle/>
          <a:p>
            <a:pPr marL="457200" indent="-457200">
              <a:buAutoNum type="arabicPeriod"/>
            </a:pPr>
            <a:r>
              <a:rPr lang="es-CR" sz="2300" dirty="0" smtClean="0">
                <a:latin typeface="Arial" panose="020B0604020202020204" pitchFamily="34" charset="0"/>
                <a:cs typeface="Arial" panose="020B0604020202020204" pitchFamily="34" charset="0"/>
              </a:rPr>
              <a:t>A </a:t>
            </a:r>
            <a:r>
              <a:rPr lang="es-CR" sz="2300" dirty="0" err="1">
                <a:latin typeface="Arial" panose="020B0604020202020204" pitchFamily="34" charset="0"/>
                <a:cs typeface="Arial" panose="020B0604020202020204" pitchFamily="34" charset="0"/>
              </a:rPr>
              <a:t>declaração</a:t>
            </a:r>
            <a:r>
              <a:rPr lang="es-CR" sz="2300" dirty="0">
                <a:latin typeface="Arial" panose="020B0604020202020204" pitchFamily="34" charset="0"/>
                <a:cs typeface="Arial" panose="020B0604020202020204" pitchFamily="34" charset="0"/>
              </a:rPr>
              <a:t> de inexistencia equivale, para o </a:t>
            </a:r>
            <a:r>
              <a:rPr lang="es-CR" sz="2300" dirty="0" err="1">
                <a:latin typeface="Arial" panose="020B0604020202020204" pitchFamily="34" charset="0"/>
                <a:cs typeface="Arial" panose="020B0604020202020204" pitchFamily="34" charset="0"/>
              </a:rPr>
              <a:t>processo</a:t>
            </a:r>
            <a:r>
              <a:rPr lang="es-CR" sz="2300" dirty="0">
                <a:latin typeface="Arial" panose="020B0604020202020204" pitchFamily="34" charset="0"/>
                <a:cs typeface="Arial" panose="020B0604020202020204" pitchFamily="34" charset="0"/>
              </a:rPr>
              <a:t>, a </a:t>
            </a:r>
            <a:r>
              <a:rPr lang="es-CR" sz="2300" dirty="0" err="1">
                <a:latin typeface="Arial" panose="020B0604020202020204" pitchFamily="34" charset="0"/>
                <a:cs typeface="Arial" panose="020B0604020202020204" pitchFamily="34" charset="0"/>
              </a:rPr>
              <a:t>um</a:t>
            </a:r>
            <a:r>
              <a:rPr lang="es-CR" sz="2300" dirty="0">
                <a:latin typeface="Arial" panose="020B0604020202020204" pitchFamily="34" charset="0"/>
                <a:cs typeface="Arial" panose="020B0604020202020204" pitchFamily="34" charset="0"/>
              </a:rPr>
              <a:t> </a:t>
            </a:r>
            <a:r>
              <a:rPr lang="es-CR" sz="2300" dirty="0" err="1">
                <a:latin typeface="Arial" panose="020B0604020202020204" pitchFamily="34" charset="0"/>
                <a:cs typeface="Arial" panose="020B0604020202020204" pitchFamily="34" charset="0"/>
              </a:rPr>
              <a:t>provimento</a:t>
            </a:r>
            <a:r>
              <a:rPr lang="es-CR" sz="2300" dirty="0" smtClean="0">
                <a:latin typeface="Arial" panose="020B0604020202020204" pitchFamily="34" charset="0"/>
                <a:cs typeface="Arial" panose="020B0604020202020204" pitchFamily="34" charset="0"/>
              </a:rPr>
              <a:t>;</a:t>
            </a:r>
          </a:p>
          <a:p>
            <a:pPr marL="457200" indent="-457200">
              <a:buAutoNum type="arabicPeriod"/>
            </a:pPr>
            <a:endParaRPr lang="es-CR" sz="2300" dirty="0">
              <a:latin typeface="Arial" panose="020B0604020202020204" pitchFamily="34" charset="0"/>
              <a:cs typeface="Arial" panose="020B0604020202020204" pitchFamily="34" charset="0"/>
            </a:endParaRPr>
          </a:p>
          <a:p>
            <a:pPr marL="457200" indent="-457200">
              <a:buAutoNum type="arabicPeriod"/>
            </a:pPr>
            <a:r>
              <a:rPr lang="es-CR" sz="2300" dirty="0" smtClean="0">
                <a:latin typeface="Arial" panose="020B0604020202020204" pitchFamily="34" charset="0"/>
                <a:cs typeface="Arial" panose="020B0604020202020204" pitchFamily="34" charset="0"/>
              </a:rPr>
              <a:t>A </a:t>
            </a:r>
            <a:r>
              <a:rPr lang="pt-BR" sz="2300" dirty="0" smtClean="0">
                <a:latin typeface="Arial" panose="020B0604020202020204" pitchFamily="34" charset="0"/>
                <a:cs typeface="Arial" panose="020B0604020202020204" pitchFamily="34" charset="0"/>
              </a:rPr>
              <a:t>constatação </a:t>
            </a:r>
            <a:r>
              <a:rPr lang="pt-BR" sz="2300" dirty="0">
                <a:latin typeface="Arial" panose="020B0604020202020204" pitchFamily="34" charset="0"/>
                <a:cs typeface="Arial" panose="020B0604020202020204" pitchFamily="34" charset="0"/>
              </a:rPr>
              <a:t>de </a:t>
            </a:r>
            <a:r>
              <a:rPr lang="pt-BR" sz="2300" dirty="0" smtClean="0">
                <a:latin typeface="Arial" panose="020B0604020202020204" pitchFamily="34" charset="0"/>
                <a:cs typeface="Arial" panose="020B0604020202020204" pitchFamily="34" charset="0"/>
              </a:rPr>
              <a:t>inexistência </a:t>
            </a:r>
            <a:r>
              <a:rPr lang="pt-BR" sz="2300" dirty="0">
                <a:latin typeface="Arial" panose="020B0604020202020204" pitchFamily="34" charset="0"/>
                <a:cs typeface="Arial" panose="020B0604020202020204" pitchFamily="34" charset="0"/>
              </a:rPr>
              <a:t>decorrente de eliminação irregular ou descaminho do documento implica apuração de responsabilidade; </a:t>
            </a:r>
            <a:endParaRPr lang="es-CR" sz="2300" i="1" dirty="0">
              <a:solidFill>
                <a:schemeClr val="accent1">
                  <a:lumMod val="75000"/>
                </a:schemeClr>
              </a:solidFill>
              <a:latin typeface="Arial" panose="020B0604020202020204" pitchFamily="34" charset="0"/>
              <a:cs typeface="Arial" panose="020B0604020202020204" pitchFamily="34" charset="0"/>
            </a:endParaRPr>
          </a:p>
        </p:txBody>
      </p:sp>
      <p:sp>
        <p:nvSpPr>
          <p:cNvPr id="10"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3300" dirty="0">
                <a:latin typeface="Arial" panose="020B0604020202020204" pitchFamily="34" charset="0"/>
                <a:cs typeface="Arial" panose="020B0604020202020204" pitchFamily="34" charset="0"/>
              </a:rPr>
              <a:t>Informação Inexistente</a:t>
            </a:r>
          </a:p>
          <a:p>
            <a:endParaRPr lang="pt-BR" dirty="0"/>
          </a:p>
        </p:txBody>
      </p:sp>
      <p:pic>
        <p:nvPicPr>
          <p:cNvPr id="1028"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5" y="1567527"/>
            <a:ext cx="4762500" cy="3162301"/>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464458" y="5039130"/>
            <a:ext cx="6531428" cy="800219"/>
          </a:xfrm>
          <a:prstGeom prst="rect">
            <a:avLst/>
          </a:prstGeom>
          <a:noFill/>
        </p:spPr>
        <p:txBody>
          <a:bodyPr wrap="square" rtlCol="0">
            <a:spAutoFit/>
          </a:bodyPr>
          <a:lstStyle/>
          <a:p>
            <a:r>
              <a:rPr lang="pt-BR" sz="2300" dirty="0" smtClean="0">
                <a:latin typeface="Arial" panose="020B0604020202020204" pitchFamily="34" charset="0"/>
                <a:cs typeface="Arial" panose="020B0604020202020204" pitchFamily="34" charset="0"/>
              </a:rPr>
              <a:t>Caso de </a:t>
            </a:r>
            <a:r>
              <a:rPr lang="pt-BR" sz="2300" dirty="0" err="1" smtClean="0">
                <a:latin typeface="Arial" panose="020B0604020202020204" pitchFamily="34" charset="0"/>
                <a:cs typeface="Arial" panose="020B0604020202020204" pitchFamily="34" charset="0"/>
              </a:rPr>
              <a:t>Arceburgo</a:t>
            </a:r>
            <a:r>
              <a:rPr lang="pt-BR" sz="2300" dirty="0" smtClean="0">
                <a:latin typeface="Arial" panose="020B0604020202020204" pitchFamily="34" charset="0"/>
                <a:cs typeface="Arial" panose="020B0604020202020204" pitchFamily="34" charset="0"/>
              </a:rPr>
              <a:t>.</a:t>
            </a:r>
          </a:p>
          <a:p>
            <a:r>
              <a:rPr lang="pt-PT" sz="2300" dirty="0" smtClean="0">
                <a:latin typeface="Arial" panose="020B0604020202020204" pitchFamily="34" charset="0"/>
                <a:cs typeface="Arial" panose="020B0604020202020204" pitchFamily="34" charset="0"/>
              </a:rPr>
              <a:t>Sumiço de pastas de alunos de uma escola.</a:t>
            </a:r>
            <a:endParaRPr lang="es-CR" sz="2300" dirty="0">
              <a:latin typeface="Arial" panose="020B0604020202020204" pitchFamily="34" charset="0"/>
              <a:cs typeface="Arial" panose="020B0604020202020204" pitchFamily="34" charset="0"/>
            </a:endParaRPr>
          </a:p>
        </p:txBody>
      </p:sp>
      <p:sp>
        <p:nvSpPr>
          <p:cNvPr id="2" name="Retângulo 1"/>
          <p:cNvSpPr/>
          <p:nvPr/>
        </p:nvSpPr>
        <p:spPr>
          <a:xfrm>
            <a:off x="546211" y="4559061"/>
            <a:ext cx="1677062" cy="446276"/>
          </a:xfrm>
          <a:prstGeom prst="rect">
            <a:avLst/>
          </a:prstGeom>
        </p:spPr>
        <p:txBody>
          <a:bodyPr wrap="none">
            <a:spAutoFit/>
          </a:bodyPr>
          <a:lstStyle/>
          <a:p>
            <a:pPr algn="just">
              <a:spcBef>
                <a:spcPts val="600"/>
              </a:spcBef>
            </a:pPr>
            <a:r>
              <a:rPr lang="pt-BR" sz="2300" b="1" dirty="0" smtClean="0">
                <a:solidFill>
                  <a:schemeClr val="accent1">
                    <a:lumMod val="75000"/>
                  </a:schemeClr>
                </a:solidFill>
                <a:latin typeface="Arial" panose="020B0604020202020204" pitchFamily="34" charset="0"/>
                <a:cs typeface="Arial" panose="020B0604020202020204" pitchFamily="34" charset="0"/>
              </a:rPr>
              <a:t>EXEMPLO</a:t>
            </a:r>
            <a:endParaRPr lang="pt-BR" sz="23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36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4000" dirty="0" smtClean="0">
                <a:solidFill>
                  <a:schemeClr val="accent6">
                    <a:lumMod val="20000"/>
                    <a:lumOff val="80000"/>
                  </a:schemeClr>
                </a:solidFill>
                <a:latin typeface="Footlight MT Light" panose="0204060206030A020304" pitchFamily="18" charset="0"/>
              </a:rPr>
              <a:t> </a:t>
            </a:r>
            <a:r>
              <a:rPr lang="pt-BR" sz="3300" dirty="0" smtClean="0">
                <a:solidFill>
                  <a:schemeClr val="accent6">
                    <a:lumMod val="20000"/>
                    <a:lumOff val="80000"/>
                  </a:schemeClr>
                </a:solidFill>
                <a:latin typeface="Arial" panose="020B0604020202020204" pitchFamily="34" charset="0"/>
                <a:cs typeface="Arial" panose="020B0604020202020204" pitchFamily="34" charset="0"/>
              </a:rPr>
              <a:t>Órgão </a:t>
            </a:r>
            <a:r>
              <a:rPr lang="pt-BR" sz="3300" dirty="0">
                <a:solidFill>
                  <a:schemeClr val="accent6">
                    <a:lumMod val="20000"/>
                    <a:lumOff val="80000"/>
                  </a:schemeClr>
                </a:solidFill>
                <a:latin typeface="Arial" panose="020B0604020202020204" pitchFamily="34" charset="0"/>
                <a:cs typeface="Arial" panose="020B0604020202020204" pitchFamily="34" charset="0"/>
              </a:rPr>
              <a:t>não tem competência para responder sobre o assunto</a:t>
            </a:r>
          </a:p>
        </p:txBody>
      </p:sp>
      <p:sp>
        <p:nvSpPr>
          <p:cNvPr id="10" name="Retângulo 9"/>
          <p:cNvSpPr/>
          <p:nvPr/>
        </p:nvSpPr>
        <p:spPr>
          <a:xfrm>
            <a:off x="635103" y="946058"/>
            <a:ext cx="11191137" cy="5730415"/>
          </a:xfrm>
          <a:prstGeom prst="rect">
            <a:avLst/>
          </a:prstGeom>
        </p:spPr>
        <p:txBody>
          <a:bodyPr wrap="square">
            <a:spAutoFit/>
          </a:bodyPr>
          <a:lstStyle/>
          <a:p>
            <a:pPr>
              <a:lnSpc>
                <a:spcPct val="107000"/>
              </a:lnSpc>
              <a:spcAft>
                <a:spcPts val="800"/>
              </a:spcAft>
            </a:pPr>
            <a:r>
              <a:rPr lang="pt-PT" sz="2300" b="1" dirty="0">
                <a:latin typeface="Arial" panose="020B0604020202020204" pitchFamily="34" charset="0"/>
                <a:cs typeface="Arial" panose="020B0604020202020204" pitchFamily="34" charset="0"/>
              </a:rPr>
              <a:t>Pedido:</a:t>
            </a:r>
            <a:r>
              <a:rPr lang="pt-PT" sz="2300" dirty="0">
                <a:latin typeface="Arial" panose="020B0604020202020204" pitchFamily="34" charset="0"/>
                <a:cs typeface="Arial" panose="020B0604020202020204" pitchFamily="34" charset="0"/>
              </a:rPr>
              <a:t> </a:t>
            </a:r>
            <a:r>
              <a:rPr lang="pt-BR" sz="2300" dirty="0">
                <a:latin typeface="Arial" panose="020B0604020202020204" pitchFamily="34" charset="0"/>
                <a:cs typeface="Arial" panose="020B0604020202020204" pitchFamily="34" charset="0"/>
              </a:rPr>
              <a:t>Solicito que me seja informado qual o valor MENSAL do aluguel do imóvel onde funciona a Defensoria Publica de Divinópolis MG, localizada na Rua Coronel Júlio Ribeiro Gontijo nº339, bairro Esplanada, cidade Divinópolis MG. Sem mais para o momento obrigado</a:t>
            </a:r>
            <a:r>
              <a:rPr lang="pt-BR" sz="2300" dirty="0" smtClean="0">
                <a:latin typeface="Arial" panose="020B0604020202020204" pitchFamily="34" charset="0"/>
                <a:cs typeface="Arial" panose="020B0604020202020204" pitchFamily="34" charset="0"/>
              </a:rPr>
              <a:t>!</a:t>
            </a:r>
          </a:p>
          <a:p>
            <a:pPr>
              <a:lnSpc>
                <a:spcPct val="107000"/>
              </a:lnSpc>
              <a:spcAft>
                <a:spcPts val="800"/>
              </a:spcAft>
            </a:pPr>
            <a:endParaRPr lang="pt-PT" sz="2300" dirty="0">
              <a:latin typeface="Arial" panose="020B0604020202020204" pitchFamily="34" charset="0"/>
              <a:cs typeface="Arial" panose="020B0604020202020204" pitchFamily="34" charset="0"/>
            </a:endParaRPr>
          </a:p>
          <a:p>
            <a:r>
              <a:rPr lang="pt-PT" sz="2300" b="1" dirty="0">
                <a:latin typeface="Arial" panose="020B0604020202020204" pitchFamily="34" charset="0"/>
                <a:cs typeface="Arial" panose="020B0604020202020204" pitchFamily="34" charset="0"/>
              </a:rPr>
              <a:t>Resposta: </a:t>
            </a:r>
            <a:r>
              <a:rPr lang="pt-BR" sz="2300" dirty="0">
                <a:latin typeface="Arial" panose="020B0604020202020204" pitchFamily="34" charset="0"/>
                <a:cs typeface="Arial" panose="020B0604020202020204" pitchFamily="34" charset="0"/>
              </a:rPr>
              <a:t>Prezado cidadão,</a:t>
            </a:r>
          </a:p>
          <a:p>
            <a:r>
              <a:rPr lang="pt-BR" sz="2300" dirty="0">
                <a:latin typeface="Arial" panose="020B0604020202020204" pitchFamily="34" charset="0"/>
                <a:cs typeface="Arial" panose="020B0604020202020204" pitchFamily="34" charset="0"/>
              </a:rPr>
              <a:t>A informação em questão é de responsabilidade da Defensoria Pública do Estado de Minas Gerais. Para ter acesso ao dado solicitado, sugiro que entre em contato com o órgão, por meio da Assessoria de Comunicação. O </a:t>
            </a:r>
            <a:r>
              <a:rPr lang="pt-BR" sz="2300" dirty="0" err="1">
                <a:latin typeface="Arial" panose="020B0604020202020204" pitchFamily="34" charset="0"/>
                <a:cs typeface="Arial" panose="020B0604020202020204" pitchFamily="34" charset="0"/>
              </a:rPr>
              <a:t>email</a:t>
            </a:r>
            <a:r>
              <a:rPr lang="pt-BR" sz="2300" dirty="0">
                <a:latin typeface="Arial" panose="020B0604020202020204" pitchFamily="34" charset="0"/>
                <a:cs typeface="Arial" panose="020B0604020202020204" pitchFamily="34" charset="0"/>
              </a:rPr>
              <a:t> é ascom@defensoria.mg.gov.br. Se preferir, ligue para (31) 3526-0500 ou acesse o site </a:t>
            </a:r>
            <a:r>
              <a:rPr lang="pt-BR" sz="2300" dirty="0">
                <a:latin typeface="Arial" panose="020B0604020202020204" pitchFamily="34" charset="0"/>
                <a:cs typeface="Arial" panose="020B0604020202020204" pitchFamily="34" charset="0"/>
                <a:hlinkClick r:id="rId3"/>
              </a:rPr>
              <a:t>www.defensoria.mg.gov.br</a:t>
            </a:r>
            <a:r>
              <a:rPr lang="pt-BR" sz="2300" dirty="0" smtClean="0">
                <a:latin typeface="Arial" panose="020B0604020202020204" pitchFamily="34" charset="0"/>
                <a:cs typeface="Arial" panose="020B0604020202020204" pitchFamily="34" charset="0"/>
              </a:rPr>
              <a:t>.</a:t>
            </a:r>
          </a:p>
          <a:p>
            <a:r>
              <a:rPr lang="pt-BR" sz="2300" dirty="0" smtClean="0">
                <a:latin typeface="Arial" panose="020B0604020202020204" pitchFamily="34" charset="0"/>
                <a:cs typeface="Arial" panose="020B0604020202020204" pitchFamily="34" charset="0"/>
              </a:rPr>
              <a:t>Atenciosamente,</a:t>
            </a:r>
          </a:p>
          <a:p>
            <a:r>
              <a:rPr lang="pt-BR" sz="2300" dirty="0" smtClean="0">
                <a:latin typeface="Arial" panose="020B0604020202020204" pitchFamily="34" charset="0"/>
                <a:cs typeface="Arial" panose="020B0604020202020204" pitchFamily="34" charset="0"/>
              </a:rPr>
              <a:t>Ronny Rodrigues</a:t>
            </a:r>
          </a:p>
          <a:p>
            <a:r>
              <a:rPr lang="pt-BR" sz="2300" dirty="0" smtClean="0">
                <a:latin typeface="Arial" panose="020B0604020202020204" pitchFamily="34" charset="0"/>
                <a:cs typeface="Arial" panose="020B0604020202020204" pitchFamily="34" charset="0"/>
              </a:rPr>
              <a:t>Assessor Chefe </a:t>
            </a:r>
            <a:r>
              <a:rPr lang="pt-BR" sz="2300" dirty="0">
                <a:latin typeface="Arial" panose="020B0604020202020204" pitchFamily="34" charset="0"/>
                <a:cs typeface="Arial" panose="020B0604020202020204" pitchFamily="34" charset="0"/>
              </a:rPr>
              <a:t>de Comunicação </a:t>
            </a:r>
            <a:r>
              <a:rPr lang="pt-BR" sz="2300" dirty="0" smtClean="0">
                <a:latin typeface="Arial" panose="020B0604020202020204" pitchFamily="34" charset="0"/>
                <a:cs typeface="Arial" panose="020B0604020202020204" pitchFamily="34" charset="0"/>
              </a:rPr>
              <a:t>Social</a:t>
            </a:r>
          </a:p>
          <a:p>
            <a:r>
              <a:rPr lang="pt-BR" sz="2300" dirty="0" smtClean="0">
                <a:latin typeface="Arial" panose="020B0604020202020204" pitchFamily="34" charset="0"/>
                <a:cs typeface="Arial" panose="020B0604020202020204" pitchFamily="34" charset="0"/>
              </a:rPr>
              <a:t>Secretaria </a:t>
            </a:r>
            <a:r>
              <a:rPr lang="pt-BR" sz="2300" dirty="0">
                <a:latin typeface="Arial" panose="020B0604020202020204" pitchFamily="34" charset="0"/>
                <a:cs typeface="Arial" panose="020B0604020202020204" pitchFamily="34" charset="0"/>
              </a:rPr>
              <a:t>de Estado de Fazenda de Minas Gerais</a:t>
            </a:r>
            <a:endParaRPr lang="pt-PT" sz="2300" dirty="0">
              <a:latin typeface="Arial" panose="020B0604020202020204" pitchFamily="34" charset="0"/>
              <a:cs typeface="Arial" panose="020B0604020202020204" pitchFamily="34" charset="0"/>
            </a:endParaRPr>
          </a:p>
        </p:txBody>
      </p:sp>
      <p:grpSp>
        <p:nvGrpSpPr>
          <p:cNvPr id="3" name="Agrupar 2"/>
          <p:cNvGrpSpPr/>
          <p:nvPr/>
        </p:nvGrpSpPr>
        <p:grpSpPr>
          <a:xfrm>
            <a:off x="2102295" y="2297205"/>
            <a:ext cx="8042602" cy="2497217"/>
            <a:chOff x="3037290" y="-2185652"/>
            <a:chExt cx="7859721" cy="2432005"/>
          </a:xfrm>
        </p:grpSpPr>
        <p:sp>
          <p:nvSpPr>
            <p:cNvPr id="2" name="Retângulo 1"/>
            <p:cNvSpPr/>
            <p:nvPr/>
          </p:nvSpPr>
          <p:spPr>
            <a:xfrm>
              <a:off x="3037290" y="-2185652"/>
              <a:ext cx="7748016" cy="243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136291" y="-1915683"/>
              <a:ext cx="5760720" cy="1938992"/>
            </a:xfrm>
            <a:prstGeom prst="rect">
              <a:avLst/>
            </a:prstGeom>
            <a:noFill/>
            <a:ln>
              <a:noFill/>
            </a:ln>
          </p:spPr>
          <p:txBody>
            <a:bodyPr wrap="square">
              <a:spAutoFit/>
            </a:bodyPr>
            <a:lstStyle/>
            <a:p>
              <a:r>
                <a:rPr lang="pt-PT" sz="3000" dirty="0" smtClean="0">
                  <a:latin typeface="Arial" panose="020B0604020202020204" pitchFamily="34" charset="0"/>
                  <a:cs typeface="Arial" panose="020B0604020202020204" pitchFamily="34" charset="0"/>
                </a:rPr>
                <a:t>Se a informação for produzida por outro órgão/entidade do poder executivo estatual, o pedido deve ser reencaminahdo.</a:t>
              </a:r>
              <a:endParaRPr lang="pt-BR" sz="3000" dirty="0">
                <a:latin typeface="Arial" panose="020B0604020202020204" pitchFamily="34" charset="0"/>
                <a:cs typeface="Arial" panose="020B0604020202020204" pitchFamily="34" charset="0"/>
              </a:endParaRPr>
            </a:p>
          </p:txBody>
        </p:sp>
        <p:pic>
          <p:nvPicPr>
            <p:cNvPr id="1028" name="Picture 4" descr="Resultado de imagem para atençã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981" y="-1900294"/>
              <a:ext cx="1711324" cy="1567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54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4000" dirty="0" smtClean="0">
                <a:solidFill>
                  <a:schemeClr val="accent6">
                    <a:lumMod val="20000"/>
                    <a:lumOff val="80000"/>
                  </a:schemeClr>
                </a:solidFill>
                <a:latin typeface="Footlight MT Light" panose="0204060206030A020304" pitchFamily="18" charset="0"/>
              </a:rPr>
              <a:t>           </a:t>
            </a:r>
            <a:r>
              <a:rPr lang="pt-BR" sz="3300" dirty="0">
                <a:solidFill>
                  <a:schemeClr val="accent6">
                    <a:lumMod val="20000"/>
                    <a:lumOff val="80000"/>
                  </a:schemeClr>
                </a:solidFill>
                <a:latin typeface="Arial" panose="020B0604020202020204" pitchFamily="34" charset="0"/>
                <a:cs typeface="Arial" panose="020B0604020202020204" pitchFamily="34" charset="0"/>
              </a:rPr>
              <a:t>Não se trata do pedido de acesso à informação</a:t>
            </a:r>
          </a:p>
        </p:txBody>
      </p:sp>
      <p:sp>
        <p:nvSpPr>
          <p:cNvPr id="10" name="Retângulo 9"/>
          <p:cNvSpPr/>
          <p:nvPr/>
        </p:nvSpPr>
        <p:spPr>
          <a:xfrm>
            <a:off x="524256" y="945967"/>
            <a:ext cx="10960608" cy="5939190"/>
          </a:xfrm>
          <a:prstGeom prst="rect">
            <a:avLst/>
          </a:prstGeom>
        </p:spPr>
        <p:txBody>
          <a:bodyPr wrap="square">
            <a:spAutoFit/>
          </a:bodyPr>
          <a:lstStyle/>
          <a:p>
            <a:pPr>
              <a:spcAft>
                <a:spcPts val="800"/>
              </a:spcAft>
            </a:pPr>
            <a:r>
              <a:rPr lang="pt-PT" sz="2300" b="1" dirty="0">
                <a:latin typeface="Arial" panose="020B0604020202020204" pitchFamily="34" charset="0"/>
                <a:cs typeface="Arial" panose="020B0604020202020204" pitchFamily="34" charset="0"/>
              </a:rPr>
              <a:t>Pedido: </a:t>
            </a:r>
            <a:r>
              <a:rPr lang="pt-BR" sz="2300" dirty="0">
                <a:latin typeface="Arial" panose="020B0604020202020204" pitchFamily="34" charset="0"/>
                <a:cs typeface="Arial" panose="020B0604020202020204" pitchFamily="34" charset="0"/>
              </a:rPr>
              <a:t>BOA NOITE.FIZ MINHA INSCRIÇAO PARA O VESTIBULAR 2017, POR UM DESCUIDO ERREI NA OPÇAO TREINANTE...COMO FAÇO PARA CORRIGIR. DESDE JÁ OBRIGADA</a:t>
            </a:r>
            <a:r>
              <a:rPr lang="pt-BR" sz="2300" dirty="0" smtClean="0">
                <a:latin typeface="Arial" panose="020B0604020202020204" pitchFamily="34" charset="0"/>
                <a:cs typeface="Arial" panose="020B0604020202020204" pitchFamily="34" charset="0"/>
              </a:rPr>
              <a:t>.</a:t>
            </a:r>
          </a:p>
          <a:p>
            <a:pPr>
              <a:spcAft>
                <a:spcPts val="800"/>
              </a:spcAft>
            </a:pPr>
            <a:endParaRPr lang="pt-PT" sz="2300" dirty="0">
              <a:latin typeface="Arial" panose="020B0604020202020204" pitchFamily="34" charset="0"/>
              <a:cs typeface="Arial" panose="020B0604020202020204" pitchFamily="34" charset="0"/>
            </a:endParaRPr>
          </a:p>
          <a:p>
            <a:pPr>
              <a:spcAft>
                <a:spcPts val="800"/>
              </a:spcAft>
            </a:pPr>
            <a:r>
              <a:rPr lang="pt-PT" sz="2300" b="1" dirty="0" smtClean="0">
                <a:latin typeface="Arial" panose="020B0604020202020204" pitchFamily="34" charset="0"/>
                <a:cs typeface="Arial" panose="020B0604020202020204" pitchFamily="34" charset="0"/>
              </a:rPr>
              <a:t>Resposta:</a:t>
            </a:r>
            <a:r>
              <a:rPr lang="pt-BR" sz="2300" dirty="0">
                <a:latin typeface="Arial" panose="020B0604020202020204" pitchFamily="34" charset="0"/>
                <a:cs typeface="Arial" panose="020B0604020202020204" pitchFamily="34" charset="0"/>
              </a:rPr>
              <a:t>Bom dia</a:t>
            </a:r>
            <a:r>
              <a:rPr lang="pt-BR" sz="2300" dirty="0" smtClean="0">
                <a:latin typeface="Arial" panose="020B0604020202020204" pitchFamily="34" charset="0"/>
                <a:cs typeface="Arial" panose="020B0604020202020204" pitchFamily="34" charset="0"/>
              </a:rPr>
              <a:t>. O </a:t>
            </a:r>
            <a:r>
              <a:rPr lang="pt-BR" sz="2300" dirty="0">
                <a:latin typeface="Arial" panose="020B0604020202020204" pitchFamily="34" charset="0"/>
                <a:cs typeface="Arial" panose="020B0604020202020204" pitchFamily="34" charset="0"/>
              </a:rPr>
              <a:t>processo seletivo, Vestibular UEMG 2017 está sendo realizado por meio da Fundação de Apoio à Educação e Desenvolvimento Tecnológico de Minas Gerais - Fundação </a:t>
            </a:r>
            <a:r>
              <a:rPr lang="pt-BR" sz="2300" dirty="0" err="1">
                <a:latin typeface="Arial" panose="020B0604020202020204" pitchFamily="34" charset="0"/>
                <a:cs typeface="Arial" panose="020B0604020202020204" pitchFamily="34" charset="0"/>
              </a:rPr>
              <a:t>Cefetminas</a:t>
            </a:r>
            <a:r>
              <a:rPr lang="pt-BR" sz="2300" dirty="0">
                <a:latin typeface="Arial" panose="020B0604020202020204" pitchFamily="34" charset="0"/>
                <a:cs typeface="Arial" panose="020B0604020202020204" pitchFamily="34" charset="0"/>
              </a:rPr>
              <a:t>, organização de direito privado, sem fins lucrativos, OSCIP federal e reconhecida como fundação de apoio pelos Ministérios da Educação (MEC) e Ciência e Tecnologia (MCT).Responsável por todas as etapas do Vestibular, a Fundação </a:t>
            </a:r>
            <a:r>
              <a:rPr lang="pt-BR" sz="2300" dirty="0" err="1">
                <a:latin typeface="Arial" panose="020B0604020202020204" pitchFamily="34" charset="0"/>
                <a:cs typeface="Arial" panose="020B0604020202020204" pitchFamily="34" charset="0"/>
              </a:rPr>
              <a:t>CefetMinas</a:t>
            </a:r>
            <a:r>
              <a:rPr lang="pt-BR" sz="2300" dirty="0">
                <a:latin typeface="Arial" panose="020B0604020202020204" pitchFamily="34" charset="0"/>
                <a:cs typeface="Arial" panose="020B0604020202020204" pitchFamily="34" charset="0"/>
              </a:rPr>
              <a:t> atenderá às dúvidas do público interessado no concurso público por meio do canal e-mail </a:t>
            </a:r>
            <a:r>
              <a:rPr lang="pt-BR" sz="2300" dirty="0" smtClean="0">
                <a:latin typeface="Arial" panose="020B0604020202020204" pitchFamily="34" charset="0"/>
                <a:cs typeface="Arial" panose="020B0604020202020204" pitchFamily="34" charset="0"/>
                <a:hlinkClick r:id="rId3"/>
              </a:rPr>
              <a:t>vestibular.uemg@fundacaocefetminas.org.br</a:t>
            </a:r>
            <a:endParaRPr lang="pt-BR" sz="2300" dirty="0" smtClean="0">
              <a:latin typeface="Arial" panose="020B0604020202020204" pitchFamily="34" charset="0"/>
              <a:cs typeface="Arial" panose="020B0604020202020204" pitchFamily="34" charset="0"/>
            </a:endParaRPr>
          </a:p>
          <a:p>
            <a:pPr>
              <a:spcAft>
                <a:spcPts val="800"/>
              </a:spcAft>
            </a:pPr>
            <a:r>
              <a:rPr lang="pt-BR" sz="2300" dirty="0" smtClean="0">
                <a:latin typeface="Arial" panose="020B0604020202020204" pitchFamily="34" charset="0"/>
                <a:cs typeface="Arial" panose="020B0604020202020204" pitchFamily="34" charset="0"/>
              </a:rPr>
              <a:t>Atenciosamente,</a:t>
            </a:r>
          </a:p>
          <a:p>
            <a:pPr>
              <a:spcAft>
                <a:spcPts val="800"/>
              </a:spcAft>
            </a:pPr>
            <a:r>
              <a:rPr lang="pt-BR" sz="2300" dirty="0" smtClean="0">
                <a:latin typeface="Arial" panose="020B0604020202020204" pitchFamily="34" charset="0"/>
                <a:cs typeface="Arial" panose="020B0604020202020204" pitchFamily="34" charset="0"/>
              </a:rPr>
              <a:t>Assessoria </a:t>
            </a:r>
            <a:r>
              <a:rPr lang="pt-BR" sz="2300" dirty="0">
                <a:latin typeface="Arial" panose="020B0604020202020204" pitchFamily="34" charset="0"/>
                <a:cs typeface="Arial" panose="020B0604020202020204" pitchFamily="34" charset="0"/>
              </a:rPr>
              <a:t>de Comunicação Social UEMG</a:t>
            </a:r>
            <a:endParaRPr lang="pt-PT" sz="2300" dirty="0">
              <a:latin typeface="Arial" panose="020B0604020202020204" pitchFamily="34" charset="0"/>
              <a:cs typeface="Arial" panose="020B0604020202020204" pitchFamily="34" charset="0"/>
            </a:endParaRPr>
          </a:p>
          <a:p>
            <a:pPr>
              <a:lnSpc>
                <a:spcPct val="107000"/>
              </a:lnSpc>
              <a:spcAft>
                <a:spcPts val="800"/>
              </a:spcAft>
            </a:pP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14042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4000" dirty="0" smtClean="0">
                <a:solidFill>
                  <a:schemeClr val="accent6">
                    <a:lumMod val="20000"/>
                    <a:lumOff val="80000"/>
                  </a:schemeClr>
                </a:solidFill>
                <a:latin typeface="Footlight MT Light" panose="0204060206030A020304" pitchFamily="18" charset="0"/>
              </a:rPr>
              <a:t>           </a:t>
            </a:r>
            <a:r>
              <a:rPr lang="pt-BR" sz="3300" dirty="0">
                <a:solidFill>
                  <a:schemeClr val="accent6">
                    <a:lumMod val="20000"/>
                    <a:lumOff val="80000"/>
                  </a:schemeClr>
                </a:solidFill>
                <a:latin typeface="Arial" panose="020B0604020202020204" pitchFamily="34" charset="0"/>
                <a:cs typeface="Arial" panose="020B0604020202020204" pitchFamily="34" charset="0"/>
              </a:rPr>
              <a:t>Acesso negado</a:t>
            </a:r>
          </a:p>
        </p:txBody>
      </p:sp>
      <p:sp>
        <p:nvSpPr>
          <p:cNvPr id="10" name="Retângulo 9"/>
          <p:cNvSpPr/>
          <p:nvPr/>
        </p:nvSpPr>
        <p:spPr>
          <a:xfrm>
            <a:off x="866750" y="815728"/>
            <a:ext cx="10825377" cy="5528308"/>
          </a:xfrm>
          <a:prstGeom prst="rect">
            <a:avLst/>
          </a:prstGeom>
        </p:spPr>
        <p:txBody>
          <a:bodyPr wrap="square">
            <a:spAutoFit/>
          </a:bodyPr>
          <a:lstStyle/>
          <a:p>
            <a:pPr>
              <a:lnSpc>
                <a:spcPct val="107000"/>
              </a:lnSpc>
              <a:spcAft>
                <a:spcPts val="800"/>
              </a:spcAft>
            </a:pPr>
            <a:r>
              <a:rPr lang="pt-BR" sz="2300" b="1" dirty="0">
                <a:latin typeface="Arial" panose="020B0604020202020204" pitchFamily="34" charset="0"/>
                <a:ea typeface="Calibri" panose="020F0502020204030204" pitchFamily="34" charset="0"/>
                <a:cs typeface="Times New Roman" panose="02020603050405020304" pitchFamily="18" charset="0"/>
              </a:rPr>
              <a:t>Pedido:</a:t>
            </a:r>
            <a:r>
              <a:rPr lang="pt-BR" sz="2300" dirty="0">
                <a:latin typeface="Arial" panose="020B0604020202020204" pitchFamily="34" charset="0"/>
                <a:ea typeface="Calibri" panose="020F0502020204030204" pitchFamily="34" charset="0"/>
                <a:cs typeface="Times New Roman" panose="02020603050405020304" pitchFamily="18" charset="0"/>
              </a:rPr>
              <a:t> Prezados, Gostaria que nos enviassem a relação de empresas de Ciências da Vida (saúde humana, saúde animal, bioenergia, agronegócios, meio ambiente entre outros) que já foram beneficiadas por algum programa conduzido pelo BDMG, ou seja, foram financiadas ou receberam algum tipo de subvenção econômica. Agradecemos a atenção dispensada.</a:t>
            </a:r>
          </a:p>
          <a:p>
            <a:pPr>
              <a:lnSpc>
                <a:spcPct val="107000"/>
              </a:lnSpc>
              <a:spcAft>
                <a:spcPts val="800"/>
              </a:spcAft>
            </a:pPr>
            <a:endParaRPr lang="pt-BR" sz="2300" b="1"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300" b="1" dirty="0" smtClean="0">
                <a:latin typeface="Arial" panose="020B0604020202020204" pitchFamily="34" charset="0"/>
                <a:ea typeface="Calibri" panose="020F0502020204030204" pitchFamily="34" charset="0"/>
                <a:cs typeface="Times New Roman" panose="02020603050405020304" pitchFamily="18" charset="0"/>
              </a:rPr>
              <a:t>Resposta</a:t>
            </a:r>
            <a:r>
              <a:rPr lang="pt-BR" sz="2300" b="1" dirty="0">
                <a:latin typeface="Arial" panose="020B0604020202020204" pitchFamily="34" charset="0"/>
                <a:ea typeface="Calibri" panose="020F0502020204030204" pitchFamily="34" charset="0"/>
                <a:cs typeface="Times New Roman" panose="02020603050405020304" pitchFamily="18" charset="0"/>
              </a:rPr>
              <a:t>: </a:t>
            </a:r>
            <a:r>
              <a:rPr lang="pt-BR" sz="2300" dirty="0">
                <a:latin typeface="Arial" panose="020B0604020202020204" pitchFamily="34" charset="0"/>
                <a:ea typeface="Calibri" panose="020F0502020204030204" pitchFamily="34" charset="0"/>
                <a:cs typeface="Times New Roman" panose="02020603050405020304" pitchFamily="18" charset="0"/>
              </a:rPr>
              <a:t>À </a:t>
            </a:r>
            <a:r>
              <a:rPr lang="pt-BR" sz="2300" dirty="0" err="1">
                <a:latin typeface="Arial" panose="020B0604020202020204" pitchFamily="34" charset="0"/>
                <a:ea typeface="Calibri" panose="020F0502020204030204" pitchFamily="34" charset="0"/>
                <a:cs typeface="Times New Roman" panose="02020603050405020304" pitchFamily="18" charset="0"/>
              </a:rPr>
              <a:t>Biominas</a:t>
            </a:r>
            <a:r>
              <a:rPr lang="pt-BR" sz="2300" dirty="0">
                <a:latin typeface="Arial" panose="020B0604020202020204" pitchFamily="34" charset="0"/>
                <a:ea typeface="Calibri" panose="020F0502020204030204" pitchFamily="34" charset="0"/>
                <a:cs typeface="Times New Roman" panose="02020603050405020304" pitchFamily="18" charset="0"/>
              </a:rPr>
              <a:t> Brasil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Informações </a:t>
            </a:r>
            <a:r>
              <a:rPr lang="pt-BR" sz="2300" dirty="0">
                <a:latin typeface="Arial" panose="020B0604020202020204" pitchFamily="34" charset="0"/>
                <a:ea typeface="Calibri" panose="020F0502020204030204" pitchFamily="34" charset="0"/>
                <a:cs typeface="Times New Roman" panose="02020603050405020304" pitchFamily="18" charset="0"/>
              </a:rPr>
              <a:t>relativas aos financiamentos concedidos pelo BDMG estão protegidas pela Lei Complementar nº 105/01 (Lei do Sigilo Bancário). Nesse sentido, não será possível responder à sua demanda. Permanecemos à disposição.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Atenciosamente</a:t>
            </a:r>
            <a:r>
              <a:rPr lang="pt-BR" sz="2300" dirty="0">
                <a:latin typeface="Arial" panose="020B0604020202020204" pitchFamily="34" charset="0"/>
                <a:ea typeface="Calibri" panose="020F0502020204030204" pitchFamily="34" charset="0"/>
                <a:cs typeface="Times New Roman" panose="02020603050405020304" pitchFamily="18" charset="0"/>
              </a:rPr>
              <a:t>, </a:t>
            </a:r>
            <a:endParaRPr lang="pt-BR" sz="23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Equipe </a:t>
            </a:r>
            <a:r>
              <a:rPr lang="pt-BR" sz="2300" dirty="0">
                <a:latin typeface="Arial" panose="020B0604020202020204" pitchFamily="34" charset="0"/>
                <a:ea typeface="Calibri" panose="020F0502020204030204" pitchFamily="34" charset="0"/>
                <a:cs typeface="Times New Roman" panose="02020603050405020304" pitchFamily="18" charset="0"/>
              </a:rPr>
              <a:t>do SIC - Serviço de Informação ao Cidadão </a:t>
            </a:r>
            <a:r>
              <a:rPr lang="pt-BR" sz="2300" dirty="0" smtClean="0">
                <a:latin typeface="Arial" panose="020B0604020202020204" pitchFamily="34" charset="0"/>
                <a:ea typeface="Calibri" panose="020F0502020204030204" pitchFamily="34" charset="0"/>
                <a:cs typeface="Times New Roman" panose="02020603050405020304" pitchFamily="18" charset="0"/>
              </a:rPr>
              <a:t>BDMG</a:t>
            </a:r>
            <a:endParaRPr lang="pt-BR" sz="23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06409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pt-BR" sz="4000" dirty="0" smtClean="0">
                <a:solidFill>
                  <a:schemeClr val="accent6">
                    <a:lumMod val="20000"/>
                    <a:lumOff val="80000"/>
                  </a:schemeClr>
                </a:solidFill>
                <a:latin typeface="Footlight MT Light" panose="0204060206030A020304" pitchFamily="18" charset="0"/>
              </a:rPr>
              <a:t>           </a:t>
            </a:r>
            <a:r>
              <a:rPr lang="pt-BR" sz="3300" dirty="0">
                <a:solidFill>
                  <a:schemeClr val="accent6">
                    <a:lumMod val="20000"/>
                    <a:lumOff val="80000"/>
                  </a:schemeClr>
                </a:solidFill>
                <a:latin typeface="Arial" panose="020B0604020202020204" pitchFamily="34" charset="0"/>
                <a:cs typeface="Arial" panose="020B0604020202020204" pitchFamily="34" charset="0"/>
              </a:rPr>
              <a:t>Acesso Parcialmente  Concedido</a:t>
            </a:r>
          </a:p>
        </p:txBody>
      </p:sp>
      <p:sp>
        <p:nvSpPr>
          <p:cNvPr id="10" name="Retângulo 9"/>
          <p:cNvSpPr/>
          <p:nvPr/>
        </p:nvSpPr>
        <p:spPr>
          <a:xfrm>
            <a:off x="793598" y="888880"/>
            <a:ext cx="10593729" cy="5401479"/>
          </a:xfrm>
          <a:prstGeom prst="rect">
            <a:avLst/>
          </a:prstGeom>
        </p:spPr>
        <p:txBody>
          <a:bodyPr wrap="square">
            <a:spAutoFit/>
          </a:bodyPr>
          <a:lstStyle/>
          <a:p>
            <a:r>
              <a:rPr lang="pt-BR" sz="2300" b="1" dirty="0">
                <a:latin typeface="Arial" panose="020B0604020202020204" pitchFamily="34" charset="0"/>
                <a:cs typeface="Arial" panose="020B0604020202020204" pitchFamily="34" charset="0"/>
              </a:rPr>
              <a:t>Pedido:</a:t>
            </a:r>
            <a:r>
              <a:rPr lang="pt-BR" sz="2300" dirty="0">
                <a:latin typeface="Arial" panose="020B0604020202020204" pitchFamily="34" charset="0"/>
                <a:cs typeface="Arial" panose="020B0604020202020204" pitchFamily="34" charset="0"/>
              </a:rPr>
              <a:t> Boa tarde! Gostaria de saber se o Estado dispõe de algum arquivo de dados com as seguintes informações:(1) os orçamentos de todos os municípios mineiros, especialmente o orçamento da educação;(2) informação, para todos os Municípios, das transferências estaduais</a:t>
            </a:r>
            <a:r>
              <a:rPr lang="pt-BR" sz="2300" dirty="0" smtClean="0">
                <a:latin typeface="Arial" panose="020B0604020202020204" pitchFamily="34" charset="0"/>
                <a:cs typeface="Arial" panose="020B0604020202020204" pitchFamily="34" charset="0"/>
              </a:rPr>
              <a:t>. Obrigado</a:t>
            </a:r>
            <a:r>
              <a:rPr lang="pt-BR" sz="2300" dirty="0">
                <a:latin typeface="Arial" panose="020B0604020202020204" pitchFamily="34" charset="0"/>
                <a:cs typeface="Arial" panose="020B0604020202020204" pitchFamily="34" charset="0"/>
              </a:rPr>
              <a:t>, </a:t>
            </a:r>
            <a:endParaRPr lang="pt-BR" sz="2300" dirty="0" smtClean="0">
              <a:latin typeface="Arial" panose="020B0604020202020204" pitchFamily="34" charset="0"/>
              <a:cs typeface="Arial" panose="020B0604020202020204" pitchFamily="34" charset="0"/>
            </a:endParaRPr>
          </a:p>
          <a:p>
            <a:r>
              <a:rPr lang="pt-BR" sz="2300" dirty="0">
                <a:latin typeface="Arial" panose="020B0604020202020204" pitchFamily="34" charset="0"/>
                <a:cs typeface="Arial" panose="020B0604020202020204" pitchFamily="34" charset="0"/>
              </a:rPr>
              <a:t> </a:t>
            </a:r>
          </a:p>
          <a:p>
            <a:r>
              <a:rPr lang="pt-BR" sz="2300" b="1" dirty="0">
                <a:latin typeface="Arial" panose="020B0604020202020204" pitchFamily="34" charset="0"/>
                <a:cs typeface="Arial" panose="020B0604020202020204" pitchFamily="34" charset="0"/>
              </a:rPr>
              <a:t>Resposta:</a:t>
            </a:r>
            <a:r>
              <a:rPr lang="pt-BR" sz="2300" dirty="0">
                <a:latin typeface="Arial" panose="020B0604020202020204" pitchFamily="34" charset="0"/>
                <a:cs typeface="Arial" panose="020B0604020202020204" pitchFamily="34" charset="0"/>
              </a:rPr>
              <a:t> Prezado cidadão, Em relação ao item 1 da solicitação, a Secretaria de Estado de Fazenda esclarece que não dispõe dessas informações. Tais dados podem ser obtidos juntos ao Tribunal de Contas ou à Secretaria de Estado de Planejamento e Gestão (</a:t>
            </a:r>
            <a:r>
              <a:rPr lang="pt-BR" sz="2300" dirty="0" err="1">
                <a:latin typeface="Arial" panose="020B0604020202020204" pitchFamily="34" charset="0"/>
                <a:cs typeface="Arial" panose="020B0604020202020204" pitchFamily="34" charset="0"/>
              </a:rPr>
              <a:t>Seplag</a:t>
            </a:r>
            <a:r>
              <a:rPr lang="pt-BR" sz="2300" dirty="0">
                <a:latin typeface="Arial" panose="020B0604020202020204" pitchFamily="34" charset="0"/>
                <a:cs typeface="Arial" panose="020B0604020202020204" pitchFamily="34" charset="0"/>
              </a:rPr>
              <a:t>).Já quanto ao item 2, todos os dados estão disponíveis para consulta pública no site da Fazenda, bastando clicar no link </a:t>
            </a:r>
            <a:r>
              <a:rPr lang="pt-BR" sz="2300" u="sng" dirty="0">
                <a:latin typeface="Arial" panose="020B0604020202020204" pitchFamily="34" charset="0"/>
                <a:cs typeface="Arial" panose="020B0604020202020204" pitchFamily="34" charset="0"/>
                <a:hlinkClick r:id="rId3"/>
              </a:rPr>
              <a:t>www.fazenda.mg.gov.br/governo/assuntos_municipais/previsao_repasses</a:t>
            </a:r>
            <a:r>
              <a:rPr lang="pt-BR" sz="2300" u="sng" dirty="0" smtClean="0">
                <a:latin typeface="Arial" panose="020B0604020202020204" pitchFamily="34" charset="0"/>
                <a:cs typeface="Arial" panose="020B0604020202020204" pitchFamily="34" charset="0"/>
                <a:hlinkClick r:id="rId3"/>
              </a:rPr>
              <a:t>/</a:t>
            </a:r>
            <a:endParaRPr lang="pt-BR" sz="2300" dirty="0">
              <a:latin typeface="Arial" panose="020B0604020202020204" pitchFamily="34" charset="0"/>
              <a:cs typeface="Arial" panose="020B0604020202020204" pitchFamily="34" charset="0"/>
              <a:hlinkClick r:id="rId3"/>
            </a:endParaRPr>
          </a:p>
          <a:p>
            <a:r>
              <a:rPr lang="pt-BR" sz="2300" dirty="0" smtClean="0">
                <a:latin typeface="Arial" panose="020B0604020202020204" pitchFamily="34" charset="0"/>
                <a:cs typeface="Arial" panose="020B0604020202020204" pitchFamily="34" charset="0"/>
              </a:rPr>
              <a:t>Atenciosamente,</a:t>
            </a:r>
          </a:p>
          <a:p>
            <a:r>
              <a:rPr lang="pt-BR" sz="2300" dirty="0" smtClean="0">
                <a:latin typeface="Arial" panose="020B0604020202020204" pitchFamily="34" charset="0"/>
                <a:cs typeface="Arial" panose="020B0604020202020204" pitchFamily="34" charset="0"/>
              </a:rPr>
              <a:t>Ronny Rodrigues</a:t>
            </a:r>
          </a:p>
          <a:p>
            <a:r>
              <a:rPr lang="pt-BR" sz="2300" dirty="0" smtClean="0">
                <a:latin typeface="Arial" panose="020B0604020202020204" pitchFamily="34" charset="0"/>
                <a:cs typeface="Arial" panose="020B0604020202020204" pitchFamily="34" charset="0"/>
              </a:rPr>
              <a:t>Assessor-Chefe </a:t>
            </a:r>
            <a:r>
              <a:rPr lang="pt-BR" sz="2300" dirty="0">
                <a:latin typeface="Arial" panose="020B0604020202020204" pitchFamily="34" charset="0"/>
                <a:cs typeface="Arial" panose="020B0604020202020204" pitchFamily="34" charset="0"/>
              </a:rPr>
              <a:t>de Comunicação Social </a:t>
            </a:r>
            <a:endParaRPr lang="pt-BR" sz="2300" dirty="0" smtClean="0">
              <a:latin typeface="Arial" panose="020B0604020202020204" pitchFamily="34" charset="0"/>
              <a:cs typeface="Arial" panose="020B0604020202020204" pitchFamily="34" charset="0"/>
            </a:endParaRPr>
          </a:p>
          <a:p>
            <a:r>
              <a:rPr lang="pt-BR" sz="2300" dirty="0" smtClean="0">
                <a:latin typeface="Arial" panose="020B0604020202020204" pitchFamily="34" charset="0"/>
                <a:cs typeface="Arial" panose="020B0604020202020204" pitchFamily="34" charset="0"/>
              </a:rPr>
              <a:t>Secretaria </a:t>
            </a:r>
            <a:r>
              <a:rPr lang="pt-BR" sz="2300" dirty="0">
                <a:latin typeface="Arial" panose="020B0604020202020204" pitchFamily="34" charset="0"/>
                <a:cs typeface="Arial" panose="020B0604020202020204" pitchFamily="34" charset="0"/>
              </a:rPr>
              <a:t>de Estado de Fazenda de Minas </a:t>
            </a:r>
            <a:r>
              <a:rPr lang="pt-BR" sz="2300" dirty="0" smtClean="0">
                <a:latin typeface="Arial" panose="020B0604020202020204" pitchFamily="34" charset="0"/>
                <a:cs typeface="Arial" panose="020B0604020202020204" pitchFamily="34" charset="0"/>
              </a:rPr>
              <a:t>Gerais</a:t>
            </a:r>
            <a:endParaRPr lang="pt-BR"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9545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t="1903" r="25302" b="4343"/>
          <a:stretch/>
        </p:blipFill>
        <p:spPr>
          <a:xfrm>
            <a:off x="2644397" y="989706"/>
            <a:ext cx="5852543" cy="5299883"/>
          </a:xfrm>
          <a:prstGeom prst="rect">
            <a:avLst/>
          </a:prstGeom>
        </p:spPr>
      </p:pic>
      <p:sp>
        <p:nvSpPr>
          <p:cNvPr id="2" name="Retângulo 1"/>
          <p:cNvSpPr/>
          <p:nvPr/>
        </p:nvSpPr>
        <p:spPr>
          <a:xfrm>
            <a:off x="2739305" y="2409568"/>
            <a:ext cx="5757636" cy="5066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9287591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10529"/>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indent="0" defTabSz="685800">
              <a:lnSpc>
                <a:spcPct val="90000"/>
              </a:lnSpc>
              <a:spcBef>
                <a:spcPts val="750"/>
              </a:spcBef>
              <a:buFont typeface="Arial" panose="020B0604020202020204" pitchFamily="34" charset="0"/>
              <a:buNone/>
              <a:defRPr sz="4000">
                <a:solidFill>
                  <a:schemeClr val="accent6">
                    <a:lumMod val="20000"/>
                    <a:lumOff val="80000"/>
                  </a:schemeClr>
                </a:solidFill>
                <a:latin typeface="Footlight MT Light" panose="0204060206030A020304" pitchFamily="18"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dirty="0"/>
              <a:t>Relatório de Monitoramento da Transparência Passiva</a:t>
            </a:r>
          </a:p>
        </p:txBody>
      </p:sp>
      <p:sp>
        <p:nvSpPr>
          <p:cNvPr id="2" name="Retângulo 1"/>
          <p:cNvSpPr/>
          <p:nvPr/>
        </p:nvSpPr>
        <p:spPr>
          <a:xfrm>
            <a:off x="682170" y="764096"/>
            <a:ext cx="10276116" cy="451919"/>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pt-BR" sz="2300" dirty="0" smtClean="0">
                <a:latin typeface="Arial" panose="020B0604020202020204" pitchFamily="34" charset="0"/>
                <a:ea typeface="Calibri" panose="020F0502020204030204" pitchFamily="34" charset="0"/>
                <a:cs typeface="Times New Roman" panose="02020603050405020304" pitchFamily="18" charset="0"/>
              </a:rPr>
              <a:t>2- O </a:t>
            </a:r>
            <a:r>
              <a:rPr lang="pt-BR" sz="2300" dirty="0">
                <a:latin typeface="Arial" panose="020B0604020202020204" pitchFamily="34" charset="0"/>
                <a:ea typeface="Calibri" panose="020F0502020204030204" pitchFamily="34" charset="0"/>
                <a:cs typeface="Times New Roman" panose="02020603050405020304" pitchFamily="18" charset="0"/>
              </a:rPr>
              <a:t>órgão classificou corretamente as respostas inseridas no sistema?</a:t>
            </a:r>
            <a:endParaRPr lang="pt-BR"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407773" y="1429385"/>
            <a:ext cx="11158151" cy="3702039"/>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Pedido</a:t>
            </a:r>
            <a:r>
              <a:rPr lang="pt-PT" sz="2300" b="1" dirty="0">
                <a:latin typeface="Arial" panose="020B0604020202020204" pitchFamily="34" charset="0"/>
                <a:ea typeface="Calibri" panose="020F0502020204030204" pitchFamily="34" charset="0"/>
                <a:cs typeface="Arial" panose="020B0604020202020204" pitchFamily="34" charset="0"/>
              </a:rPr>
              <a:t>: </a:t>
            </a:r>
            <a:r>
              <a:rPr lang="pt-BR" sz="2300" dirty="0" smtClean="0">
                <a:latin typeface="Arial" panose="020B0604020202020204" pitchFamily="34" charset="0"/>
                <a:ea typeface="Calibri" panose="020F0502020204030204" pitchFamily="34" charset="0"/>
                <a:cs typeface="Arial" panose="020B0604020202020204" pitchFamily="34" charset="0"/>
              </a:rPr>
              <a:t>Gostaria </a:t>
            </a:r>
            <a:r>
              <a:rPr lang="pt-BR" sz="2300" dirty="0">
                <a:latin typeface="Arial" panose="020B0604020202020204" pitchFamily="34" charset="0"/>
                <a:ea typeface="Calibri" panose="020F0502020204030204" pitchFamily="34" charset="0"/>
                <a:cs typeface="Arial" panose="020B0604020202020204" pitchFamily="34" charset="0"/>
              </a:rPr>
              <a:t>de ter acesso a informação sobre o quadro societário (principais acionistas e participações em porcentagem) da empresa </a:t>
            </a:r>
            <a:r>
              <a:rPr lang="pt-BR" sz="2300" dirty="0" err="1">
                <a:latin typeface="Arial" panose="020B0604020202020204" pitchFamily="34" charset="0"/>
                <a:ea typeface="Calibri" panose="020F0502020204030204" pitchFamily="34" charset="0"/>
                <a:cs typeface="Arial" panose="020B0604020202020204" pitchFamily="34" charset="0"/>
              </a:rPr>
              <a:t>Embaré</a:t>
            </a:r>
            <a:r>
              <a:rPr lang="pt-BR" sz="2300" dirty="0">
                <a:latin typeface="Arial" panose="020B0604020202020204" pitchFamily="34" charset="0"/>
                <a:ea typeface="Calibri" panose="020F0502020204030204" pitchFamily="34" charset="0"/>
                <a:cs typeface="Arial" panose="020B0604020202020204" pitchFamily="34" charset="0"/>
              </a:rPr>
              <a:t> Indústria Alimentícias S/</a:t>
            </a:r>
            <a:r>
              <a:rPr lang="pt-BR" sz="2300" dirty="0" err="1">
                <a:latin typeface="Arial" panose="020B0604020202020204" pitchFamily="34" charset="0"/>
                <a:ea typeface="Calibri" panose="020F0502020204030204" pitchFamily="34" charset="0"/>
                <a:cs typeface="Arial" panose="020B0604020202020204" pitchFamily="34" charset="0"/>
              </a:rPr>
              <a:t>A.Grato</a:t>
            </a:r>
            <a:r>
              <a:rPr lang="pt-BR" sz="2300" dirty="0">
                <a:latin typeface="Arial" panose="020B0604020202020204" pitchFamily="34" charset="0"/>
                <a:ea typeface="Calibri" panose="020F0502020204030204" pitchFamily="34" charset="0"/>
                <a:cs typeface="Arial" panose="020B0604020202020204" pitchFamily="34" charset="0"/>
              </a:rPr>
              <a:t>!</a:t>
            </a:r>
            <a:endParaRPr lang="pt-PT" sz="23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Resposta: </a:t>
            </a:r>
            <a:r>
              <a:rPr lang="pt-BR" sz="2400" dirty="0">
                <a:latin typeface="Arial" panose="020B0604020202020204" pitchFamily="34" charset="0"/>
                <a:ea typeface="Calibri" panose="020F0502020204030204" pitchFamily="34" charset="0"/>
                <a:cs typeface="Arial" panose="020B0604020202020204" pitchFamily="34" charset="0"/>
              </a:rPr>
              <a:t>O acesso às informações do registro empresarial pode ser feito mediante o pagamento do preço devido, conforme o artigo 29 da Lei 8.934/94 - conteúdo disponível em</a:t>
            </a:r>
            <a:r>
              <a:rPr lang="pt-BR" sz="2400" dirty="0" smtClean="0">
                <a:latin typeface="Arial" panose="020B0604020202020204" pitchFamily="34" charset="0"/>
                <a:ea typeface="Calibri" panose="020F0502020204030204" pitchFamily="34" charset="0"/>
                <a:cs typeface="Arial" panose="020B0604020202020204" pitchFamily="34" charset="0"/>
              </a:rPr>
              <a:t>: http</a:t>
            </a:r>
            <a:r>
              <a:rPr lang="pt-BR" sz="2400" dirty="0">
                <a:latin typeface="Arial" panose="020B0604020202020204" pitchFamily="34" charset="0"/>
                <a:ea typeface="Calibri" panose="020F0502020204030204" pitchFamily="34" charset="0"/>
                <a:cs typeface="Arial" panose="020B0604020202020204" pitchFamily="34" charset="0"/>
              </a:rPr>
              <a:t>://www.planalto.gov.br/ccivil_03/leis/L8934.htm , e as isenções restringem-se aos casos previstos em lei</a:t>
            </a:r>
            <a:r>
              <a:rPr lang="pt-BR" sz="2400" dirty="0" smtClean="0">
                <a:latin typeface="Arial" panose="020B0604020202020204" pitchFamily="34" charset="0"/>
                <a:ea typeface="Calibri" panose="020F0502020204030204" pitchFamily="34" charset="0"/>
                <a:cs typeface="Arial" panose="020B0604020202020204" pitchFamily="34" charset="0"/>
              </a:rPr>
              <a:t>. Acesse </a:t>
            </a:r>
            <a:r>
              <a:rPr lang="pt-BR" sz="2400" dirty="0">
                <a:latin typeface="Arial" panose="020B0604020202020204" pitchFamily="34" charset="0"/>
                <a:ea typeface="Calibri" panose="020F0502020204030204" pitchFamily="34" charset="0"/>
                <a:cs typeface="Arial" panose="020B0604020202020204" pitchFamily="34" charset="0"/>
              </a:rPr>
              <a:t>os valores em: https://www.jucemg.mg.gov.br/ibr/informacoes+tabela-de-precosAcesse os serviços em: https://</a:t>
            </a:r>
            <a:r>
              <a:rPr lang="pt-BR" sz="2400" dirty="0" smtClean="0">
                <a:latin typeface="Arial" panose="020B0604020202020204" pitchFamily="34" charset="0"/>
                <a:ea typeface="Calibri" panose="020F0502020204030204" pitchFamily="34" charset="0"/>
                <a:cs typeface="Arial" panose="020B0604020202020204" pitchFamily="34" charset="0"/>
              </a:rPr>
              <a:t>www.jucemg.mg.gov.br/ibr/servicos</a:t>
            </a:r>
            <a:endParaRPr lang="pt-PT" sz="2400" dirty="0">
              <a:latin typeface="Arial" panose="020B0604020202020204" pitchFamily="34" charset="0"/>
              <a:ea typeface="Calibri" panose="020F0502020204030204" pitchFamily="34" charset="0"/>
              <a:cs typeface="Arial" panose="020B0604020202020204" pitchFamily="34" charset="0"/>
            </a:endParaRPr>
          </a:p>
        </p:txBody>
      </p:sp>
      <p:sp>
        <p:nvSpPr>
          <p:cNvPr id="10" name="Retângulo 9"/>
          <p:cNvSpPr/>
          <p:nvPr/>
        </p:nvSpPr>
        <p:spPr>
          <a:xfrm>
            <a:off x="407773" y="5982978"/>
            <a:ext cx="10276116" cy="443519"/>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Tipo de resposta adequada: </a:t>
            </a:r>
            <a:r>
              <a:rPr lang="pt-PT" sz="2300" dirty="0" smtClean="0">
                <a:latin typeface="Arial" panose="020B0604020202020204" pitchFamily="34" charset="0"/>
                <a:ea typeface="Calibri" panose="020F0502020204030204" pitchFamily="34" charset="0"/>
                <a:cs typeface="Arial" panose="020B0604020202020204" pitchFamily="34" charset="0"/>
              </a:rPr>
              <a:t>Acesso Negado</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tângulo 5"/>
          <p:cNvSpPr/>
          <p:nvPr/>
        </p:nvSpPr>
        <p:spPr>
          <a:xfrm>
            <a:off x="407773" y="5283424"/>
            <a:ext cx="10276116" cy="443519"/>
          </a:xfrm>
          <a:prstGeom prst="rect">
            <a:avLst/>
          </a:prstGeom>
        </p:spPr>
        <p:txBody>
          <a:bodyPr wrap="square">
            <a:spAutoFit/>
          </a:bodyPr>
          <a:lstStyle/>
          <a:p>
            <a:pPr>
              <a:lnSpc>
                <a:spcPct val="107000"/>
              </a:lnSpc>
              <a:spcAft>
                <a:spcPts val="800"/>
              </a:spcAft>
            </a:pPr>
            <a:r>
              <a:rPr lang="pt-PT" sz="2300" b="1" dirty="0" smtClean="0">
                <a:latin typeface="Arial" panose="020B0604020202020204" pitchFamily="34" charset="0"/>
                <a:ea typeface="Calibri" panose="020F0502020204030204" pitchFamily="34" charset="0"/>
                <a:cs typeface="Arial" panose="020B0604020202020204" pitchFamily="34" charset="0"/>
              </a:rPr>
              <a:t>Tipo de resposta: </a:t>
            </a:r>
            <a:r>
              <a:rPr lang="pt-PT" sz="2300" dirty="0" smtClean="0">
                <a:latin typeface="Arial" panose="020B0604020202020204" pitchFamily="34" charset="0"/>
                <a:ea typeface="Calibri" panose="020F0502020204030204" pitchFamily="34" charset="0"/>
                <a:cs typeface="Arial" panose="020B0604020202020204" pitchFamily="34" charset="0"/>
              </a:rPr>
              <a:t>Acesso Concedido</a:t>
            </a:r>
            <a:endParaRPr lang="pt-BR" sz="23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m 2"/>
          <p:cNvPicPr>
            <a:picLocks noChangeAspect="1"/>
          </p:cNvPicPr>
          <p:nvPr/>
        </p:nvPicPr>
        <p:blipFill rotWithShape="1">
          <a:blip r:embed="rId3" cstate="print">
            <a:extLst>
              <a:ext uri="{28A0092B-C50C-407E-A947-70E740481C1C}">
                <a14:useLocalDpi xmlns:a14="http://schemas.microsoft.com/office/drawing/2010/main" val="0"/>
              </a:ext>
            </a:extLst>
          </a:blip>
          <a:srcRect r="48932"/>
          <a:stretch/>
        </p:blipFill>
        <p:spPr>
          <a:xfrm>
            <a:off x="6674679" y="5783443"/>
            <a:ext cx="748604" cy="732947"/>
          </a:xfrm>
          <a:prstGeom prst="rect">
            <a:avLst/>
          </a:prstGeom>
        </p:spPr>
      </p:pic>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l="50708"/>
          <a:stretch/>
        </p:blipFill>
        <p:spPr>
          <a:xfrm>
            <a:off x="5661972" y="5175638"/>
            <a:ext cx="649752" cy="659090"/>
          </a:xfrm>
          <a:prstGeom prst="rect">
            <a:avLst/>
          </a:prstGeom>
        </p:spPr>
      </p:pic>
      <p:sp>
        <p:nvSpPr>
          <p:cNvPr id="11" name="Espaço Reservado para Conteúdo 2"/>
          <p:cNvSpPr txBox="1">
            <a:spLocks/>
          </p:cNvSpPr>
          <p:nvPr/>
        </p:nvSpPr>
        <p:spPr>
          <a:xfrm>
            <a:off x="0" y="0"/>
            <a:ext cx="12192000" cy="6595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5400000" scaled="1"/>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dk2"/>
          </a:fillRef>
          <a:effectRef idx="0">
            <a:scrgbClr r="0" g="0" b="0"/>
          </a:effectRef>
          <a:fontRef idx="major"/>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Font typeface="Arial" panose="020B0604020202020204" pitchFamily="34" charset="0"/>
              <a:buNone/>
            </a:pPr>
            <a:r>
              <a:rPr lang="pt-BR" sz="3300" dirty="0">
                <a:solidFill>
                  <a:schemeClr val="accent6">
                    <a:lumMod val="20000"/>
                    <a:lumOff val="80000"/>
                  </a:schemeClr>
                </a:solidFill>
                <a:latin typeface="Arial" panose="020B0604020202020204" pitchFamily="34" charset="0"/>
                <a:cs typeface="Arial" panose="020B0604020202020204" pitchFamily="34" charset="0"/>
              </a:rPr>
              <a:t>Relatório de Monitoramento da Transparência Passiva</a:t>
            </a:r>
          </a:p>
        </p:txBody>
      </p:sp>
    </p:spTree>
    <p:extLst>
      <p:ext uri="{BB962C8B-B14F-4D97-AF65-F5344CB8AC3E}">
        <p14:creationId xmlns:p14="http://schemas.microsoft.com/office/powerpoint/2010/main" val="29433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theme/theme1.xml><?xml version="1.0" encoding="utf-8"?>
<a:theme xmlns:a="http://schemas.openxmlformats.org/drawingml/2006/main" name="Padrao CG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a 1">
      <a:majorFont>
        <a:latin typeface="Footlight MT Light"/>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drao CGE" id="{EF42D48A-0840-4E6D-A7E1-CAF23308FD74}" vid="{8D41F6A2-F0AB-41BA-9DBE-D7E2D0AD9267}"/>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4306</TotalTime>
  <Words>7020</Words>
  <Application>Microsoft Office PowerPoint</Application>
  <PresentationFormat>Widescreen</PresentationFormat>
  <Paragraphs>1032</Paragraphs>
  <Slides>133</Slides>
  <Notes>133</Notes>
  <HiddenSlides>0</HiddenSlides>
  <MMClips>1</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133</vt:i4>
      </vt:variant>
    </vt:vector>
  </HeadingPairs>
  <TitlesOfParts>
    <vt:vector size="145" baseType="lpstr">
      <vt:lpstr>AR CENA</vt:lpstr>
      <vt:lpstr>Arial</vt:lpstr>
      <vt:lpstr>Arial Narrow</vt:lpstr>
      <vt:lpstr>Arial Unicode MS</vt:lpstr>
      <vt:lpstr>arials New Roman</vt:lpstr>
      <vt:lpstr>Calibri</vt:lpstr>
      <vt:lpstr>Footlight MT Light</vt:lpstr>
      <vt:lpstr>Lucida Sans Unicode</vt:lpstr>
      <vt:lpstr>Times New Roman</vt:lpstr>
      <vt:lpstr>Wingdings</vt:lpstr>
      <vt:lpstr>Wingdings 2</vt:lpstr>
      <vt:lpstr>Padrao CGE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Dados, processados ou não, que podem ser utilizados para produção e transmissão de conhecimento, contidos em qualquer meio, suporte ou formato.  Não se caracterizam como informação: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Soraia Ferreira Quirino Dias (CGE)</dc:creator>
  <cp:lastModifiedBy>Silviana Aparecida de Faria (CGE)</cp:lastModifiedBy>
  <cp:revision>411</cp:revision>
  <cp:lastPrinted>2017-06-29T11:12:21Z</cp:lastPrinted>
  <dcterms:created xsi:type="dcterms:W3CDTF">2017-04-26T14:17:47Z</dcterms:created>
  <dcterms:modified xsi:type="dcterms:W3CDTF">2017-07-04T13:26:06Z</dcterms:modified>
</cp:coreProperties>
</file>